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Lst>
  <p:notesMasterIdLst>
    <p:notesMasterId r:id="rId49"/>
  </p:notesMasterIdLst>
  <p:handoutMasterIdLst>
    <p:handoutMasterId r:id="rId50"/>
  </p:handoutMasterIdLst>
  <p:sldIdLst>
    <p:sldId id="336" r:id="rId2"/>
    <p:sldId id="337" r:id="rId3"/>
    <p:sldId id="370" r:id="rId4"/>
    <p:sldId id="367" r:id="rId5"/>
    <p:sldId id="387" r:id="rId6"/>
    <p:sldId id="467" r:id="rId7"/>
    <p:sldId id="452" r:id="rId8"/>
    <p:sldId id="410" r:id="rId9"/>
    <p:sldId id="468" r:id="rId10"/>
    <p:sldId id="469" r:id="rId11"/>
    <p:sldId id="470" r:id="rId12"/>
    <p:sldId id="471" r:id="rId13"/>
    <p:sldId id="472" r:id="rId14"/>
    <p:sldId id="473" r:id="rId15"/>
    <p:sldId id="474" r:id="rId16"/>
    <p:sldId id="475" r:id="rId17"/>
    <p:sldId id="476" r:id="rId18"/>
    <p:sldId id="477" r:id="rId19"/>
    <p:sldId id="478" r:id="rId20"/>
    <p:sldId id="479" r:id="rId21"/>
    <p:sldId id="480" r:id="rId22"/>
    <p:sldId id="481" r:id="rId23"/>
    <p:sldId id="482" r:id="rId24"/>
    <p:sldId id="483" r:id="rId25"/>
    <p:sldId id="488" r:id="rId26"/>
    <p:sldId id="489" r:id="rId27"/>
    <p:sldId id="490" r:id="rId28"/>
    <p:sldId id="484" r:id="rId29"/>
    <p:sldId id="485" r:id="rId30"/>
    <p:sldId id="486" r:id="rId31"/>
    <p:sldId id="487" r:id="rId32"/>
    <p:sldId id="456" r:id="rId33"/>
    <p:sldId id="457" r:id="rId34"/>
    <p:sldId id="458" r:id="rId35"/>
    <p:sldId id="459" r:id="rId36"/>
    <p:sldId id="460" r:id="rId37"/>
    <p:sldId id="461" r:id="rId38"/>
    <p:sldId id="462" r:id="rId39"/>
    <p:sldId id="463" r:id="rId40"/>
    <p:sldId id="464" r:id="rId41"/>
    <p:sldId id="444" r:id="rId42"/>
    <p:sldId id="448" r:id="rId43"/>
    <p:sldId id="465" r:id="rId44"/>
    <p:sldId id="433" r:id="rId45"/>
    <p:sldId id="379" r:id="rId46"/>
    <p:sldId id="466" r:id="rId47"/>
    <p:sldId id="300" r:id="rId48"/>
  </p:sldIdLst>
  <p:sldSz cx="9144000" cy="6858000" type="screen4x3"/>
  <p:notesSz cx="6797675" cy="9926638"/>
  <p:defaultTextStyle>
    <a:defPPr>
      <a:defRPr lang="de-DE"/>
    </a:defPPr>
    <a:lvl1pPr algn="ctr" rtl="0" fontAlgn="base">
      <a:spcBef>
        <a:spcPct val="0"/>
      </a:spcBef>
      <a:spcAft>
        <a:spcPct val="0"/>
      </a:spcAft>
      <a:defRPr sz="1600" b="1" kern="1200">
        <a:solidFill>
          <a:schemeClr val="tx2"/>
        </a:solidFill>
        <a:latin typeface="Times New Roman" pitchFamily="18" charset="0"/>
        <a:ea typeface="+mn-ea"/>
        <a:cs typeface="+mn-cs"/>
      </a:defRPr>
    </a:lvl1pPr>
    <a:lvl2pPr marL="457200" algn="ctr" rtl="0" fontAlgn="base">
      <a:spcBef>
        <a:spcPct val="0"/>
      </a:spcBef>
      <a:spcAft>
        <a:spcPct val="0"/>
      </a:spcAft>
      <a:defRPr sz="1600" b="1" kern="1200">
        <a:solidFill>
          <a:schemeClr val="tx2"/>
        </a:solidFill>
        <a:latin typeface="Times New Roman" pitchFamily="18" charset="0"/>
        <a:ea typeface="+mn-ea"/>
        <a:cs typeface="+mn-cs"/>
      </a:defRPr>
    </a:lvl2pPr>
    <a:lvl3pPr marL="914400" algn="ctr" rtl="0" fontAlgn="base">
      <a:spcBef>
        <a:spcPct val="0"/>
      </a:spcBef>
      <a:spcAft>
        <a:spcPct val="0"/>
      </a:spcAft>
      <a:defRPr sz="1600" b="1" kern="1200">
        <a:solidFill>
          <a:schemeClr val="tx2"/>
        </a:solidFill>
        <a:latin typeface="Times New Roman" pitchFamily="18" charset="0"/>
        <a:ea typeface="+mn-ea"/>
        <a:cs typeface="+mn-cs"/>
      </a:defRPr>
    </a:lvl3pPr>
    <a:lvl4pPr marL="1371600" algn="ctr" rtl="0" fontAlgn="base">
      <a:spcBef>
        <a:spcPct val="0"/>
      </a:spcBef>
      <a:spcAft>
        <a:spcPct val="0"/>
      </a:spcAft>
      <a:defRPr sz="1600" b="1" kern="1200">
        <a:solidFill>
          <a:schemeClr val="tx2"/>
        </a:solidFill>
        <a:latin typeface="Times New Roman" pitchFamily="18" charset="0"/>
        <a:ea typeface="+mn-ea"/>
        <a:cs typeface="+mn-cs"/>
      </a:defRPr>
    </a:lvl4pPr>
    <a:lvl5pPr marL="1828800" algn="ctr" rtl="0" fontAlgn="base">
      <a:spcBef>
        <a:spcPct val="0"/>
      </a:spcBef>
      <a:spcAft>
        <a:spcPct val="0"/>
      </a:spcAft>
      <a:defRPr sz="1600" b="1" kern="1200">
        <a:solidFill>
          <a:schemeClr val="tx2"/>
        </a:solidFill>
        <a:latin typeface="Times New Roman" pitchFamily="18" charset="0"/>
        <a:ea typeface="+mn-ea"/>
        <a:cs typeface="+mn-cs"/>
      </a:defRPr>
    </a:lvl5pPr>
    <a:lvl6pPr marL="2286000" algn="l" defTabSz="914400" rtl="0" eaLnBrk="1" latinLnBrk="0" hangingPunct="1">
      <a:defRPr sz="1600" b="1" kern="1200">
        <a:solidFill>
          <a:schemeClr val="tx2"/>
        </a:solidFill>
        <a:latin typeface="Times New Roman" pitchFamily="18" charset="0"/>
        <a:ea typeface="+mn-ea"/>
        <a:cs typeface="+mn-cs"/>
      </a:defRPr>
    </a:lvl6pPr>
    <a:lvl7pPr marL="2743200" algn="l" defTabSz="914400" rtl="0" eaLnBrk="1" latinLnBrk="0" hangingPunct="1">
      <a:defRPr sz="1600" b="1" kern="1200">
        <a:solidFill>
          <a:schemeClr val="tx2"/>
        </a:solidFill>
        <a:latin typeface="Times New Roman" pitchFamily="18" charset="0"/>
        <a:ea typeface="+mn-ea"/>
        <a:cs typeface="+mn-cs"/>
      </a:defRPr>
    </a:lvl7pPr>
    <a:lvl8pPr marL="3200400" algn="l" defTabSz="914400" rtl="0" eaLnBrk="1" latinLnBrk="0" hangingPunct="1">
      <a:defRPr sz="1600" b="1" kern="1200">
        <a:solidFill>
          <a:schemeClr val="tx2"/>
        </a:solidFill>
        <a:latin typeface="Times New Roman" pitchFamily="18" charset="0"/>
        <a:ea typeface="+mn-ea"/>
        <a:cs typeface="+mn-cs"/>
      </a:defRPr>
    </a:lvl8pPr>
    <a:lvl9pPr marL="3657600" algn="l" defTabSz="914400" rtl="0" eaLnBrk="1" latinLnBrk="0" hangingPunct="1">
      <a:defRPr sz="1600" b="1" kern="1200">
        <a:solidFill>
          <a:schemeClr val="tx2"/>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00"/>
    <a:srgbClr val="FF0000"/>
    <a:srgbClr val="4D4D4D"/>
    <a:srgbClr val="FF9933"/>
    <a:srgbClr val="000066"/>
    <a:srgbClr val="336699"/>
    <a:srgbClr val="003399"/>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Střední styl 2 – zvýraznění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Styl Středně sytá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7292A2E-F333-43FB-9621-5CBBE7FDCDCB}" styleName="Světlý styl 2 – zvýraznění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C4B1156A-380E-4F78-BDF5-A606A8083BF9}" styleName="Střední styl 4 – zvýraznění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E269D01E-BC32-4049-B463-5C60D7B0CCD2}" styleName="Styl s motivem 2 – zvýraznění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Styl s motivem 2 – zvýraznění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628" autoAdjust="0"/>
    <p:restoredTop sz="91138" autoAdjust="0"/>
  </p:normalViewPr>
  <p:slideViewPr>
    <p:cSldViewPr>
      <p:cViewPr>
        <p:scale>
          <a:sx n="113" d="100"/>
          <a:sy n="113" d="100"/>
        </p:scale>
        <p:origin x="-1782" y="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40" d="100"/>
        <a:sy n="40" d="100"/>
      </p:scale>
      <p:origin x="0" y="0"/>
    </p:cViewPr>
  </p:sorterViewPr>
  <p:notesViewPr>
    <p:cSldViewPr>
      <p:cViewPr>
        <p:scale>
          <a:sx n="100" d="100"/>
          <a:sy n="100" d="100"/>
        </p:scale>
        <p:origin x="-1632" y="978"/>
      </p:cViewPr>
      <p:guideLst>
        <p:guide orient="horz" pos="3127"/>
        <p:guide pos="2141"/>
      </p:guideLst>
    </p:cSldViewPr>
  </p:notesViewPr>
  <p:gridSpacing cx="45005" cy="45005"/>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2930" name="Rectangle 2"/>
          <p:cNvSpPr>
            <a:spLocks noGrp="1" noChangeArrowheads="1"/>
          </p:cNvSpPr>
          <p:nvPr>
            <p:ph type="hdr" sz="quarter"/>
          </p:nvPr>
        </p:nvSpPr>
        <p:spPr bwMode="auto">
          <a:xfrm>
            <a:off x="0" y="0"/>
            <a:ext cx="2945862" cy="495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562" tIns="47781" rIns="95562" bIns="47781" numCol="1" anchor="t" anchorCtr="0" compatLnSpc="1">
            <a:prstTxWarp prst="textNoShape">
              <a:avLst/>
            </a:prstTxWarp>
          </a:bodyPr>
          <a:lstStyle>
            <a:lvl1pPr algn="l" defTabSz="955731">
              <a:defRPr sz="1300" b="0">
                <a:solidFill>
                  <a:schemeClr val="tx1"/>
                </a:solidFill>
              </a:defRPr>
            </a:lvl1pPr>
          </a:lstStyle>
          <a:p>
            <a:pPr>
              <a:defRPr/>
            </a:pPr>
            <a:endParaRPr lang="cs-CZ"/>
          </a:p>
        </p:txBody>
      </p:sp>
      <p:sp>
        <p:nvSpPr>
          <p:cNvPr id="252931" name="Rectangle 3"/>
          <p:cNvSpPr>
            <a:spLocks noGrp="1" noChangeArrowheads="1"/>
          </p:cNvSpPr>
          <p:nvPr>
            <p:ph type="dt" sz="quarter" idx="1"/>
          </p:nvPr>
        </p:nvSpPr>
        <p:spPr bwMode="auto">
          <a:xfrm>
            <a:off x="3850294" y="0"/>
            <a:ext cx="2945862" cy="495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562" tIns="47781" rIns="95562" bIns="47781" numCol="1" anchor="t" anchorCtr="0" compatLnSpc="1">
            <a:prstTxWarp prst="textNoShape">
              <a:avLst/>
            </a:prstTxWarp>
          </a:bodyPr>
          <a:lstStyle>
            <a:lvl1pPr algn="r" defTabSz="955731">
              <a:defRPr sz="1300" b="0">
                <a:solidFill>
                  <a:schemeClr val="tx1"/>
                </a:solidFill>
              </a:defRPr>
            </a:lvl1pPr>
          </a:lstStyle>
          <a:p>
            <a:pPr>
              <a:defRPr/>
            </a:pPr>
            <a:endParaRPr lang="cs-CZ"/>
          </a:p>
        </p:txBody>
      </p:sp>
      <p:sp>
        <p:nvSpPr>
          <p:cNvPr id="252932" name="Rectangle 4"/>
          <p:cNvSpPr>
            <a:spLocks noGrp="1" noChangeArrowheads="1"/>
          </p:cNvSpPr>
          <p:nvPr>
            <p:ph type="ftr" sz="quarter" idx="2"/>
          </p:nvPr>
        </p:nvSpPr>
        <p:spPr bwMode="auto">
          <a:xfrm>
            <a:off x="0" y="9429305"/>
            <a:ext cx="2945862" cy="495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562" tIns="47781" rIns="95562" bIns="47781" numCol="1" anchor="b" anchorCtr="0" compatLnSpc="1">
            <a:prstTxWarp prst="textNoShape">
              <a:avLst/>
            </a:prstTxWarp>
          </a:bodyPr>
          <a:lstStyle>
            <a:lvl1pPr algn="l" defTabSz="955731">
              <a:defRPr sz="1300" b="0">
                <a:solidFill>
                  <a:schemeClr val="tx1"/>
                </a:solidFill>
              </a:defRPr>
            </a:lvl1pPr>
          </a:lstStyle>
          <a:p>
            <a:pPr>
              <a:defRPr/>
            </a:pPr>
            <a:endParaRPr lang="cs-CZ"/>
          </a:p>
        </p:txBody>
      </p:sp>
      <p:sp>
        <p:nvSpPr>
          <p:cNvPr id="252933" name="Rectangle 5"/>
          <p:cNvSpPr>
            <a:spLocks noGrp="1" noChangeArrowheads="1"/>
          </p:cNvSpPr>
          <p:nvPr>
            <p:ph type="sldNum" sz="quarter" idx="3"/>
          </p:nvPr>
        </p:nvSpPr>
        <p:spPr bwMode="auto">
          <a:xfrm>
            <a:off x="3850294" y="9429305"/>
            <a:ext cx="2945862" cy="495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562" tIns="47781" rIns="95562" bIns="47781" numCol="1" anchor="b" anchorCtr="0" compatLnSpc="1">
            <a:prstTxWarp prst="textNoShape">
              <a:avLst/>
            </a:prstTxWarp>
          </a:bodyPr>
          <a:lstStyle>
            <a:lvl1pPr algn="r" defTabSz="955731">
              <a:defRPr sz="1300" b="0">
                <a:solidFill>
                  <a:schemeClr val="tx1"/>
                </a:solidFill>
              </a:defRPr>
            </a:lvl1pPr>
          </a:lstStyle>
          <a:p>
            <a:pPr>
              <a:defRPr/>
            </a:pPr>
            <a:fld id="{8574865F-D54E-4008-81D6-158F48A7DE94}" type="slidenum">
              <a:rPr lang="cs-CZ"/>
              <a:pPr>
                <a:defRPr/>
              </a:pPr>
              <a:t>‹#›</a:t>
            </a:fld>
            <a:endParaRPr lang="cs-CZ"/>
          </a:p>
        </p:txBody>
      </p:sp>
    </p:spTree>
    <p:extLst>
      <p:ext uri="{BB962C8B-B14F-4D97-AF65-F5344CB8AC3E}">
        <p14:creationId xmlns:p14="http://schemas.microsoft.com/office/powerpoint/2010/main" val="5020997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8066" name="Rectangle 2"/>
          <p:cNvSpPr>
            <a:spLocks noGrp="1" noChangeArrowheads="1"/>
          </p:cNvSpPr>
          <p:nvPr>
            <p:ph type="hdr" sz="quarter"/>
          </p:nvPr>
        </p:nvSpPr>
        <p:spPr bwMode="auto">
          <a:xfrm>
            <a:off x="0" y="0"/>
            <a:ext cx="2945862" cy="495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562" tIns="47781" rIns="95562" bIns="47781" numCol="1" anchor="t" anchorCtr="0" compatLnSpc="1">
            <a:prstTxWarp prst="textNoShape">
              <a:avLst/>
            </a:prstTxWarp>
          </a:bodyPr>
          <a:lstStyle>
            <a:lvl1pPr algn="l" defTabSz="955731">
              <a:defRPr sz="1300" b="0">
                <a:solidFill>
                  <a:schemeClr val="tx1"/>
                </a:solidFill>
              </a:defRPr>
            </a:lvl1pPr>
          </a:lstStyle>
          <a:p>
            <a:pPr>
              <a:defRPr/>
            </a:pPr>
            <a:endParaRPr lang="cs-CZ"/>
          </a:p>
        </p:txBody>
      </p:sp>
      <p:sp>
        <p:nvSpPr>
          <p:cNvPr id="88067" name="Rectangle 3"/>
          <p:cNvSpPr>
            <a:spLocks noGrp="1" noChangeArrowheads="1"/>
          </p:cNvSpPr>
          <p:nvPr>
            <p:ph type="dt" idx="1"/>
          </p:nvPr>
        </p:nvSpPr>
        <p:spPr bwMode="auto">
          <a:xfrm>
            <a:off x="3850294" y="0"/>
            <a:ext cx="2945862" cy="495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562" tIns="47781" rIns="95562" bIns="47781" numCol="1" anchor="t" anchorCtr="0" compatLnSpc="1">
            <a:prstTxWarp prst="textNoShape">
              <a:avLst/>
            </a:prstTxWarp>
          </a:bodyPr>
          <a:lstStyle>
            <a:lvl1pPr algn="r" defTabSz="955731">
              <a:defRPr sz="1300" b="0">
                <a:solidFill>
                  <a:schemeClr val="tx1"/>
                </a:solidFill>
              </a:defRPr>
            </a:lvl1pPr>
          </a:lstStyle>
          <a:p>
            <a:pPr>
              <a:defRPr/>
            </a:pPr>
            <a:endParaRPr lang="cs-CZ"/>
          </a:p>
        </p:txBody>
      </p:sp>
      <p:sp>
        <p:nvSpPr>
          <p:cNvPr id="21508"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9" name="Rectangle 5"/>
          <p:cNvSpPr>
            <a:spLocks noGrp="1" noChangeArrowheads="1"/>
          </p:cNvSpPr>
          <p:nvPr>
            <p:ph type="body" sz="quarter" idx="3"/>
          </p:nvPr>
        </p:nvSpPr>
        <p:spPr bwMode="auto">
          <a:xfrm>
            <a:off x="679464" y="4714653"/>
            <a:ext cx="5438748" cy="4466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562" tIns="47781" rIns="95562" bIns="47781" numCol="1" anchor="t" anchorCtr="0" compatLnSpc="1">
            <a:prstTxWarp prst="textNoShape">
              <a:avLst/>
            </a:prstTxWarp>
          </a:bodyPr>
          <a:lstStyle/>
          <a:p>
            <a:pPr lvl="0"/>
            <a:r>
              <a:rPr lang="cs-CZ" noProof="0" smtClean="0"/>
              <a:t>Klepnutím lze upravit styly předlohy textu.</a:t>
            </a:r>
          </a:p>
          <a:p>
            <a:pPr lvl="1"/>
            <a:r>
              <a:rPr lang="cs-CZ" noProof="0" smtClean="0"/>
              <a:t>Druhá úroveň</a:t>
            </a:r>
          </a:p>
          <a:p>
            <a:pPr lvl="2"/>
            <a:r>
              <a:rPr lang="cs-CZ" noProof="0" smtClean="0"/>
              <a:t>Třetí úroveň</a:t>
            </a:r>
          </a:p>
          <a:p>
            <a:pPr lvl="3"/>
            <a:r>
              <a:rPr lang="cs-CZ" noProof="0" smtClean="0"/>
              <a:t>Čtvrtá úroveň</a:t>
            </a:r>
          </a:p>
          <a:p>
            <a:pPr lvl="4"/>
            <a:r>
              <a:rPr lang="cs-CZ" noProof="0" smtClean="0"/>
              <a:t>Pátá úroveň</a:t>
            </a:r>
          </a:p>
        </p:txBody>
      </p:sp>
      <p:sp>
        <p:nvSpPr>
          <p:cNvPr id="88070" name="Rectangle 6"/>
          <p:cNvSpPr>
            <a:spLocks noGrp="1" noChangeArrowheads="1"/>
          </p:cNvSpPr>
          <p:nvPr>
            <p:ph type="ftr" sz="quarter" idx="4"/>
          </p:nvPr>
        </p:nvSpPr>
        <p:spPr bwMode="auto">
          <a:xfrm>
            <a:off x="0" y="9429305"/>
            <a:ext cx="2945862" cy="495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562" tIns="47781" rIns="95562" bIns="47781" numCol="1" anchor="b" anchorCtr="0" compatLnSpc="1">
            <a:prstTxWarp prst="textNoShape">
              <a:avLst/>
            </a:prstTxWarp>
          </a:bodyPr>
          <a:lstStyle>
            <a:lvl1pPr algn="l" defTabSz="955731">
              <a:defRPr sz="1300" b="0">
                <a:solidFill>
                  <a:schemeClr val="tx1"/>
                </a:solidFill>
              </a:defRPr>
            </a:lvl1pPr>
          </a:lstStyle>
          <a:p>
            <a:pPr>
              <a:defRPr/>
            </a:pPr>
            <a:endParaRPr lang="cs-CZ"/>
          </a:p>
        </p:txBody>
      </p:sp>
      <p:sp>
        <p:nvSpPr>
          <p:cNvPr id="88071" name="Rectangle 7"/>
          <p:cNvSpPr>
            <a:spLocks noGrp="1" noChangeArrowheads="1"/>
          </p:cNvSpPr>
          <p:nvPr>
            <p:ph type="sldNum" sz="quarter" idx="5"/>
          </p:nvPr>
        </p:nvSpPr>
        <p:spPr bwMode="auto">
          <a:xfrm>
            <a:off x="3850294" y="9429305"/>
            <a:ext cx="2945862" cy="495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562" tIns="47781" rIns="95562" bIns="47781" numCol="1" anchor="b" anchorCtr="0" compatLnSpc="1">
            <a:prstTxWarp prst="textNoShape">
              <a:avLst/>
            </a:prstTxWarp>
          </a:bodyPr>
          <a:lstStyle>
            <a:lvl1pPr algn="r" defTabSz="955731">
              <a:defRPr sz="1300" b="0">
                <a:solidFill>
                  <a:schemeClr val="tx1"/>
                </a:solidFill>
              </a:defRPr>
            </a:lvl1pPr>
          </a:lstStyle>
          <a:p>
            <a:pPr>
              <a:defRPr/>
            </a:pPr>
            <a:fld id="{0FC859FA-D682-4E5D-A6B7-AEDAF2D0CB04}" type="slidenum">
              <a:rPr lang="cs-CZ"/>
              <a:pPr>
                <a:defRPr/>
              </a:pPr>
              <a:t>‹#›</a:t>
            </a:fld>
            <a:endParaRPr lang="cs-CZ"/>
          </a:p>
        </p:txBody>
      </p:sp>
    </p:spTree>
    <p:extLst>
      <p:ext uri="{BB962C8B-B14F-4D97-AF65-F5344CB8AC3E}">
        <p14:creationId xmlns:p14="http://schemas.microsoft.com/office/powerpoint/2010/main" val="55425132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ChangeArrowheads="1" noTextEdit="1"/>
          </p:cNvSpPr>
          <p:nvPr>
            <p:ph type="sldImg"/>
          </p:nvPr>
        </p:nvSpPr>
        <p:spPr>
          <a:xfrm>
            <a:off x="917575" y="744538"/>
            <a:ext cx="4962525" cy="3722687"/>
          </a:xfrm>
          <a:ln/>
        </p:spPr>
      </p:sp>
      <p:sp>
        <p:nvSpPr>
          <p:cNvPr id="22531" name="Rectangle 3"/>
          <p:cNvSpPr>
            <a:spLocks noGrp="1" noChangeArrowheads="1"/>
          </p:cNvSpPr>
          <p:nvPr>
            <p:ph type="body" idx="1"/>
          </p:nvPr>
        </p:nvSpPr>
        <p:spPr>
          <a:noFill/>
        </p:spPr>
        <p:txBody>
          <a:bodyPr/>
          <a:lstStyle/>
          <a:p>
            <a:endParaRPr lang="cs-CZ" altLang="cs-CZ"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917575" y="744538"/>
            <a:ext cx="4962525" cy="3722687"/>
          </a:xfrm>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pPr>
              <a:defRPr/>
            </a:pPr>
            <a:fld id="{0FC859FA-D682-4E5D-A6B7-AEDAF2D0CB04}" type="slidenum">
              <a:rPr lang="cs-CZ" smtClean="0"/>
              <a:pPr>
                <a:defRPr/>
              </a:pPr>
              <a:t>12</a:t>
            </a:fld>
            <a:endParaRPr lang="cs-CZ"/>
          </a:p>
        </p:txBody>
      </p:sp>
    </p:spTree>
    <p:extLst>
      <p:ext uri="{BB962C8B-B14F-4D97-AF65-F5344CB8AC3E}">
        <p14:creationId xmlns:p14="http://schemas.microsoft.com/office/powerpoint/2010/main" val="32305130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917575" y="744538"/>
            <a:ext cx="4962525" cy="3722687"/>
          </a:xfrm>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pPr>
              <a:defRPr/>
            </a:pPr>
            <a:fld id="{0FC859FA-D682-4E5D-A6B7-AEDAF2D0CB04}" type="slidenum">
              <a:rPr lang="cs-CZ" smtClean="0"/>
              <a:pPr>
                <a:defRPr/>
              </a:pPr>
              <a:t>13</a:t>
            </a:fld>
            <a:endParaRPr lang="cs-CZ"/>
          </a:p>
        </p:txBody>
      </p:sp>
    </p:spTree>
    <p:extLst>
      <p:ext uri="{BB962C8B-B14F-4D97-AF65-F5344CB8AC3E}">
        <p14:creationId xmlns:p14="http://schemas.microsoft.com/office/powerpoint/2010/main" val="32305130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917575" y="744538"/>
            <a:ext cx="4962525" cy="3722687"/>
          </a:xfrm>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pPr>
              <a:defRPr/>
            </a:pPr>
            <a:fld id="{0FC859FA-D682-4E5D-A6B7-AEDAF2D0CB04}" type="slidenum">
              <a:rPr lang="cs-CZ" smtClean="0"/>
              <a:pPr>
                <a:defRPr/>
              </a:pPr>
              <a:t>14</a:t>
            </a:fld>
            <a:endParaRPr lang="cs-CZ"/>
          </a:p>
        </p:txBody>
      </p:sp>
    </p:spTree>
    <p:extLst>
      <p:ext uri="{BB962C8B-B14F-4D97-AF65-F5344CB8AC3E}">
        <p14:creationId xmlns:p14="http://schemas.microsoft.com/office/powerpoint/2010/main" val="32305130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917575" y="744538"/>
            <a:ext cx="4962525" cy="3722687"/>
          </a:xfrm>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pPr>
              <a:defRPr/>
            </a:pPr>
            <a:fld id="{0FC859FA-D682-4E5D-A6B7-AEDAF2D0CB04}" type="slidenum">
              <a:rPr lang="cs-CZ" smtClean="0"/>
              <a:pPr>
                <a:defRPr/>
              </a:pPr>
              <a:t>15</a:t>
            </a:fld>
            <a:endParaRPr lang="cs-CZ"/>
          </a:p>
        </p:txBody>
      </p:sp>
    </p:spTree>
    <p:extLst>
      <p:ext uri="{BB962C8B-B14F-4D97-AF65-F5344CB8AC3E}">
        <p14:creationId xmlns:p14="http://schemas.microsoft.com/office/powerpoint/2010/main" val="32305130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917575" y="744538"/>
            <a:ext cx="4962525" cy="3722687"/>
          </a:xfrm>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pPr>
              <a:defRPr/>
            </a:pPr>
            <a:fld id="{0FC859FA-D682-4E5D-A6B7-AEDAF2D0CB04}" type="slidenum">
              <a:rPr lang="cs-CZ" smtClean="0"/>
              <a:pPr>
                <a:defRPr/>
              </a:pPr>
              <a:t>16</a:t>
            </a:fld>
            <a:endParaRPr lang="cs-CZ"/>
          </a:p>
        </p:txBody>
      </p:sp>
    </p:spTree>
    <p:extLst>
      <p:ext uri="{BB962C8B-B14F-4D97-AF65-F5344CB8AC3E}">
        <p14:creationId xmlns:p14="http://schemas.microsoft.com/office/powerpoint/2010/main" val="32305130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917575" y="744538"/>
            <a:ext cx="4962525" cy="3722687"/>
          </a:xfrm>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pPr>
              <a:defRPr/>
            </a:pPr>
            <a:fld id="{0FC859FA-D682-4E5D-A6B7-AEDAF2D0CB04}" type="slidenum">
              <a:rPr lang="cs-CZ" smtClean="0"/>
              <a:pPr>
                <a:defRPr/>
              </a:pPr>
              <a:t>17</a:t>
            </a:fld>
            <a:endParaRPr lang="cs-CZ"/>
          </a:p>
        </p:txBody>
      </p:sp>
    </p:spTree>
    <p:extLst>
      <p:ext uri="{BB962C8B-B14F-4D97-AF65-F5344CB8AC3E}">
        <p14:creationId xmlns:p14="http://schemas.microsoft.com/office/powerpoint/2010/main" val="32305130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917575" y="744538"/>
            <a:ext cx="4962525" cy="3722687"/>
          </a:xfrm>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pPr>
              <a:defRPr/>
            </a:pPr>
            <a:fld id="{0FC859FA-D682-4E5D-A6B7-AEDAF2D0CB04}" type="slidenum">
              <a:rPr lang="cs-CZ" smtClean="0"/>
              <a:pPr>
                <a:defRPr/>
              </a:pPr>
              <a:t>18</a:t>
            </a:fld>
            <a:endParaRPr lang="cs-CZ"/>
          </a:p>
        </p:txBody>
      </p:sp>
    </p:spTree>
    <p:extLst>
      <p:ext uri="{BB962C8B-B14F-4D97-AF65-F5344CB8AC3E}">
        <p14:creationId xmlns:p14="http://schemas.microsoft.com/office/powerpoint/2010/main" val="32305130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xfrm>
            <a:off x="917575" y="744538"/>
            <a:ext cx="4962525" cy="3722687"/>
          </a:xfrm>
          <a:ln/>
        </p:spPr>
      </p:sp>
      <p:sp>
        <p:nvSpPr>
          <p:cNvPr id="30723" name="Rectangle 3"/>
          <p:cNvSpPr>
            <a:spLocks noGrp="1" noChangeArrowheads="1"/>
          </p:cNvSpPr>
          <p:nvPr>
            <p:ph type="body" idx="1"/>
          </p:nvPr>
        </p:nvSpPr>
        <p:spPr>
          <a:noFill/>
        </p:spPr>
        <p:txBody>
          <a:bodyPr/>
          <a:lstStyle/>
          <a:p>
            <a:endParaRPr lang="en-GB" altLang="cs-CZ"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xfrm>
            <a:off x="917575" y="744538"/>
            <a:ext cx="4962525" cy="3722687"/>
          </a:xfrm>
          <a:ln/>
        </p:spPr>
      </p:sp>
      <p:sp>
        <p:nvSpPr>
          <p:cNvPr id="30723" name="Rectangle 3"/>
          <p:cNvSpPr>
            <a:spLocks noGrp="1" noChangeArrowheads="1"/>
          </p:cNvSpPr>
          <p:nvPr>
            <p:ph type="body" idx="1"/>
          </p:nvPr>
        </p:nvSpPr>
        <p:spPr>
          <a:noFill/>
        </p:spPr>
        <p:txBody>
          <a:bodyPr/>
          <a:lstStyle/>
          <a:p>
            <a:endParaRPr lang="en-GB" altLang="cs-CZ"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xfrm>
            <a:off x="917575" y="744538"/>
            <a:ext cx="4962525" cy="3722687"/>
          </a:xfrm>
          <a:ln/>
        </p:spPr>
      </p:sp>
      <p:sp>
        <p:nvSpPr>
          <p:cNvPr id="30723" name="Rectangle 3"/>
          <p:cNvSpPr>
            <a:spLocks noGrp="1" noChangeArrowheads="1"/>
          </p:cNvSpPr>
          <p:nvPr>
            <p:ph type="body" idx="1"/>
          </p:nvPr>
        </p:nvSpPr>
        <p:spPr>
          <a:noFill/>
        </p:spPr>
        <p:txBody>
          <a:bodyPr/>
          <a:lstStyle/>
          <a:p>
            <a:endParaRPr lang="en-GB" altLang="cs-CZ"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ChangeArrowheads="1" noTextEdit="1"/>
          </p:cNvSpPr>
          <p:nvPr>
            <p:ph type="sldImg"/>
          </p:nvPr>
        </p:nvSpPr>
        <p:spPr>
          <a:xfrm>
            <a:off x="917575" y="744538"/>
            <a:ext cx="4962525" cy="3722687"/>
          </a:xfrm>
          <a:ln/>
        </p:spPr>
      </p:sp>
      <p:sp>
        <p:nvSpPr>
          <p:cNvPr id="23555" name="Rectangle 3"/>
          <p:cNvSpPr>
            <a:spLocks noGrp="1" noChangeArrowheads="1"/>
          </p:cNvSpPr>
          <p:nvPr>
            <p:ph type="body" idx="1"/>
          </p:nvPr>
        </p:nvSpPr>
        <p:spPr>
          <a:noFill/>
        </p:spPr>
        <p:txBody>
          <a:bodyPr/>
          <a:lstStyle/>
          <a:p>
            <a:endParaRPr lang="en-GB" altLang="cs-CZ"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xfrm>
            <a:off x="917575" y="744538"/>
            <a:ext cx="4962525" cy="3722687"/>
          </a:xfrm>
          <a:ln/>
        </p:spPr>
      </p:sp>
      <p:sp>
        <p:nvSpPr>
          <p:cNvPr id="30723" name="Rectangle 3"/>
          <p:cNvSpPr>
            <a:spLocks noGrp="1" noChangeArrowheads="1"/>
          </p:cNvSpPr>
          <p:nvPr>
            <p:ph type="body" idx="1"/>
          </p:nvPr>
        </p:nvSpPr>
        <p:spPr>
          <a:noFill/>
        </p:spPr>
        <p:txBody>
          <a:bodyPr/>
          <a:lstStyle/>
          <a:p>
            <a:endParaRPr lang="en-GB" altLang="cs-CZ"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xfrm>
            <a:off x="917575" y="744538"/>
            <a:ext cx="4962525" cy="3722687"/>
          </a:xfrm>
          <a:ln/>
        </p:spPr>
      </p:sp>
      <p:sp>
        <p:nvSpPr>
          <p:cNvPr id="30723" name="Rectangle 3"/>
          <p:cNvSpPr>
            <a:spLocks noGrp="1" noChangeArrowheads="1"/>
          </p:cNvSpPr>
          <p:nvPr>
            <p:ph type="body" idx="1"/>
          </p:nvPr>
        </p:nvSpPr>
        <p:spPr>
          <a:noFill/>
        </p:spPr>
        <p:txBody>
          <a:bodyPr/>
          <a:lstStyle/>
          <a:p>
            <a:endParaRPr lang="en-GB" altLang="cs-CZ"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xfrm>
            <a:off x="917575" y="744538"/>
            <a:ext cx="4962525" cy="3722687"/>
          </a:xfrm>
          <a:ln/>
        </p:spPr>
      </p:sp>
      <p:sp>
        <p:nvSpPr>
          <p:cNvPr id="30723" name="Rectangle 3"/>
          <p:cNvSpPr>
            <a:spLocks noGrp="1" noChangeArrowheads="1"/>
          </p:cNvSpPr>
          <p:nvPr>
            <p:ph type="body" idx="1"/>
          </p:nvPr>
        </p:nvSpPr>
        <p:spPr>
          <a:noFill/>
        </p:spPr>
        <p:txBody>
          <a:bodyPr/>
          <a:lstStyle/>
          <a:p>
            <a:endParaRPr lang="en-GB" altLang="cs-CZ"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xfrm>
            <a:off x="917575" y="744538"/>
            <a:ext cx="4962525" cy="3722687"/>
          </a:xfrm>
          <a:ln/>
        </p:spPr>
      </p:sp>
      <p:sp>
        <p:nvSpPr>
          <p:cNvPr id="31747" name="Rectangle 3"/>
          <p:cNvSpPr>
            <a:spLocks noGrp="1" noChangeArrowheads="1"/>
          </p:cNvSpPr>
          <p:nvPr>
            <p:ph type="body" idx="1"/>
          </p:nvPr>
        </p:nvSpPr>
        <p:spPr>
          <a:noFill/>
        </p:spPr>
        <p:txBody>
          <a:bodyPr/>
          <a:lstStyle/>
          <a:p>
            <a:endParaRPr lang="en-GB" altLang="cs-CZ"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xfrm>
            <a:off x="917575" y="744538"/>
            <a:ext cx="4962525" cy="3722687"/>
          </a:xfrm>
          <a:ln/>
        </p:spPr>
      </p:sp>
      <p:sp>
        <p:nvSpPr>
          <p:cNvPr id="31747" name="Rectangle 3"/>
          <p:cNvSpPr>
            <a:spLocks noGrp="1" noChangeArrowheads="1"/>
          </p:cNvSpPr>
          <p:nvPr>
            <p:ph type="body" idx="1"/>
          </p:nvPr>
        </p:nvSpPr>
        <p:spPr>
          <a:noFill/>
        </p:spPr>
        <p:txBody>
          <a:bodyPr/>
          <a:lstStyle/>
          <a:p>
            <a:endParaRPr lang="en-GB" altLang="cs-CZ"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xfrm>
            <a:off x="917575" y="744538"/>
            <a:ext cx="4962525" cy="3722687"/>
          </a:xfrm>
          <a:ln/>
        </p:spPr>
      </p:sp>
      <p:sp>
        <p:nvSpPr>
          <p:cNvPr id="31747" name="Rectangle 3"/>
          <p:cNvSpPr>
            <a:spLocks noGrp="1" noChangeArrowheads="1"/>
          </p:cNvSpPr>
          <p:nvPr>
            <p:ph type="body" idx="1"/>
          </p:nvPr>
        </p:nvSpPr>
        <p:spPr>
          <a:noFill/>
        </p:spPr>
        <p:txBody>
          <a:bodyPr/>
          <a:lstStyle/>
          <a:p>
            <a:endParaRPr lang="en-GB" altLang="cs-CZ"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xfrm>
            <a:off x="917575" y="744538"/>
            <a:ext cx="4962525" cy="3722687"/>
          </a:xfrm>
          <a:ln/>
        </p:spPr>
      </p:sp>
      <p:sp>
        <p:nvSpPr>
          <p:cNvPr id="30723" name="Rectangle 3"/>
          <p:cNvSpPr>
            <a:spLocks noGrp="1" noChangeArrowheads="1"/>
          </p:cNvSpPr>
          <p:nvPr>
            <p:ph type="body" idx="1"/>
          </p:nvPr>
        </p:nvSpPr>
        <p:spPr>
          <a:noFill/>
        </p:spPr>
        <p:txBody>
          <a:bodyPr/>
          <a:lstStyle/>
          <a:p>
            <a:endParaRPr lang="en-GB" altLang="cs-CZ"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xfrm>
            <a:off x="917575" y="744538"/>
            <a:ext cx="4962525" cy="3722687"/>
          </a:xfrm>
          <a:ln/>
        </p:spPr>
      </p:sp>
      <p:sp>
        <p:nvSpPr>
          <p:cNvPr id="30723" name="Rectangle 3"/>
          <p:cNvSpPr>
            <a:spLocks noGrp="1" noChangeArrowheads="1"/>
          </p:cNvSpPr>
          <p:nvPr>
            <p:ph type="body" idx="1"/>
          </p:nvPr>
        </p:nvSpPr>
        <p:spPr>
          <a:noFill/>
        </p:spPr>
        <p:txBody>
          <a:bodyPr/>
          <a:lstStyle/>
          <a:p>
            <a:endParaRPr lang="en-GB" altLang="cs-CZ"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xfrm>
            <a:off x="917575" y="744538"/>
            <a:ext cx="4962525" cy="3722687"/>
          </a:xfrm>
          <a:ln/>
        </p:spPr>
      </p:sp>
      <p:sp>
        <p:nvSpPr>
          <p:cNvPr id="30723" name="Rectangle 3"/>
          <p:cNvSpPr>
            <a:spLocks noGrp="1" noChangeArrowheads="1"/>
          </p:cNvSpPr>
          <p:nvPr>
            <p:ph type="body" idx="1"/>
          </p:nvPr>
        </p:nvSpPr>
        <p:spPr>
          <a:noFill/>
        </p:spPr>
        <p:txBody>
          <a:bodyPr/>
          <a:lstStyle/>
          <a:p>
            <a:endParaRPr lang="en-GB" altLang="cs-CZ"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xfrm>
            <a:off x="917575" y="744538"/>
            <a:ext cx="4962525" cy="3722687"/>
          </a:xfrm>
          <a:ln/>
        </p:spPr>
      </p:sp>
      <p:sp>
        <p:nvSpPr>
          <p:cNvPr id="30723" name="Rectangle 3"/>
          <p:cNvSpPr>
            <a:spLocks noGrp="1" noChangeArrowheads="1"/>
          </p:cNvSpPr>
          <p:nvPr>
            <p:ph type="body" idx="1"/>
          </p:nvPr>
        </p:nvSpPr>
        <p:spPr>
          <a:noFill/>
        </p:spPr>
        <p:txBody>
          <a:bodyPr/>
          <a:lstStyle/>
          <a:p>
            <a:endParaRPr lang="en-GB" altLang="cs-CZ"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a:xfrm>
            <a:off x="917575" y="744538"/>
            <a:ext cx="4962525" cy="3722687"/>
          </a:xfrm>
          <a:ln/>
        </p:spPr>
      </p:sp>
      <p:sp>
        <p:nvSpPr>
          <p:cNvPr id="24579" name="Rectangle 3"/>
          <p:cNvSpPr>
            <a:spLocks noGrp="1" noChangeArrowheads="1"/>
          </p:cNvSpPr>
          <p:nvPr>
            <p:ph type="body" idx="1"/>
          </p:nvPr>
        </p:nvSpPr>
        <p:spPr>
          <a:noFill/>
        </p:spPr>
        <p:txBody>
          <a:bodyPr/>
          <a:lstStyle/>
          <a:p>
            <a:endParaRPr lang="en-GB" altLang="cs-CZ"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a:xfrm>
            <a:off x="917575" y="744538"/>
            <a:ext cx="4962525" cy="3722687"/>
          </a:xfrm>
          <a:ln/>
        </p:spPr>
      </p:sp>
      <p:sp>
        <p:nvSpPr>
          <p:cNvPr id="25603" name="Rectangle 3"/>
          <p:cNvSpPr>
            <a:spLocks noGrp="1" noChangeArrowheads="1"/>
          </p:cNvSpPr>
          <p:nvPr>
            <p:ph type="body" idx="1"/>
          </p:nvPr>
        </p:nvSpPr>
        <p:spPr>
          <a:noFill/>
        </p:spPr>
        <p:txBody>
          <a:bodyPr/>
          <a:lstStyle/>
          <a:p>
            <a:endParaRPr lang="en-GB" altLang="cs-CZ"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a:xfrm>
            <a:off x="917575" y="744538"/>
            <a:ext cx="4962525" cy="3722687"/>
          </a:xfrm>
          <a:ln/>
        </p:spPr>
      </p:sp>
      <p:sp>
        <p:nvSpPr>
          <p:cNvPr id="25603" name="Rectangle 3"/>
          <p:cNvSpPr>
            <a:spLocks noGrp="1" noChangeArrowheads="1"/>
          </p:cNvSpPr>
          <p:nvPr>
            <p:ph type="body" idx="1"/>
          </p:nvPr>
        </p:nvSpPr>
        <p:spPr>
          <a:noFill/>
        </p:spPr>
        <p:txBody>
          <a:bodyPr/>
          <a:lstStyle/>
          <a:p>
            <a:endParaRPr lang="en-GB" altLang="cs-CZ"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a:xfrm>
            <a:off x="917575" y="744538"/>
            <a:ext cx="4962525" cy="3722687"/>
          </a:xfrm>
          <a:ln/>
        </p:spPr>
      </p:sp>
      <p:sp>
        <p:nvSpPr>
          <p:cNvPr id="25603" name="Rectangle 3"/>
          <p:cNvSpPr>
            <a:spLocks noGrp="1" noChangeArrowheads="1"/>
          </p:cNvSpPr>
          <p:nvPr>
            <p:ph type="body" idx="1"/>
          </p:nvPr>
        </p:nvSpPr>
        <p:spPr>
          <a:noFill/>
        </p:spPr>
        <p:txBody>
          <a:bodyPr/>
          <a:lstStyle/>
          <a:p>
            <a:endParaRPr lang="en-GB" altLang="cs-CZ"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a:xfrm>
            <a:off x="917575" y="744538"/>
            <a:ext cx="4962525" cy="3722687"/>
          </a:xfrm>
          <a:ln/>
        </p:spPr>
      </p:sp>
      <p:sp>
        <p:nvSpPr>
          <p:cNvPr id="25603" name="Rectangle 3"/>
          <p:cNvSpPr>
            <a:spLocks noGrp="1" noChangeArrowheads="1"/>
          </p:cNvSpPr>
          <p:nvPr>
            <p:ph type="body" idx="1"/>
          </p:nvPr>
        </p:nvSpPr>
        <p:spPr>
          <a:noFill/>
        </p:spPr>
        <p:txBody>
          <a:bodyPr/>
          <a:lstStyle/>
          <a:p>
            <a:endParaRPr lang="en-GB" altLang="cs-CZ"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a:xfrm>
            <a:off x="917575" y="744538"/>
            <a:ext cx="4962525" cy="3722687"/>
          </a:xfrm>
          <a:ln/>
        </p:spPr>
      </p:sp>
      <p:sp>
        <p:nvSpPr>
          <p:cNvPr id="25603" name="Rectangle 3"/>
          <p:cNvSpPr>
            <a:spLocks noGrp="1" noChangeArrowheads="1"/>
          </p:cNvSpPr>
          <p:nvPr>
            <p:ph type="body" idx="1"/>
          </p:nvPr>
        </p:nvSpPr>
        <p:spPr>
          <a:noFill/>
        </p:spPr>
        <p:txBody>
          <a:bodyPr/>
          <a:lstStyle/>
          <a:p>
            <a:endParaRPr lang="en-GB" altLang="cs-CZ"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a:xfrm>
            <a:off x="917575" y="744538"/>
            <a:ext cx="4962525" cy="3722687"/>
          </a:xfrm>
          <a:ln/>
        </p:spPr>
      </p:sp>
      <p:sp>
        <p:nvSpPr>
          <p:cNvPr id="25603" name="Rectangle 3"/>
          <p:cNvSpPr>
            <a:spLocks noGrp="1" noChangeArrowheads="1"/>
          </p:cNvSpPr>
          <p:nvPr>
            <p:ph type="body" idx="1"/>
          </p:nvPr>
        </p:nvSpPr>
        <p:spPr>
          <a:noFill/>
        </p:spPr>
        <p:txBody>
          <a:bodyPr/>
          <a:lstStyle/>
          <a:p>
            <a:endParaRPr lang="en-GB" altLang="cs-CZ"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a:xfrm>
            <a:off x="917575" y="744538"/>
            <a:ext cx="4962525" cy="3722687"/>
          </a:xfrm>
          <a:ln/>
        </p:spPr>
      </p:sp>
      <p:sp>
        <p:nvSpPr>
          <p:cNvPr id="25603" name="Rectangle 3"/>
          <p:cNvSpPr>
            <a:spLocks noGrp="1" noChangeArrowheads="1"/>
          </p:cNvSpPr>
          <p:nvPr>
            <p:ph type="body" idx="1"/>
          </p:nvPr>
        </p:nvSpPr>
        <p:spPr>
          <a:noFill/>
        </p:spPr>
        <p:txBody>
          <a:bodyPr/>
          <a:lstStyle/>
          <a:p>
            <a:endParaRPr lang="en-GB" altLang="cs-CZ"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a:xfrm>
            <a:off x="917575" y="744538"/>
            <a:ext cx="4962525" cy="3722687"/>
          </a:xfrm>
          <a:ln/>
        </p:spPr>
      </p:sp>
      <p:sp>
        <p:nvSpPr>
          <p:cNvPr id="25603" name="Rectangle 3"/>
          <p:cNvSpPr>
            <a:spLocks noGrp="1" noChangeArrowheads="1"/>
          </p:cNvSpPr>
          <p:nvPr>
            <p:ph type="body" idx="1"/>
          </p:nvPr>
        </p:nvSpPr>
        <p:spPr>
          <a:noFill/>
        </p:spPr>
        <p:txBody>
          <a:bodyPr/>
          <a:lstStyle/>
          <a:p>
            <a:endParaRPr lang="en-GB" altLang="cs-CZ"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a:xfrm>
            <a:off x="917575" y="744538"/>
            <a:ext cx="4962525" cy="3722687"/>
          </a:xfrm>
          <a:ln/>
        </p:spPr>
      </p:sp>
      <p:sp>
        <p:nvSpPr>
          <p:cNvPr id="25603" name="Rectangle 3"/>
          <p:cNvSpPr>
            <a:spLocks noGrp="1" noChangeArrowheads="1"/>
          </p:cNvSpPr>
          <p:nvPr>
            <p:ph type="body" idx="1"/>
          </p:nvPr>
        </p:nvSpPr>
        <p:spPr>
          <a:noFill/>
        </p:spPr>
        <p:txBody>
          <a:bodyPr/>
          <a:lstStyle/>
          <a:p>
            <a:endParaRPr lang="en-GB" altLang="cs-CZ"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xfrm>
            <a:off x="917575" y="744538"/>
            <a:ext cx="4962525" cy="3722687"/>
          </a:xfrm>
          <a:ln/>
        </p:spPr>
      </p:sp>
      <p:sp>
        <p:nvSpPr>
          <p:cNvPr id="31747" name="Rectangle 3"/>
          <p:cNvSpPr>
            <a:spLocks noGrp="1" noChangeArrowheads="1"/>
          </p:cNvSpPr>
          <p:nvPr>
            <p:ph type="body" idx="1"/>
          </p:nvPr>
        </p:nvSpPr>
        <p:spPr>
          <a:noFill/>
        </p:spPr>
        <p:txBody>
          <a:bodyPr/>
          <a:lstStyle/>
          <a:p>
            <a:endParaRPr lang="en-GB" altLang="cs-CZ"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a:xfrm>
            <a:off x="917575" y="744538"/>
            <a:ext cx="4962525" cy="3722687"/>
          </a:xfrm>
          <a:ln/>
        </p:spPr>
      </p:sp>
      <p:sp>
        <p:nvSpPr>
          <p:cNvPr id="25603" name="Rectangle 3"/>
          <p:cNvSpPr>
            <a:spLocks noGrp="1" noChangeArrowheads="1"/>
          </p:cNvSpPr>
          <p:nvPr>
            <p:ph type="body" idx="1"/>
          </p:nvPr>
        </p:nvSpPr>
        <p:spPr>
          <a:noFill/>
        </p:spPr>
        <p:txBody>
          <a:bodyPr/>
          <a:lstStyle/>
          <a:p>
            <a:endParaRPr lang="en-GB" altLang="cs-CZ" dirty="0"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xfrm>
            <a:off x="917575" y="744538"/>
            <a:ext cx="4962525" cy="3722687"/>
          </a:xfrm>
          <a:ln/>
        </p:spPr>
      </p:sp>
      <p:sp>
        <p:nvSpPr>
          <p:cNvPr id="31747" name="Rectangle 3"/>
          <p:cNvSpPr>
            <a:spLocks noGrp="1" noChangeArrowheads="1"/>
          </p:cNvSpPr>
          <p:nvPr>
            <p:ph type="body" idx="1"/>
          </p:nvPr>
        </p:nvSpPr>
        <p:spPr>
          <a:noFill/>
        </p:spPr>
        <p:txBody>
          <a:bodyPr/>
          <a:lstStyle/>
          <a:p>
            <a:endParaRPr lang="en-GB" altLang="cs-CZ"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xfrm>
            <a:off x="917575" y="744538"/>
            <a:ext cx="4962525" cy="3722687"/>
          </a:xfrm>
          <a:ln/>
        </p:spPr>
      </p:sp>
      <p:sp>
        <p:nvSpPr>
          <p:cNvPr id="31747" name="Rectangle 3"/>
          <p:cNvSpPr>
            <a:spLocks noGrp="1" noChangeArrowheads="1"/>
          </p:cNvSpPr>
          <p:nvPr>
            <p:ph type="body" idx="1"/>
          </p:nvPr>
        </p:nvSpPr>
        <p:spPr>
          <a:noFill/>
        </p:spPr>
        <p:txBody>
          <a:bodyPr/>
          <a:lstStyle/>
          <a:p>
            <a:endParaRPr lang="en-GB" altLang="cs-CZ"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xfrm>
            <a:off x="917575" y="744538"/>
            <a:ext cx="4962525" cy="3722687"/>
          </a:xfrm>
          <a:ln/>
        </p:spPr>
      </p:sp>
      <p:sp>
        <p:nvSpPr>
          <p:cNvPr id="31747" name="Rectangle 3"/>
          <p:cNvSpPr>
            <a:spLocks noGrp="1" noChangeArrowheads="1"/>
          </p:cNvSpPr>
          <p:nvPr>
            <p:ph type="body" idx="1"/>
          </p:nvPr>
        </p:nvSpPr>
        <p:spPr>
          <a:noFill/>
        </p:spPr>
        <p:txBody>
          <a:bodyPr/>
          <a:lstStyle/>
          <a:p>
            <a:endParaRPr lang="en-GB" altLang="cs-CZ" dirty="0"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xfrm>
            <a:off x="917575" y="744538"/>
            <a:ext cx="4962525" cy="3722687"/>
          </a:xfrm>
          <a:ln/>
        </p:spPr>
      </p:sp>
      <p:sp>
        <p:nvSpPr>
          <p:cNvPr id="32771" name="Rectangle 3"/>
          <p:cNvSpPr>
            <a:spLocks noGrp="1" noChangeArrowheads="1"/>
          </p:cNvSpPr>
          <p:nvPr>
            <p:ph type="body" idx="1"/>
          </p:nvPr>
        </p:nvSpPr>
        <p:spPr>
          <a:noFill/>
        </p:spPr>
        <p:txBody>
          <a:bodyPr/>
          <a:lstStyle/>
          <a:p>
            <a:endParaRPr lang="en-GB" altLang="cs-CZ"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xfrm>
            <a:off x="917575" y="744538"/>
            <a:ext cx="4962525" cy="3722687"/>
          </a:xfrm>
          <a:ln/>
        </p:spPr>
      </p:sp>
      <p:sp>
        <p:nvSpPr>
          <p:cNvPr id="32771" name="Rectangle 3"/>
          <p:cNvSpPr>
            <a:spLocks noGrp="1" noChangeArrowheads="1"/>
          </p:cNvSpPr>
          <p:nvPr>
            <p:ph type="body" idx="1"/>
          </p:nvPr>
        </p:nvSpPr>
        <p:spPr>
          <a:noFill/>
        </p:spPr>
        <p:txBody>
          <a:bodyPr/>
          <a:lstStyle/>
          <a:p>
            <a:endParaRPr lang="en-GB" altLang="cs-CZ"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algn="l" defTabSz="955731" eaLnBrk="0" hangingPunct="0">
              <a:spcBef>
                <a:spcPct val="30000"/>
              </a:spcBef>
              <a:defRPr sz="1200">
                <a:solidFill>
                  <a:schemeClr val="tx1"/>
                </a:solidFill>
                <a:latin typeface="Times New Roman" pitchFamily="18" charset="0"/>
              </a:defRPr>
            </a:lvl1pPr>
            <a:lvl2pPr marL="716798" indent="-275692" algn="l" defTabSz="955731" eaLnBrk="0" hangingPunct="0">
              <a:spcBef>
                <a:spcPct val="30000"/>
              </a:spcBef>
              <a:defRPr sz="1200">
                <a:solidFill>
                  <a:schemeClr val="tx1"/>
                </a:solidFill>
                <a:latin typeface="Times New Roman" pitchFamily="18" charset="0"/>
              </a:defRPr>
            </a:lvl2pPr>
            <a:lvl3pPr marL="1102766" indent="-220553" algn="l" defTabSz="955731" eaLnBrk="0" hangingPunct="0">
              <a:spcBef>
                <a:spcPct val="30000"/>
              </a:spcBef>
              <a:defRPr sz="1200">
                <a:solidFill>
                  <a:schemeClr val="tx1"/>
                </a:solidFill>
                <a:latin typeface="Times New Roman" pitchFamily="18" charset="0"/>
              </a:defRPr>
            </a:lvl3pPr>
            <a:lvl4pPr marL="1543873" indent="-220553" algn="l" defTabSz="955731" eaLnBrk="0" hangingPunct="0">
              <a:spcBef>
                <a:spcPct val="30000"/>
              </a:spcBef>
              <a:defRPr sz="1200">
                <a:solidFill>
                  <a:schemeClr val="tx1"/>
                </a:solidFill>
                <a:latin typeface="Times New Roman" pitchFamily="18" charset="0"/>
              </a:defRPr>
            </a:lvl4pPr>
            <a:lvl5pPr marL="1984980" indent="-220553" algn="l" defTabSz="955731" eaLnBrk="0" hangingPunct="0">
              <a:spcBef>
                <a:spcPct val="30000"/>
              </a:spcBef>
              <a:defRPr sz="1200">
                <a:solidFill>
                  <a:schemeClr val="tx1"/>
                </a:solidFill>
                <a:latin typeface="Times New Roman" pitchFamily="18" charset="0"/>
              </a:defRPr>
            </a:lvl5pPr>
            <a:lvl6pPr marL="2426086" indent="-220553" defTabSz="955731" eaLnBrk="0" fontAlgn="base" hangingPunct="0">
              <a:spcBef>
                <a:spcPct val="30000"/>
              </a:spcBef>
              <a:spcAft>
                <a:spcPct val="0"/>
              </a:spcAft>
              <a:defRPr sz="1200">
                <a:solidFill>
                  <a:schemeClr val="tx1"/>
                </a:solidFill>
                <a:latin typeface="Times New Roman" pitchFamily="18" charset="0"/>
              </a:defRPr>
            </a:lvl6pPr>
            <a:lvl7pPr marL="2867193" indent="-220553" defTabSz="955731" eaLnBrk="0" fontAlgn="base" hangingPunct="0">
              <a:spcBef>
                <a:spcPct val="30000"/>
              </a:spcBef>
              <a:spcAft>
                <a:spcPct val="0"/>
              </a:spcAft>
              <a:defRPr sz="1200">
                <a:solidFill>
                  <a:schemeClr val="tx1"/>
                </a:solidFill>
                <a:latin typeface="Times New Roman" pitchFamily="18" charset="0"/>
              </a:defRPr>
            </a:lvl7pPr>
            <a:lvl8pPr marL="3308299" indent="-220553" defTabSz="955731" eaLnBrk="0" fontAlgn="base" hangingPunct="0">
              <a:spcBef>
                <a:spcPct val="30000"/>
              </a:spcBef>
              <a:spcAft>
                <a:spcPct val="0"/>
              </a:spcAft>
              <a:defRPr sz="1200">
                <a:solidFill>
                  <a:schemeClr val="tx1"/>
                </a:solidFill>
                <a:latin typeface="Times New Roman" pitchFamily="18" charset="0"/>
              </a:defRPr>
            </a:lvl8pPr>
            <a:lvl9pPr marL="3749406" indent="-220553" defTabSz="955731" eaLnBrk="0" fontAlgn="base" hangingPunct="0">
              <a:spcBef>
                <a:spcPct val="30000"/>
              </a:spcBef>
              <a:spcAft>
                <a:spcPct val="0"/>
              </a:spcAft>
              <a:defRPr sz="1200">
                <a:solidFill>
                  <a:schemeClr val="tx1"/>
                </a:solidFill>
                <a:latin typeface="Times New Roman" pitchFamily="18" charset="0"/>
              </a:defRPr>
            </a:lvl9pPr>
          </a:lstStyle>
          <a:p>
            <a:pPr algn="r" eaLnBrk="1" hangingPunct="1">
              <a:spcBef>
                <a:spcPct val="0"/>
              </a:spcBef>
            </a:pPr>
            <a:fld id="{AD695489-7A52-4EDF-9A9F-26EDE94F6A0F}" type="slidenum">
              <a:rPr lang="cs-CZ" altLang="cs-CZ" sz="1300"/>
              <a:pPr algn="r" eaLnBrk="1" hangingPunct="1">
                <a:spcBef>
                  <a:spcPct val="0"/>
                </a:spcBef>
              </a:pPr>
              <a:t>47</a:t>
            </a:fld>
            <a:endParaRPr lang="cs-CZ" altLang="cs-CZ" sz="1300"/>
          </a:p>
        </p:txBody>
      </p:sp>
      <p:sp>
        <p:nvSpPr>
          <p:cNvPr id="33795" name="Rectangle 2"/>
          <p:cNvSpPr>
            <a:spLocks noGrp="1" noRot="1" noChangeAspect="1" noChangeArrowheads="1" noTextEdit="1"/>
          </p:cNvSpPr>
          <p:nvPr>
            <p:ph type="sldImg"/>
          </p:nvPr>
        </p:nvSpPr>
        <p:spPr>
          <a:xfrm>
            <a:off x="917575" y="744538"/>
            <a:ext cx="4962525" cy="3722687"/>
          </a:xfrm>
          <a:ln/>
        </p:spPr>
      </p:sp>
      <p:sp>
        <p:nvSpPr>
          <p:cNvPr id="33796" name="Rectangle 3"/>
          <p:cNvSpPr>
            <a:spLocks noGrp="1" noChangeArrowheads="1"/>
          </p:cNvSpPr>
          <p:nvPr>
            <p:ph type="body" idx="1"/>
          </p:nvPr>
        </p:nvSpPr>
        <p:spPr>
          <a:noFill/>
        </p:spPr>
        <p:txBody>
          <a:bodyPr/>
          <a:lstStyle/>
          <a:p>
            <a:pPr eaLnBrk="1" hangingPunct="1"/>
            <a:endParaRPr lang="cs-CZ" altLang="cs-CZ"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a:xfrm>
            <a:off x="917575" y="744538"/>
            <a:ext cx="4962525" cy="3722687"/>
          </a:xfrm>
          <a:ln/>
        </p:spPr>
      </p:sp>
      <p:sp>
        <p:nvSpPr>
          <p:cNvPr id="25603" name="Rectangle 3"/>
          <p:cNvSpPr>
            <a:spLocks noGrp="1" noChangeArrowheads="1"/>
          </p:cNvSpPr>
          <p:nvPr>
            <p:ph type="body" idx="1"/>
          </p:nvPr>
        </p:nvSpPr>
        <p:spPr>
          <a:noFill/>
        </p:spPr>
        <p:txBody>
          <a:bodyPr/>
          <a:lstStyle/>
          <a:p>
            <a:endParaRPr lang="en-GB" altLang="cs-CZ"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a:xfrm>
            <a:off x="917575" y="744538"/>
            <a:ext cx="4962525" cy="3722687"/>
          </a:xfrm>
          <a:ln/>
        </p:spPr>
      </p:sp>
      <p:sp>
        <p:nvSpPr>
          <p:cNvPr id="25603" name="Rectangle 3"/>
          <p:cNvSpPr>
            <a:spLocks noGrp="1" noChangeArrowheads="1"/>
          </p:cNvSpPr>
          <p:nvPr>
            <p:ph type="body" idx="1"/>
          </p:nvPr>
        </p:nvSpPr>
        <p:spPr>
          <a:noFill/>
        </p:spPr>
        <p:txBody>
          <a:bodyPr/>
          <a:lstStyle/>
          <a:p>
            <a:endParaRPr lang="en-GB" altLang="cs-CZ"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917575" y="744538"/>
            <a:ext cx="4962525" cy="3722687"/>
          </a:xfrm>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pPr>
              <a:defRPr/>
            </a:pPr>
            <a:fld id="{0FC859FA-D682-4E5D-A6B7-AEDAF2D0CB04}" type="slidenum">
              <a:rPr lang="cs-CZ" smtClean="0"/>
              <a:pPr>
                <a:defRPr/>
              </a:pPr>
              <a:t>9</a:t>
            </a:fld>
            <a:endParaRPr lang="cs-CZ"/>
          </a:p>
        </p:txBody>
      </p:sp>
    </p:spTree>
    <p:extLst>
      <p:ext uri="{BB962C8B-B14F-4D97-AF65-F5344CB8AC3E}">
        <p14:creationId xmlns:p14="http://schemas.microsoft.com/office/powerpoint/2010/main" val="32305130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917575" y="744538"/>
            <a:ext cx="4962525" cy="3722687"/>
          </a:xfrm>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pPr>
              <a:defRPr/>
            </a:pPr>
            <a:fld id="{0FC859FA-D682-4E5D-A6B7-AEDAF2D0CB04}" type="slidenum">
              <a:rPr lang="cs-CZ" smtClean="0"/>
              <a:pPr>
                <a:defRPr/>
              </a:pPr>
              <a:t>10</a:t>
            </a:fld>
            <a:endParaRPr lang="cs-CZ"/>
          </a:p>
        </p:txBody>
      </p:sp>
    </p:spTree>
    <p:extLst>
      <p:ext uri="{BB962C8B-B14F-4D97-AF65-F5344CB8AC3E}">
        <p14:creationId xmlns:p14="http://schemas.microsoft.com/office/powerpoint/2010/main" val="32305130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917575" y="744538"/>
            <a:ext cx="4962525" cy="3722687"/>
          </a:xfrm>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pPr>
              <a:defRPr/>
            </a:pPr>
            <a:fld id="{0FC859FA-D682-4E5D-A6B7-AEDAF2D0CB04}" type="slidenum">
              <a:rPr lang="cs-CZ" smtClean="0"/>
              <a:pPr>
                <a:defRPr/>
              </a:pPr>
              <a:t>11</a:t>
            </a:fld>
            <a:endParaRPr lang="cs-CZ"/>
          </a:p>
        </p:txBody>
      </p:sp>
    </p:spTree>
    <p:extLst>
      <p:ext uri="{BB962C8B-B14F-4D97-AF65-F5344CB8AC3E}">
        <p14:creationId xmlns:p14="http://schemas.microsoft.com/office/powerpoint/2010/main" val="32305130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a:prstGeom prst="rect">
            <a:avLst/>
          </a:prstGeom>
        </p:spPr>
        <p:txBody>
          <a:bodyPr/>
          <a:lstStyle/>
          <a:p>
            <a:r>
              <a:rPr lang="cs-CZ" smtClean="0"/>
              <a:t>Klepnutím lze upravit styl předlohy nadpisů.</a:t>
            </a:r>
            <a:endParaRPr lang="cs-CZ"/>
          </a:p>
        </p:txBody>
      </p:sp>
      <p:sp>
        <p:nvSpPr>
          <p:cNvPr id="3" name="Zástupný symbol pro obsah 2"/>
          <p:cNvSpPr>
            <a:spLocks noGrp="1"/>
          </p:cNvSpPr>
          <p:nvPr>
            <p:ph idx="1"/>
          </p:nvPr>
        </p:nvSpPr>
        <p:spPr>
          <a:xfrm>
            <a:off x="457200" y="1600200"/>
            <a:ext cx="8229600" cy="4525963"/>
          </a:xfrm>
          <a:prstGeom prst="rect">
            <a:avLst/>
          </a:prstGeo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Tree>
    <p:extLst>
      <p:ext uri="{BB962C8B-B14F-4D97-AF65-F5344CB8AC3E}">
        <p14:creationId xmlns:p14="http://schemas.microsoft.com/office/powerpoint/2010/main" val="17193168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a:prstGeom prst="rect">
            <a:avLst/>
          </a:prstGeo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457200" y="274638"/>
            <a:ext cx="6019800" cy="5851525"/>
          </a:xfrm>
          <a:prstGeom prst="rect">
            <a:avLst/>
          </a:prstGeo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Tree>
    <p:extLst>
      <p:ext uri="{BB962C8B-B14F-4D97-AF65-F5344CB8AC3E}">
        <p14:creationId xmlns:p14="http://schemas.microsoft.com/office/powerpoint/2010/main" val="30505545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Nadpis a 4 obsahy">
    <p:spTree>
      <p:nvGrpSpPr>
        <p:cNvPr id="1" name=""/>
        <p:cNvGrpSpPr/>
        <p:nvPr/>
      </p:nvGrpSpPr>
      <p:grpSpPr>
        <a:xfrm>
          <a:off x="0" y="0"/>
          <a:ext cx="0" cy="0"/>
          <a:chOff x="0" y="0"/>
          <a:chExt cx="0" cy="0"/>
        </a:xfrm>
      </p:grpSpPr>
      <p:sp>
        <p:nvSpPr>
          <p:cNvPr id="2" name="Nadpis 1"/>
          <p:cNvSpPr>
            <a:spLocks noGrp="1"/>
          </p:cNvSpPr>
          <p:nvPr>
            <p:ph type="title" sz="quarter"/>
          </p:nvPr>
        </p:nvSpPr>
        <p:spPr>
          <a:xfrm>
            <a:off x="457200" y="274638"/>
            <a:ext cx="8229600" cy="1143000"/>
          </a:xfrm>
          <a:prstGeom prst="rect">
            <a:avLst/>
          </a:prstGeom>
        </p:spPr>
        <p:txBody>
          <a:bodyPr/>
          <a:lstStyle/>
          <a:p>
            <a:r>
              <a:rPr lang="cs-CZ" smtClean="0"/>
              <a:t>Klepnutím lze upravit styl předlohy nadpisů.</a:t>
            </a:r>
            <a:endParaRPr lang="cs-CZ"/>
          </a:p>
        </p:txBody>
      </p:sp>
      <p:sp>
        <p:nvSpPr>
          <p:cNvPr id="3" name="Zástupný symbol pro obsah 2"/>
          <p:cNvSpPr>
            <a:spLocks noGrp="1"/>
          </p:cNvSpPr>
          <p:nvPr>
            <p:ph sz="quarter" idx="1"/>
          </p:nvPr>
        </p:nvSpPr>
        <p:spPr>
          <a:xfrm>
            <a:off x="457200" y="1600200"/>
            <a:ext cx="4038600" cy="2185988"/>
          </a:xfrm>
          <a:prstGeom prst="rect">
            <a:avLst/>
          </a:prstGeo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quarter" idx="2"/>
          </p:nvPr>
        </p:nvSpPr>
        <p:spPr>
          <a:xfrm>
            <a:off x="4648200" y="1600200"/>
            <a:ext cx="4038600" cy="2185988"/>
          </a:xfrm>
          <a:prstGeom prst="rect">
            <a:avLst/>
          </a:prstGeo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obsah 4"/>
          <p:cNvSpPr>
            <a:spLocks noGrp="1"/>
          </p:cNvSpPr>
          <p:nvPr>
            <p:ph sz="quarter" idx="3"/>
          </p:nvPr>
        </p:nvSpPr>
        <p:spPr>
          <a:xfrm>
            <a:off x="457200" y="3938588"/>
            <a:ext cx="4038600" cy="2187575"/>
          </a:xfrm>
          <a:prstGeom prst="rect">
            <a:avLst/>
          </a:prstGeo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obsah 5"/>
          <p:cNvSpPr>
            <a:spLocks noGrp="1"/>
          </p:cNvSpPr>
          <p:nvPr>
            <p:ph sz="quarter" idx="4"/>
          </p:nvPr>
        </p:nvSpPr>
        <p:spPr>
          <a:xfrm>
            <a:off x="4648200" y="3938588"/>
            <a:ext cx="4038600" cy="2187575"/>
          </a:xfrm>
          <a:prstGeom prst="rect">
            <a:avLst/>
          </a:prstGeo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Tree>
    <p:extLst>
      <p:ext uri="{BB962C8B-B14F-4D97-AF65-F5344CB8AC3E}">
        <p14:creationId xmlns:p14="http://schemas.microsoft.com/office/powerpoint/2010/main" val="16193072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Obsah">
    <p:spTree>
      <p:nvGrpSpPr>
        <p:cNvPr id="1" name=""/>
        <p:cNvGrpSpPr/>
        <p:nvPr/>
      </p:nvGrpSpPr>
      <p:grpSpPr>
        <a:xfrm>
          <a:off x="0" y="0"/>
          <a:ext cx="0" cy="0"/>
          <a:chOff x="0" y="0"/>
          <a:chExt cx="0" cy="0"/>
        </a:xfrm>
      </p:grpSpPr>
      <p:sp>
        <p:nvSpPr>
          <p:cNvPr id="2" name="Zástupný symbol pro obsah 1"/>
          <p:cNvSpPr>
            <a:spLocks noGrp="1"/>
          </p:cNvSpPr>
          <p:nvPr>
            <p:ph/>
          </p:nvPr>
        </p:nvSpPr>
        <p:spPr>
          <a:xfrm>
            <a:off x="457200" y="274638"/>
            <a:ext cx="8229600" cy="5851525"/>
          </a:xfrm>
          <a:prstGeom prst="rect">
            <a:avLst/>
          </a:prstGeo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Tree>
    <p:extLst>
      <p:ext uri="{BB962C8B-B14F-4D97-AF65-F5344CB8AC3E}">
        <p14:creationId xmlns:p14="http://schemas.microsoft.com/office/powerpoint/2010/main" val="37013916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smtClean="0"/>
              <a:t>Klepnutím lze upravit styly předlohy textu.</a:t>
            </a:r>
          </a:p>
        </p:txBody>
      </p:sp>
    </p:spTree>
    <p:extLst>
      <p:ext uri="{BB962C8B-B14F-4D97-AF65-F5344CB8AC3E}">
        <p14:creationId xmlns:p14="http://schemas.microsoft.com/office/powerpoint/2010/main" val="6520464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a:prstGeom prst="rect">
            <a:avLst/>
          </a:prstGeom>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Tree>
    <p:extLst>
      <p:ext uri="{BB962C8B-B14F-4D97-AF65-F5344CB8AC3E}">
        <p14:creationId xmlns:p14="http://schemas.microsoft.com/office/powerpoint/2010/main" val="24663709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a:prstGeom prst="rect">
            <a:avLst/>
          </a:prstGeom>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Tree>
    <p:extLst>
      <p:ext uri="{BB962C8B-B14F-4D97-AF65-F5344CB8AC3E}">
        <p14:creationId xmlns:p14="http://schemas.microsoft.com/office/powerpoint/2010/main" val="5350184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a:prstGeom prst="rect">
            <a:avLst/>
          </a:prstGeom>
        </p:spPr>
        <p:txBody>
          <a:bodyPr/>
          <a:lstStyle/>
          <a:p>
            <a:r>
              <a:rPr lang="cs-CZ" smtClean="0"/>
              <a:t>Klepnutím lze upravit styl předlohy nadpisů.</a:t>
            </a:r>
            <a:endParaRPr lang="cs-CZ"/>
          </a:p>
        </p:txBody>
      </p:sp>
    </p:spTree>
    <p:extLst>
      <p:ext uri="{BB962C8B-B14F-4D97-AF65-F5344CB8AC3E}">
        <p14:creationId xmlns:p14="http://schemas.microsoft.com/office/powerpoint/2010/main" val="8118612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Tree>
    <p:extLst>
      <p:ext uri="{BB962C8B-B14F-4D97-AF65-F5344CB8AC3E}">
        <p14:creationId xmlns:p14="http://schemas.microsoft.com/office/powerpoint/2010/main" val="8882680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a:prstGeom prst="rect">
            <a:avLst/>
          </a:prstGeom>
        </p:spPr>
        <p:txBody>
          <a:bodyPr anchor="b"/>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Tree>
    <p:extLst>
      <p:ext uri="{BB962C8B-B14F-4D97-AF65-F5344CB8AC3E}">
        <p14:creationId xmlns:p14="http://schemas.microsoft.com/office/powerpoint/2010/main" val="40526465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a:prstGeom prst="rect">
            <a:avLst/>
          </a:prstGeom>
        </p:spPr>
        <p:txBody>
          <a:bodyPr anchor="b"/>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smtClean="0"/>
          </a:p>
        </p:txBody>
      </p:sp>
      <p:sp>
        <p:nvSpPr>
          <p:cNvPr id="4" name="Zástupný symbol pro text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Tree>
    <p:extLst>
      <p:ext uri="{BB962C8B-B14F-4D97-AF65-F5344CB8AC3E}">
        <p14:creationId xmlns:p14="http://schemas.microsoft.com/office/powerpoint/2010/main" val="5486515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a:prstGeom prst="rect">
            <a:avLst/>
          </a:prstGeom>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457200" y="1600200"/>
            <a:ext cx="8229600" cy="4525963"/>
          </a:xfrm>
          <a:prstGeom prst="rect">
            <a:avLst/>
          </a:prstGeo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Tree>
    <p:extLst>
      <p:ext uri="{BB962C8B-B14F-4D97-AF65-F5344CB8AC3E}">
        <p14:creationId xmlns:p14="http://schemas.microsoft.com/office/powerpoint/2010/main" val="6300837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58"/>
          <p:cNvSpPr>
            <a:spLocks noChangeArrowheads="1"/>
          </p:cNvSpPr>
          <p:nvPr userDrawn="1"/>
        </p:nvSpPr>
        <p:spPr bwMode="auto">
          <a:xfrm flipH="1">
            <a:off x="0" y="6443663"/>
            <a:ext cx="9144000" cy="36512"/>
          </a:xfrm>
          <a:prstGeom prst="rect">
            <a:avLst/>
          </a:prstGeom>
          <a:solidFill>
            <a:srgbClr val="0033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b="1">
                <a:solidFill>
                  <a:schemeClr val="tx2"/>
                </a:solidFill>
                <a:latin typeface="Times New Roman" pitchFamily="18" charset="0"/>
              </a:defRPr>
            </a:lvl1pPr>
            <a:lvl2pPr marL="742950" indent="-285750" eaLnBrk="0" hangingPunct="0">
              <a:defRPr sz="1600" b="1">
                <a:solidFill>
                  <a:schemeClr val="tx2"/>
                </a:solidFill>
                <a:latin typeface="Times New Roman" pitchFamily="18" charset="0"/>
              </a:defRPr>
            </a:lvl2pPr>
            <a:lvl3pPr marL="1143000" indent="-228600" eaLnBrk="0" hangingPunct="0">
              <a:defRPr sz="1600" b="1">
                <a:solidFill>
                  <a:schemeClr val="tx2"/>
                </a:solidFill>
                <a:latin typeface="Times New Roman" pitchFamily="18" charset="0"/>
              </a:defRPr>
            </a:lvl3pPr>
            <a:lvl4pPr marL="1600200" indent="-228600" eaLnBrk="0" hangingPunct="0">
              <a:defRPr sz="1600" b="1">
                <a:solidFill>
                  <a:schemeClr val="tx2"/>
                </a:solidFill>
                <a:latin typeface="Times New Roman" pitchFamily="18" charset="0"/>
              </a:defRPr>
            </a:lvl4pPr>
            <a:lvl5pPr marL="2057400" indent="-228600" eaLnBrk="0" hangingPunct="0">
              <a:defRPr sz="1600" b="1">
                <a:solidFill>
                  <a:schemeClr val="tx2"/>
                </a:solidFill>
                <a:latin typeface="Times New Roman" pitchFamily="18" charset="0"/>
              </a:defRPr>
            </a:lvl5pPr>
            <a:lvl6pPr marL="2514600" indent="-228600" algn="ctr" eaLnBrk="0" fontAlgn="base" hangingPunct="0">
              <a:spcBef>
                <a:spcPct val="0"/>
              </a:spcBef>
              <a:spcAft>
                <a:spcPct val="0"/>
              </a:spcAft>
              <a:defRPr sz="1600" b="1">
                <a:solidFill>
                  <a:schemeClr val="tx2"/>
                </a:solidFill>
                <a:latin typeface="Times New Roman" pitchFamily="18" charset="0"/>
              </a:defRPr>
            </a:lvl6pPr>
            <a:lvl7pPr marL="2971800" indent="-228600" algn="ctr" eaLnBrk="0" fontAlgn="base" hangingPunct="0">
              <a:spcBef>
                <a:spcPct val="0"/>
              </a:spcBef>
              <a:spcAft>
                <a:spcPct val="0"/>
              </a:spcAft>
              <a:defRPr sz="1600" b="1">
                <a:solidFill>
                  <a:schemeClr val="tx2"/>
                </a:solidFill>
                <a:latin typeface="Times New Roman" pitchFamily="18" charset="0"/>
              </a:defRPr>
            </a:lvl7pPr>
            <a:lvl8pPr marL="3429000" indent="-228600" algn="ctr" eaLnBrk="0" fontAlgn="base" hangingPunct="0">
              <a:spcBef>
                <a:spcPct val="0"/>
              </a:spcBef>
              <a:spcAft>
                <a:spcPct val="0"/>
              </a:spcAft>
              <a:defRPr sz="1600" b="1">
                <a:solidFill>
                  <a:schemeClr val="tx2"/>
                </a:solidFill>
                <a:latin typeface="Times New Roman" pitchFamily="18" charset="0"/>
              </a:defRPr>
            </a:lvl8pPr>
            <a:lvl9pPr marL="3886200" indent="-228600" algn="ctr" eaLnBrk="0" fontAlgn="base" hangingPunct="0">
              <a:spcBef>
                <a:spcPct val="0"/>
              </a:spcBef>
              <a:spcAft>
                <a:spcPct val="0"/>
              </a:spcAft>
              <a:defRPr sz="1600" b="1">
                <a:solidFill>
                  <a:schemeClr val="tx2"/>
                </a:solidFill>
                <a:latin typeface="Times New Roman" pitchFamily="18" charset="0"/>
              </a:defRPr>
            </a:lvl9pPr>
          </a:lstStyle>
          <a:p>
            <a:pPr algn="l" eaLnBrk="1" hangingPunct="1">
              <a:defRPr/>
            </a:pPr>
            <a:endParaRPr lang="cs-CZ" altLang="cs-CZ" sz="2400" b="0" smtClean="0">
              <a:solidFill>
                <a:schemeClr val="tx1"/>
              </a:solidFill>
            </a:endParaRPr>
          </a:p>
        </p:txBody>
      </p:sp>
      <p:sp>
        <p:nvSpPr>
          <p:cNvPr id="1027" name="Rectangle 60"/>
          <p:cNvSpPr>
            <a:spLocks noChangeArrowheads="1"/>
          </p:cNvSpPr>
          <p:nvPr userDrawn="1"/>
        </p:nvSpPr>
        <p:spPr bwMode="auto">
          <a:xfrm>
            <a:off x="0" y="6489700"/>
            <a:ext cx="9144000" cy="368300"/>
          </a:xfrm>
          <a:prstGeom prst="rect">
            <a:avLst/>
          </a:prstGeom>
          <a:gradFill rotWithShape="1">
            <a:gsLst>
              <a:gs pos="0">
                <a:srgbClr val="66CCFF"/>
              </a:gs>
              <a:gs pos="100000">
                <a:srgbClr val="333399"/>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indent="719138" eaLnBrk="0" hangingPunct="0">
              <a:defRPr sz="1600" b="1">
                <a:solidFill>
                  <a:schemeClr val="tx2"/>
                </a:solidFill>
                <a:latin typeface="Times New Roman" pitchFamily="18" charset="0"/>
              </a:defRPr>
            </a:lvl1pPr>
            <a:lvl2pPr marL="742950" indent="-285750" eaLnBrk="0" hangingPunct="0">
              <a:defRPr sz="1600" b="1">
                <a:solidFill>
                  <a:schemeClr val="tx2"/>
                </a:solidFill>
                <a:latin typeface="Times New Roman" pitchFamily="18" charset="0"/>
              </a:defRPr>
            </a:lvl2pPr>
            <a:lvl3pPr marL="1143000" indent="-228600" eaLnBrk="0" hangingPunct="0">
              <a:defRPr sz="1600" b="1">
                <a:solidFill>
                  <a:schemeClr val="tx2"/>
                </a:solidFill>
                <a:latin typeface="Times New Roman" pitchFamily="18" charset="0"/>
              </a:defRPr>
            </a:lvl3pPr>
            <a:lvl4pPr marL="1600200" indent="-228600" eaLnBrk="0" hangingPunct="0">
              <a:defRPr sz="1600" b="1">
                <a:solidFill>
                  <a:schemeClr val="tx2"/>
                </a:solidFill>
                <a:latin typeface="Times New Roman" pitchFamily="18" charset="0"/>
              </a:defRPr>
            </a:lvl4pPr>
            <a:lvl5pPr marL="2057400" indent="-228600" eaLnBrk="0" hangingPunct="0">
              <a:defRPr sz="1600" b="1">
                <a:solidFill>
                  <a:schemeClr val="tx2"/>
                </a:solidFill>
                <a:latin typeface="Times New Roman" pitchFamily="18" charset="0"/>
              </a:defRPr>
            </a:lvl5pPr>
            <a:lvl6pPr marL="2514600" indent="-228600" algn="ctr" eaLnBrk="0" fontAlgn="base" hangingPunct="0">
              <a:spcBef>
                <a:spcPct val="0"/>
              </a:spcBef>
              <a:spcAft>
                <a:spcPct val="0"/>
              </a:spcAft>
              <a:defRPr sz="1600" b="1">
                <a:solidFill>
                  <a:schemeClr val="tx2"/>
                </a:solidFill>
                <a:latin typeface="Times New Roman" pitchFamily="18" charset="0"/>
              </a:defRPr>
            </a:lvl6pPr>
            <a:lvl7pPr marL="2971800" indent="-228600" algn="ctr" eaLnBrk="0" fontAlgn="base" hangingPunct="0">
              <a:spcBef>
                <a:spcPct val="0"/>
              </a:spcBef>
              <a:spcAft>
                <a:spcPct val="0"/>
              </a:spcAft>
              <a:defRPr sz="1600" b="1">
                <a:solidFill>
                  <a:schemeClr val="tx2"/>
                </a:solidFill>
                <a:latin typeface="Times New Roman" pitchFamily="18" charset="0"/>
              </a:defRPr>
            </a:lvl7pPr>
            <a:lvl8pPr marL="3429000" indent="-228600" algn="ctr" eaLnBrk="0" fontAlgn="base" hangingPunct="0">
              <a:spcBef>
                <a:spcPct val="0"/>
              </a:spcBef>
              <a:spcAft>
                <a:spcPct val="0"/>
              </a:spcAft>
              <a:defRPr sz="1600" b="1">
                <a:solidFill>
                  <a:schemeClr val="tx2"/>
                </a:solidFill>
                <a:latin typeface="Times New Roman" pitchFamily="18" charset="0"/>
              </a:defRPr>
            </a:lvl8pPr>
            <a:lvl9pPr marL="3886200" indent="-228600" algn="ctr" eaLnBrk="0" fontAlgn="base" hangingPunct="0">
              <a:spcBef>
                <a:spcPct val="0"/>
              </a:spcBef>
              <a:spcAft>
                <a:spcPct val="0"/>
              </a:spcAft>
              <a:defRPr sz="1600" b="1">
                <a:solidFill>
                  <a:schemeClr val="tx2"/>
                </a:solidFill>
                <a:latin typeface="Times New Roman" pitchFamily="18" charset="0"/>
              </a:defRPr>
            </a:lvl9pPr>
          </a:lstStyle>
          <a:p>
            <a:pPr algn="r" eaLnBrk="1" hangingPunct="1">
              <a:defRPr/>
            </a:pPr>
            <a:r>
              <a:rPr lang="en-GB" altLang="cs-CZ" smtClean="0">
                <a:solidFill>
                  <a:schemeClr val="bg1"/>
                </a:solidFill>
                <a:latin typeface="Arial" charset="0"/>
              </a:rPr>
              <a:t>VSB-TU Ostrava, </a:t>
            </a:r>
            <a:r>
              <a:rPr lang="cs-CZ" altLang="cs-CZ" smtClean="0">
                <a:solidFill>
                  <a:schemeClr val="bg1"/>
                </a:solidFill>
                <a:latin typeface="Arial" charset="0"/>
              </a:rPr>
              <a:t>Výzkumné energetické centrum</a:t>
            </a:r>
            <a:endParaRPr lang="en-GB" altLang="cs-CZ" smtClean="0">
              <a:solidFill>
                <a:schemeClr val="bg1"/>
              </a:solidFill>
              <a:latin typeface="Arial" charset="0"/>
            </a:endParaRPr>
          </a:p>
        </p:txBody>
      </p:sp>
      <p:grpSp>
        <p:nvGrpSpPr>
          <p:cNvPr id="1028" name="Group 25"/>
          <p:cNvGrpSpPr>
            <a:grpSpLocks/>
          </p:cNvGrpSpPr>
          <p:nvPr userDrawn="1"/>
        </p:nvGrpSpPr>
        <p:grpSpPr bwMode="auto">
          <a:xfrm>
            <a:off x="206375" y="6129338"/>
            <a:ext cx="611188" cy="611187"/>
            <a:chOff x="697" y="3379"/>
            <a:chExt cx="360" cy="338"/>
          </a:xfrm>
        </p:grpSpPr>
        <p:sp>
          <p:nvSpPr>
            <p:cNvPr id="1031" name="Oval 26"/>
            <p:cNvSpPr>
              <a:spLocks noChangeArrowheads="1"/>
            </p:cNvSpPr>
            <p:nvPr/>
          </p:nvSpPr>
          <p:spPr bwMode="auto">
            <a:xfrm>
              <a:off x="697" y="3379"/>
              <a:ext cx="360" cy="33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1600" b="1">
                  <a:solidFill>
                    <a:schemeClr val="tx2"/>
                  </a:solidFill>
                  <a:latin typeface="Times New Roman" pitchFamily="18" charset="0"/>
                </a:defRPr>
              </a:lvl1pPr>
              <a:lvl2pPr marL="742950" indent="-285750" eaLnBrk="0" hangingPunct="0">
                <a:defRPr sz="1600" b="1">
                  <a:solidFill>
                    <a:schemeClr val="tx2"/>
                  </a:solidFill>
                  <a:latin typeface="Times New Roman" pitchFamily="18" charset="0"/>
                </a:defRPr>
              </a:lvl2pPr>
              <a:lvl3pPr marL="1143000" indent="-228600" eaLnBrk="0" hangingPunct="0">
                <a:defRPr sz="1600" b="1">
                  <a:solidFill>
                    <a:schemeClr val="tx2"/>
                  </a:solidFill>
                  <a:latin typeface="Times New Roman" pitchFamily="18" charset="0"/>
                </a:defRPr>
              </a:lvl3pPr>
              <a:lvl4pPr marL="1600200" indent="-228600" eaLnBrk="0" hangingPunct="0">
                <a:defRPr sz="1600" b="1">
                  <a:solidFill>
                    <a:schemeClr val="tx2"/>
                  </a:solidFill>
                  <a:latin typeface="Times New Roman" pitchFamily="18" charset="0"/>
                </a:defRPr>
              </a:lvl4pPr>
              <a:lvl5pPr marL="2057400" indent="-228600" eaLnBrk="0" hangingPunct="0">
                <a:defRPr sz="1600" b="1">
                  <a:solidFill>
                    <a:schemeClr val="tx2"/>
                  </a:solidFill>
                  <a:latin typeface="Times New Roman" pitchFamily="18" charset="0"/>
                </a:defRPr>
              </a:lvl5pPr>
              <a:lvl6pPr marL="2514600" indent="-228600" algn="ctr" eaLnBrk="0" fontAlgn="base" hangingPunct="0">
                <a:spcBef>
                  <a:spcPct val="0"/>
                </a:spcBef>
                <a:spcAft>
                  <a:spcPct val="0"/>
                </a:spcAft>
                <a:defRPr sz="1600" b="1">
                  <a:solidFill>
                    <a:schemeClr val="tx2"/>
                  </a:solidFill>
                  <a:latin typeface="Times New Roman" pitchFamily="18" charset="0"/>
                </a:defRPr>
              </a:lvl6pPr>
              <a:lvl7pPr marL="2971800" indent="-228600" algn="ctr" eaLnBrk="0" fontAlgn="base" hangingPunct="0">
                <a:spcBef>
                  <a:spcPct val="0"/>
                </a:spcBef>
                <a:spcAft>
                  <a:spcPct val="0"/>
                </a:spcAft>
                <a:defRPr sz="1600" b="1">
                  <a:solidFill>
                    <a:schemeClr val="tx2"/>
                  </a:solidFill>
                  <a:latin typeface="Times New Roman" pitchFamily="18" charset="0"/>
                </a:defRPr>
              </a:lvl7pPr>
              <a:lvl8pPr marL="3429000" indent="-228600" algn="ctr" eaLnBrk="0" fontAlgn="base" hangingPunct="0">
                <a:spcBef>
                  <a:spcPct val="0"/>
                </a:spcBef>
                <a:spcAft>
                  <a:spcPct val="0"/>
                </a:spcAft>
                <a:defRPr sz="1600" b="1">
                  <a:solidFill>
                    <a:schemeClr val="tx2"/>
                  </a:solidFill>
                  <a:latin typeface="Times New Roman" pitchFamily="18" charset="0"/>
                </a:defRPr>
              </a:lvl8pPr>
              <a:lvl9pPr marL="3886200" indent="-228600" algn="ctr" eaLnBrk="0" fontAlgn="base" hangingPunct="0">
                <a:spcBef>
                  <a:spcPct val="0"/>
                </a:spcBef>
                <a:spcAft>
                  <a:spcPct val="0"/>
                </a:spcAft>
                <a:defRPr sz="1600" b="1">
                  <a:solidFill>
                    <a:schemeClr val="tx2"/>
                  </a:solidFill>
                  <a:latin typeface="Times New Roman" pitchFamily="18" charset="0"/>
                </a:defRPr>
              </a:lvl9pPr>
            </a:lstStyle>
            <a:p>
              <a:pPr algn="l" eaLnBrk="1" hangingPunct="1">
                <a:defRPr/>
              </a:pPr>
              <a:endParaRPr lang="cs-CZ" altLang="cs-CZ" sz="2400" b="0" smtClean="0">
                <a:solidFill>
                  <a:schemeClr val="tx1"/>
                </a:solidFill>
              </a:endParaRPr>
            </a:p>
          </p:txBody>
        </p:sp>
        <p:grpSp>
          <p:nvGrpSpPr>
            <p:cNvPr id="1032" name="Group 27"/>
            <p:cNvGrpSpPr>
              <a:grpSpLocks/>
            </p:cNvGrpSpPr>
            <p:nvPr/>
          </p:nvGrpSpPr>
          <p:grpSpPr bwMode="auto">
            <a:xfrm>
              <a:off x="732" y="3410"/>
              <a:ext cx="290" cy="273"/>
              <a:chOff x="732" y="3410"/>
              <a:chExt cx="290" cy="273"/>
            </a:xfrm>
          </p:grpSpPr>
          <p:sp>
            <p:nvSpPr>
              <p:cNvPr id="1033" name="Freeform 28"/>
              <p:cNvSpPr>
                <a:spLocks/>
              </p:cNvSpPr>
              <p:nvPr/>
            </p:nvSpPr>
            <p:spPr bwMode="auto">
              <a:xfrm>
                <a:off x="827" y="3483"/>
                <a:ext cx="94" cy="197"/>
              </a:xfrm>
              <a:custGeom>
                <a:avLst/>
                <a:gdLst>
                  <a:gd name="T0" fmla="*/ 0 w 801"/>
                  <a:gd name="T1" fmla="*/ 0 h 1770"/>
                  <a:gd name="T2" fmla="*/ 0 w 801"/>
                  <a:gd name="T3" fmla="*/ 0 h 1770"/>
                  <a:gd name="T4" fmla="*/ 0 w 801"/>
                  <a:gd name="T5" fmla="*/ 0 h 1770"/>
                  <a:gd name="T6" fmla="*/ 0 w 801"/>
                  <a:gd name="T7" fmla="*/ 0 h 1770"/>
                  <a:gd name="T8" fmla="*/ 0 w 801"/>
                  <a:gd name="T9" fmla="*/ 0 h 1770"/>
                  <a:gd name="T10" fmla="*/ 0 w 801"/>
                  <a:gd name="T11" fmla="*/ 0 h 1770"/>
                  <a:gd name="T12" fmla="*/ 0 w 801"/>
                  <a:gd name="T13" fmla="*/ 0 h 1770"/>
                  <a:gd name="T14" fmla="*/ 0 w 801"/>
                  <a:gd name="T15" fmla="*/ 0 h 1770"/>
                  <a:gd name="T16" fmla="*/ 0 w 801"/>
                  <a:gd name="T17" fmla="*/ 0 h 1770"/>
                  <a:gd name="T18" fmla="*/ 0 w 801"/>
                  <a:gd name="T19" fmla="*/ 0 h 1770"/>
                  <a:gd name="T20" fmla="*/ 0 w 801"/>
                  <a:gd name="T21" fmla="*/ 0 h 1770"/>
                  <a:gd name="T22" fmla="*/ 0 w 801"/>
                  <a:gd name="T23" fmla="*/ 0 h 1770"/>
                  <a:gd name="T24" fmla="*/ 0 w 801"/>
                  <a:gd name="T25" fmla="*/ 0 h 1770"/>
                  <a:gd name="T26" fmla="*/ 0 w 801"/>
                  <a:gd name="T27" fmla="*/ 0 h 1770"/>
                  <a:gd name="T28" fmla="*/ 0 w 801"/>
                  <a:gd name="T29" fmla="*/ 0 h 1770"/>
                  <a:gd name="T30" fmla="*/ 0 w 801"/>
                  <a:gd name="T31" fmla="*/ 0 h 1770"/>
                  <a:gd name="T32" fmla="*/ 0 w 801"/>
                  <a:gd name="T33" fmla="*/ 0 h 1770"/>
                  <a:gd name="T34" fmla="*/ 0 w 801"/>
                  <a:gd name="T35" fmla="*/ 0 h 1770"/>
                  <a:gd name="T36" fmla="*/ 0 w 801"/>
                  <a:gd name="T37" fmla="*/ 0 h 1770"/>
                  <a:gd name="T38" fmla="*/ 0 w 801"/>
                  <a:gd name="T39" fmla="*/ 0 h 1770"/>
                  <a:gd name="T40" fmla="*/ 0 w 801"/>
                  <a:gd name="T41" fmla="*/ 0 h 1770"/>
                  <a:gd name="T42" fmla="*/ 0 w 801"/>
                  <a:gd name="T43" fmla="*/ 0 h 1770"/>
                  <a:gd name="T44" fmla="*/ 0 w 801"/>
                  <a:gd name="T45" fmla="*/ 0 h 1770"/>
                  <a:gd name="T46" fmla="*/ 0 w 801"/>
                  <a:gd name="T47" fmla="*/ 0 h 1770"/>
                  <a:gd name="T48" fmla="*/ 0 w 801"/>
                  <a:gd name="T49" fmla="*/ 0 h 1770"/>
                  <a:gd name="T50" fmla="*/ 0 w 801"/>
                  <a:gd name="T51" fmla="*/ 0 h 1770"/>
                  <a:gd name="T52" fmla="*/ 0 w 801"/>
                  <a:gd name="T53" fmla="*/ 0 h 1770"/>
                  <a:gd name="T54" fmla="*/ 0 w 801"/>
                  <a:gd name="T55" fmla="*/ 0 h 1770"/>
                  <a:gd name="T56" fmla="*/ 0 w 801"/>
                  <a:gd name="T57" fmla="*/ 0 h 1770"/>
                  <a:gd name="T58" fmla="*/ 0 w 801"/>
                  <a:gd name="T59" fmla="*/ 0 h 1770"/>
                  <a:gd name="T60" fmla="*/ 0 w 801"/>
                  <a:gd name="T61" fmla="*/ 0 h 1770"/>
                  <a:gd name="T62" fmla="*/ 0 w 801"/>
                  <a:gd name="T63" fmla="*/ 0 h 1770"/>
                  <a:gd name="T64" fmla="*/ 0 w 801"/>
                  <a:gd name="T65" fmla="*/ 0 h 1770"/>
                  <a:gd name="T66" fmla="*/ 0 w 801"/>
                  <a:gd name="T67" fmla="*/ 0 h 1770"/>
                  <a:gd name="T68" fmla="*/ 0 w 801"/>
                  <a:gd name="T69" fmla="*/ 0 h 1770"/>
                  <a:gd name="T70" fmla="*/ 0 w 801"/>
                  <a:gd name="T71" fmla="*/ 0 h 1770"/>
                  <a:gd name="T72" fmla="*/ 0 w 801"/>
                  <a:gd name="T73" fmla="*/ 0 h 1770"/>
                  <a:gd name="T74" fmla="*/ 0 w 801"/>
                  <a:gd name="T75" fmla="*/ 0 h 1770"/>
                  <a:gd name="T76" fmla="*/ 0 w 801"/>
                  <a:gd name="T77" fmla="*/ 0 h 1770"/>
                  <a:gd name="T78" fmla="*/ 0 w 801"/>
                  <a:gd name="T79" fmla="*/ 0 h 1770"/>
                  <a:gd name="T80" fmla="*/ 0 w 801"/>
                  <a:gd name="T81" fmla="*/ 0 h 1770"/>
                  <a:gd name="T82" fmla="*/ 0 w 801"/>
                  <a:gd name="T83" fmla="*/ 0 h 1770"/>
                  <a:gd name="T84" fmla="*/ 0 w 801"/>
                  <a:gd name="T85" fmla="*/ 0 h 177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801" h="1770">
                    <a:moveTo>
                      <a:pt x="0" y="1732"/>
                    </a:moveTo>
                    <a:lnTo>
                      <a:pt x="24" y="1727"/>
                    </a:lnTo>
                    <a:lnTo>
                      <a:pt x="43" y="1727"/>
                    </a:lnTo>
                    <a:lnTo>
                      <a:pt x="67" y="1727"/>
                    </a:lnTo>
                    <a:lnTo>
                      <a:pt x="86" y="1722"/>
                    </a:lnTo>
                    <a:lnTo>
                      <a:pt x="105" y="1717"/>
                    </a:lnTo>
                    <a:lnTo>
                      <a:pt x="124" y="1717"/>
                    </a:lnTo>
                    <a:lnTo>
                      <a:pt x="143" y="1712"/>
                    </a:lnTo>
                    <a:lnTo>
                      <a:pt x="158" y="1703"/>
                    </a:lnTo>
                    <a:lnTo>
                      <a:pt x="177" y="1698"/>
                    </a:lnTo>
                    <a:lnTo>
                      <a:pt x="191" y="1693"/>
                    </a:lnTo>
                    <a:lnTo>
                      <a:pt x="206" y="1684"/>
                    </a:lnTo>
                    <a:lnTo>
                      <a:pt x="220" y="1674"/>
                    </a:lnTo>
                    <a:lnTo>
                      <a:pt x="235" y="1665"/>
                    </a:lnTo>
                    <a:lnTo>
                      <a:pt x="249" y="1655"/>
                    </a:lnTo>
                    <a:lnTo>
                      <a:pt x="263" y="1645"/>
                    </a:lnTo>
                    <a:lnTo>
                      <a:pt x="273" y="1631"/>
                    </a:lnTo>
                    <a:lnTo>
                      <a:pt x="287" y="1621"/>
                    </a:lnTo>
                    <a:lnTo>
                      <a:pt x="297" y="1607"/>
                    </a:lnTo>
                    <a:lnTo>
                      <a:pt x="307" y="1593"/>
                    </a:lnTo>
                    <a:lnTo>
                      <a:pt x="316" y="1578"/>
                    </a:lnTo>
                    <a:lnTo>
                      <a:pt x="321" y="1564"/>
                    </a:lnTo>
                    <a:lnTo>
                      <a:pt x="331" y="1549"/>
                    </a:lnTo>
                    <a:lnTo>
                      <a:pt x="340" y="1530"/>
                    </a:lnTo>
                    <a:lnTo>
                      <a:pt x="345" y="1511"/>
                    </a:lnTo>
                    <a:lnTo>
                      <a:pt x="350" y="1497"/>
                    </a:lnTo>
                    <a:lnTo>
                      <a:pt x="359" y="1477"/>
                    </a:lnTo>
                    <a:lnTo>
                      <a:pt x="364" y="1458"/>
                    </a:lnTo>
                    <a:lnTo>
                      <a:pt x="369" y="1434"/>
                    </a:lnTo>
                    <a:lnTo>
                      <a:pt x="369" y="1415"/>
                    </a:lnTo>
                    <a:lnTo>
                      <a:pt x="374" y="1391"/>
                    </a:lnTo>
                    <a:lnTo>
                      <a:pt x="379" y="1367"/>
                    </a:lnTo>
                    <a:lnTo>
                      <a:pt x="379" y="1343"/>
                    </a:lnTo>
                    <a:lnTo>
                      <a:pt x="379" y="1305"/>
                    </a:lnTo>
                    <a:lnTo>
                      <a:pt x="374" y="1266"/>
                    </a:lnTo>
                    <a:lnTo>
                      <a:pt x="364" y="1228"/>
                    </a:lnTo>
                    <a:lnTo>
                      <a:pt x="355" y="1190"/>
                    </a:lnTo>
                    <a:lnTo>
                      <a:pt x="340" y="1156"/>
                    </a:lnTo>
                    <a:lnTo>
                      <a:pt x="326" y="1118"/>
                    </a:lnTo>
                    <a:lnTo>
                      <a:pt x="307" y="1084"/>
                    </a:lnTo>
                    <a:lnTo>
                      <a:pt x="287" y="1051"/>
                    </a:lnTo>
                    <a:lnTo>
                      <a:pt x="268" y="1017"/>
                    </a:lnTo>
                    <a:lnTo>
                      <a:pt x="244" y="983"/>
                    </a:lnTo>
                    <a:lnTo>
                      <a:pt x="225" y="950"/>
                    </a:lnTo>
                    <a:lnTo>
                      <a:pt x="201" y="921"/>
                    </a:lnTo>
                    <a:lnTo>
                      <a:pt x="177" y="887"/>
                    </a:lnTo>
                    <a:lnTo>
                      <a:pt x="158" y="854"/>
                    </a:lnTo>
                    <a:lnTo>
                      <a:pt x="134" y="820"/>
                    </a:lnTo>
                    <a:lnTo>
                      <a:pt x="115" y="782"/>
                    </a:lnTo>
                    <a:lnTo>
                      <a:pt x="95" y="748"/>
                    </a:lnTo>
                    <a:lnTo>
                      <a:pt x="81" y="710"/>
                    </a:lnTo>
                    <a:lnTo>
                      <a:pt x="67" y="672"/>
                    </a:lnTo>
                    <a:lnTo>
                      <a:pt x="52" y="633"/>
                    </a:lnTo>
                    <a:lnTo>
                      <a:pt x="48" y="595"/>
                    </a:lnTo>
                    <a:lnTo>
                      <a:pt x="43" y="552"/>
                    </a:lnTo>
                    <a:lnTo>
                      <a:pt x="38" y="509"/>
                    </a:lnTo>
                    <a:lnTo>
                      <a:pt x="43" y="461"/>
                    </a:lnTo>
                    <a:lnTo>
                      <a:pt x="48" y="413"/>
                    </a:lnTo>
                    <a:lnTo>
                      <a:pt x="62" y="360"/>
                    </a:lnTo>
                    <a:lnTo>
                      <a:pt x="76" y="307"/>
                    </a:lnTo>
                    <a:lnTo>
                      <a:pt x="100" y="254"/>
                    </a:lnTo>
                    <a:lnTo>
                      <a:pt x="129" y="197"/>
                    </a:lnTo>
                    <a:lnTo>
                      <a:pt x="163" y="134"/>
                    </a:lnTo>
                    <a:lnTo>
                      <a:pt x="206" y="67"/>
                    </a:lnTo>
                    <a:lnTo>
                      <a:pt x="254" y="0"/>
                    </a:lnTo>
                    <a:lnTo>
                      <a:pt x="244" y="48"/>
                    </a:lnTo>
                    <a:lnTo>
                      <a:pt x="239" y="91"/>
                    </a:lnTo>
                    <a:lnTo>
                      <a:pt x="239" y="134"/>
                    </a:lnTo>
                    <a:lnTo>
                      <a:pt x="244" y="178"/>
                    </a:lnTo>
                    <a:lnTo>
                      <a:pt x="254" y="216"/>
                    </a:lnTo>
                    <a:lnTo>
                      <a:pt x="263" y="254"/>
                    </a:lnTo>
                    <a:lnTo>
                      <a:pt x="273" y="293"/>
                    </a:lnTo>
                    <a:lnTo>
                      <a:pt x="287" y="326"/>
                    </a:lnTo>
                    <a:lnTo>
                      <a:pt x="307" y="360"/>
                    </a:lnTo>
                    <a:lnTo>
                      <a:pt x="326" y="398"/>
                    </a:lnTo>
                    <a:lnTo>
                      <a:pt x="350" y="432"/>
                    </a:lnTo>
                    <a:lnTo>
                      <a:pt x="374" y="465"/>
                    </a:lnTo>
                    <a:lnTo>
                      <a:pt x="398" y="494"/>
                    </a:lnTo>
                    <a:lnTo>
                      <a:pt x="422" y="528"/>
                    </a:lnTo>
                    <a:lnTo>
                      <a:pt x="450" y="561"/>
                    </a:lnTo>
                    <a:lnTo>
                      <a:pt x="474" y="590"/>
                    </a:lnTo>
                    <a:lnTo>
                      <a:pt x="503" y="624"/>
                    </a:lnTo>
                    <a:lnTo>
                      <a:pt x="532" y="657"/>
                    </a:lnTo>
                    <a:lnTo>
                      <a:pt x="561" y="686"/>
                    </a:lnTo>
                    <a:lnTo>
                      <a:pt x="590" y="720"/>
                    </a:lnTo>
                    <a:lnTo>
                      <a:pt x="614" y="753"/>
                    </a:lnTo>
                    <a:lnTo>
                      <a:pt x="642" y="782"/>
                    </a:lnTo>
                    <a:lnTo>
                      <a:pt x="666" y="816"/>
                    </a:lnTo>
                    <a:lnTo>
                      <a:pt x="690" y="849"/>
                    </a:lnTo>
                    <a:lnTo>
                      <a:pt x="710" y="887"/>
                    </a:lnTo>
                    <a:lnTo>
                      <a:pt x="734" y="921"/>
                    </a:lnTo>
                    <a:lnTo>
                      <a:pt x="748" y="959"/>
                    </a:lnTo>
                    <a:lnTo>
                      <a:pt x="767" y="998"/>
                    </a:lnTo>
                    <a:lnTo>
                      <a:pt x="777" y="1036"/>
                    </a:lnTo>
                    <a:lnTo>
                      <a:pt x="791" y="1075"/>
                    </a:lnTo>
                    <a:lnTo>
                      <a:pt x="796" y="1118"/>
                    </a:lnTo>
                    <a:lnTo>
                      <a:pt x="801" y="1161"/>
                    </a:lnTo>
                    <a:lnTo>
                      <a:pt x="801" y="1209"/>
                    </a:lnTo>
                    <a:lnTo>
                      <a:pt x="796" y="1257"/>
                    </a:lnTo>
                    <a:lnTo>
                      <a:pt x="791" y="1300"/>
                    </a:lnTo>
                    <a:lnTo>
                      <a:pt x="786" y="1343"/>
                    </a:lnTo>
                    <a:lnTo>
                      <a:pt x="777" y="1382"/>
                    </a:lnTo>
                    <a:lnTo>
                      <a:pt x="762" y="1420"/>
                    </a:lnTo>
                    <a:lnTo>
                      <a:pt x="748" y="1458"/>
                    </a:lnTo>
                    <a:lnTo>
                      <a:pt x="734" y="1492"/>
                    </a:lnTo>
                    <a:lnTo>
                      <a:pt x="714" y="1525"/>
                    </a:lnTo>
                    <a:lnTo>
                      <a:pt x="695" y="1554"/>
                    </a:lnTo>
                    <a:lnTo>
                      <a:pt x="676" y="1583"/>
                    </a:lnTo>
                    <a:lnTo>
                      <a:pt x="652" y="1607"/>
                    </a:lnTo>
                    <a:lnTo>
                      <a:pt x="628" y="1631"/>
                    </a:lnTo>
                    <a:lnTo>
                      <a:pt x="599" y="1655"/>
                    </a:lnTo>
                    <a:lnTo>
                      <a:pt x="575" y="1674"/>
                    </a:lnTo>
                    <a:lnTo>
                      <a:pt x="546" y="1693"/>
                    </a:lnTo>
                    <a:lnTo>
                      <a:pt x="518" y="1708"/>
                    </a:lnTo>
                    <a:lnTo>
                      <a:pt x="484" y="1722"/>
                    </a:lnTo>
                    <a:lnTo>
                      <a:pt x="455" y="1736"/>
                    </a:lnTo>
                    <a:lnTo>
                      <a:pt x="422" y="1746"/>
                    </a:lnTo>
                    <a:lnTo>
                      <a:pt x="388" y="1756"/>
                    </a:lnTo>
                    <a:lnTo>
                      <a:pt x="355" y="1760"/>
                    </a:lnTo>
                    <a:lnTo>
                      <a:pt x="321" y="1765"/>
                    </a:lnTo>
                    <a:lnTo>
                      <a:pt x="287" y="1770"/>
                    </a:lnTo>
                    <a:lnTo>
                      <a:pt x="249" y="1770"/>
                    </a:lnTo>
                    <a:lnTo>
                      <a:pt x="215" y="1770"/>
                    </a:lnTo>
                    <a:lnTo>
                      <a:pt x="177" y="1765"/>
                    </a:lnTo>
                    <a:lnTo>
                      <a:pt x="143" y="1760"/>
                    </a:lnTo>
                    <a:lnTo>
                      <a:pt x="110" y="1756"/>
                    </a:lnTo>
                    <a:lnTo>
                      <a:pt x="72" y="1751"/>
                    </a:lnTo>
                    <a:lnTo>
                      <a:pt x="38" y="1741"/>
                    </a:lnTo>
                    <a:lnTo>
                      <a:pt x="0" y="1732"/>
                    </a:lnTo>
                    <a:close/>
                  </a:path>
                </a:pathLst>
              </a:custGeom>
              <a:solidFill>
                <a:srgbClr val="FF172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34" name="Freeform 29"/>
              <p:cNvSpPr>
                <a:spLocks noEditPoints="1"/>
              </p:cNvSpPr>
              <p:nvPr/>
            </p:nvSpPr>
            <p:spPr bwMode="auto">
              <a:xfrm>
                <a:off x="732" y="3410"/>
                <a:ext cx="292" cy="273"/>
              </a:xfrm>
              <a:custGeom>
                <a:avLst/>
                <a:gdLst>
                  <a:gd name="T0" fmla="*/ 0 w 2485"/>
                  <a:gd name="T1" fmla="*/ 0 h 2480"/>
                  <a:gd name="T2" fmla="*/ 0 w 2485"/>
                  <a:gd name="T3" fmla="*/ 0 h 2480"/>
                  <a:gd name="T4" fmla="*/ 0 w 2485"/>
                  <a:gd name="T5" fmla="*/ 0 h 2480"/>
                  <a:gd name="T6" fmla="*/ 0 w 2485"/>
                  <a:gd name="T7" fmla="*/ 0 h 2480"/>
                  <a:gd name="T8" fmla="*/ 0 w 2485"/>
                  <a:gd name="T9" fmla="*/ 0 h 2480"/>
                  <a:gd name="T10" fmla="*/ 0 w 2485"/>
                  <a:gd name="T11" fmla="*/ 0 h 2480"/>
                  <a:gd name="T12" fmla="*/ 0 w 2485"/>
                  <a:gd name="T13" fmla="*/ 0 h 2480"/>
                  <a:gd name="T14" fmla="*/ 0 w 2485"/>
                  <a:gd name="T15" fmla="*/ 0 h 2480"/>
                  <a:gd name="T16" fmla="*/ 0 w 2485"/>
                  <a:gd name="T17" fmla="*/ 0 h 2480"/>
                  <a:gd name="T18" fmla="*/ 0 w 2485"/>
                  <a:gd name="T19" fmla="*/ 0 h 2480"/>
                  <a:gd name="T20" fmla="*/ 0 w 2485"/>
                  <a:gd name="T21" fmla="*/ 0 h 2480"/>
                  <a:gd name="T22" fmla="*/ 0 w 2485"/>
                  <a:gd name="T23" fmla="*/ 0 h 2480"/>
                  <a:gd name="T24" fmla="*/ 0 w 2485"/>
                  <a:gd name="T25" fmla="*/ 0 h 2480"/>
                  <a:gd name="T26" fmla="*/ 0 w 2485"/>
                  <a:gd name="T27" fmla="*/ 0 h 2480"/>
                  <a:gd name="T28" fmla="*/ 0 w 2485"/>
                  <a:gd name="T29" fmla="*/ 0 h 2480"/>
                  <a:gd name="T30" fmla="*/ 0 w 2485"/>
                  <a:gd name="T31" fmla="*/ 0 h 2480"/>
                  <a:gd name="T32" fmla="*/ 0 w 2485"/>
                  <a:gd name="T33" fmla="*/ 0 h 2480"/>
                  <a:gd name="T34" fmla="*/ 0 w 2485"/>
                  <a:gd name="T35" fmla="*/ 0 h 2480"/>
                  <a:gd name="T36" fmla="*/ 0 w 2485"/>
                  <a:gd name="T37" fmla="*/ 0 h 2480"/>
                  <a:gd name="T38" fmla="*/ 0 w 2485"/>
                  <a:gd name="T39" fmla="*/ 0 h 2480"/>
                  <a:gd name="T40" fmla="*/ 0 w 2485"/>
                  <a:gd name="T41" fmla="*/ 0 h 2480"/>
                  <a:gd name="T42" fmla="*/ 0 w 2485"/>
                  <a:gd name="T43" fmla="*/ 0 h 2480"/>
                  <a:gd name="T44" fmla="*/ 0 w 2485"/>
                  <a:gd name="T45" fmla="*/ 0 h 2480"/>
                  <a:gd name="T46" fmla="*/ 0 w 2485"/>
                  <a:gd name="T47" fmla="*/ 0 h 2480"/>
                  <a:gd name="T48" fmla="*/ 0 w 2485"/>
                  <a:gd name="T49" fmla="*/ 0 h 2480"/>
                  <a:gd name="T50" fmla="*/ 0 w 2485"/>
                  <a:gd name="T51" fmla="*/ 0 h 2480"/>
                  <a:gd name="T52" fmla="*/ 0 w 2485"/>
                  <a:gd name="T53" fmla="*/ 0 h 2480"/>
                  <a:gd name="T54" fmla="*/ 0 w 2485"/>
                  <a:gd name="T55" fmla="*/ 0 h 2480"/>
                  <a:gd name="T56" fmla="*/ 0 w 2485"/>
                  <a:gd name="T57" fmla="*/ 0 h 2480"/>
                  <a:gd name="T58" fmla="*/ 0 w 2485"/>
                  <a:gd name="T59" fmla="*/ 0 h 2480"/>
                  <a:gd name="T60" fmla="*/ 0 w 2485"/>
                  <a:gd name="T61" fmla="*/ 0 h 2480"/>
                  <a:gd name="T62" fmla="*/ 0 w 2485"/>
                  <a:gd name="T63" fmla="*/ 0 h 2480"/>
                  <a:gd name="T64" fmla="*/ 0 w 2485"/>
                  <a:gd name="T65" fmla="*/ 0 h 2480"/>
                  <a:gd name="T66" fmla="*/ 0 w 2485"/>
                  <a:gd name="T67" fmla="*/ 0 h 2480"/>
                  <a:gd name="T68" fmla="*/ 0 w 2485"/>
                  <a:gd name="T69" fmla="*/ 0 h 2480"/>
                  <a:gd name="T70" fmla="*/ 0 w 2485"/>
                  <a:gd name="T71" fmla="*/ 0 h 2480"/>
                  <a:gd name="T72" fmla="*/ 0 w 2485"/>
                  <a:gd name="T73" fmla="*/ 0 h 2480"/>
                  <a:gd name="T74" fmla="*/ 0 w 2485"/>
                  <a:gd name="T75" fmla="*/ 0 h 2480"/>
                  <a:gd name="T76" fmla="*/ 0 w 2485"/>
                  <a:gd name="T77" fmla="*/ 0 h 2480"/>
                  <a:gd name="T78" fmla="*/ 0 w 2485"/>
                  <a:gd name="T79" fmla="*/ 0 h 2480"/>
                  <a:gd name="T80" fmla="*/ 0 w 2485"/>
                  <a:gd name="T81" fmla="*/ 0 h 2480"/>
                  <a:gd name="T82" fmla="*/ 0 w 2485"/>
                  <a:gd name="T83" fmla="*/ 0 h 2480"/>
                  <a:gd name="T84" fmla="*/ 0 w 2485"/>
                  <a:gd name="T85" fmla="*/ 0 h 2480"/>
                  <a:gd name="T86" fmla="*/ 0 w 2485"/>
                  <a:gd name="T87" fmla="*/ 0 h 2480"/>
                  <a:gd name="T88" fmla="*/ 0 w 2485"/>
                  <a:gd name="T89" fmla="*/ 0 h 2480"/>
                  <a:gd name="T90" fmla="*/ 0 w 2485"/>
                  <a:gd name="T91" fmla="*/ 0 h 2480"/>
                  <a:gd name="T92" fmla="*/ 0 w 2485"/>
                  <a:gd name="T93" fmla="*/ 0 h 2480"/>
                  <a:gd name="T94" fmla="*/ 0 w 2485"/>
                  <a:gd name="T95" fmla="*/ 0 h 2480"/>
                  <a:gd name="T96" fmla="*/ 0 w 2485"/>
                  <a:gd name="T97" fmla="*/ 0 h 2480"/>
                  <a:gd name="T98" fmla="*/ 0 w 2485"/>
                  <a:gd name="T99" fmla="*/ 0 h 2480"/>
                  <a:gd name="T100" fmla="*/ 0 w 2485"/>
                  <a:gd name="T101" fmla="*/ 0 h 2480"/>
                  <a:gd name="T102" fmla="*/ 0 w 2485"/>
                  <a:gd name="T103" fmla="*/ 0 h 2480"/>
                  <a:gd name="T104" fmla="*/ 0 w 2485"/>
                  <a:gd name="T105" fmla="*/ 0 h 2480"/>
                  <a:gd name="T106" fmla="*/ 0 w 2485"/>
                  <a:gd name="T107" fmla="*/ 0 h 2480"/>
                  <a:gd name="T108" fmla="*/ 0 w 2485"/>
                  <a:gd name="T109" fmla="*/ 0 h 2480"/>
                  <a:gd name="T110" fmla="*/ 0 w 2485"/>
                  <a:gd name="T111" fmla="*/ 0 h 2480"/>
                  <a:gd name="T112" fmla="*/ 0 w 2485"/>
                  <a:gd name="T113" fmla="*/ 0 h 2480"/>
                  <a:gd name="T114" fmla="*/ 0 w 2485"/>
                  <a:gd name="T115" fmla="*/ 0 h 2480"/>
                  <a:gd name="T116" fmla="*/ 0 w 2485"/>
                  <a:gd name="T117" fmla="*/ 0 h 2480"/>
                  <a:gd name="T118" fmla="*/ 0 w 2485"/>
                  <a:gd name="T119" fmla="*/ 0 h 248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485" h="2480">
                    <a:moveTo>
                      <a:pt x="700" y="2365"/>
                    </a:moveTo>
                    <a:lnTo>
                      <a:pt x="710" y="2355"/>
                    </a:lnTo>
                    <a:lnTo>
                      <a:pt x="720" y="2346"/>
                    </a:lnTo>
                    <a:lnTo>
                      <a:pt x="729" y="2341"/>
                    </a:lnTo>
                    <a:lnTo>
                      <a:pt x="734" y="2331"/>
                    </a:lnTo>
                    <a:lnTo>
                      <a:pt x="744" y="2326"/>
                    </a:lnTo>
                    <a:lnTo>
                      <a:pt x="748" y="2317"/>
                    </a:lnTo>
                    <a:lnTo>
                      <a:pt x="758" y="2307"/>
                    </a:lnTo>
                    <a:lnTo>
                      <a:pt x="768" y="2298"/>
                    </a:lnTo>
                    <a:lnTo>
                      <a:pt x="772" y="2293"/>
                    </a:lnTo>
                    <a:lnTo>
                      <a:pt x="782" y="2283"/>
                    </a:lnTo>
                    <a:lnTo>
                      <a:pt x="787" y="2274"/>
                    </a:lnTo>
                    <a:lnTo>
                      <a:pt x="792" y="2264"/>
                    </a:lnTo>
                    <a:lnTo>
                      <a:pt x="801" y="2254"/>
                    </a:lnTo>
                    <a:lnTo>
                      <a:pt x="806" y="2245"/>
                    </a:lnTo>
                    <a:lnTo>
                      <a:pt x="811" y="2235"/>
                    </a:lnTo>
                    <a:lnTo>
                      <a:pt x="820" y="2226"/>
                    </a:lnTo>
                    <a:lnTo>
                      <a:pt x="825" y="2216"/>
                    </a:lnTo>
                    <a:lnTo>
                      <a:pt x="830" y="2206"/>
                    </a:lnTo>
                    <a:lnTo>
                      <a:pt x="835" y="2197"/>
                    </a:lnTo>
                    <a:lnTo>
                      <a:pt x="840" y="2187"/>
                    </a:lnTo>
                    <a:lnTo>
                      <a:pt x="844" y="2178"/>
                    </a:lnTo>
                    <a:lnTo>
                      <a:pt x="849" y="2168"/>
                    </a:lnTo>
                    <a:lnTo>
                      <a:pt x="854" y="2158"/>
                    </a:lnTo>
                    <a:lnTo>
                      <a:pt x="854" y="2144"/>
                    </a:lnTo>
                    <a:lnTo>
                      <a:pt x="859" y="2134"/>
                    </a:lnTo>
                    <a:lnTo>
                      <a:pt x="864" y="2125"/>
                    </a:lnTo>
                    <a:lnTo>
                      <a:pt x="864" y="2115"/>
                    </a:lnTo>
                    <a:lnTo>
                      <a:pt x="868" y="2101"/>
                    </a:lnTo>
                    <a:lnTo>
                      <a:pt x="868" y="2091"/>
                    </a:lnTo>
                    <a:lnTo>
                      <a:pt x="873" y="2082"/>
                    </a:lnTo>
                    <a:lnTo>
                      <a:pt x="873" y="2067"/>
                    </a:lnTo>
                    <a:lnTo>
                      <a:pt x="873" y="2058"/>
                    </a:lnTo>
                    <a:lnTo>
                      <a:pt x="873" y="2029"/>
                    </a:lnTo>
                    <a:lnTo>
                      <a:pt x="868" y="2000"/>
                    </a:lnTo>
                    <a:lnTo>
                      <a:pt x="864" y="1971"/>
                    </a:lnTo>
                    <a:lnTo>
                      <a:pt x="859" y="1947"/>
                    </a:lnTo>
                    <a:lnTo>
                      <a:pt x="854" y="1919"/>
                    </a:lnTo>
                    <a:lnTo>
                      <a:pt x="844" y="1895"/>
                    </a:lnTo>
                    <a:lnTo>
                      <a:pt x="835" y="1866"/>
                    </a:lnTo>
                    <a:lnTo>
                      <a:pt x="825" y="1842"/>
                    </a:lnTo>
                    <a:lnTo>
                      <a:pt x="816" y="1818"/>
                    </a:lnTo>
                    <a:lnTo>
                      <a:pt x="801" y="1794"/>
                    </a:lnTo>
                    <a:lnTo>
                      <a:pt x="792" y="1765"/>
                    </a:lnTo>
                    <a:lnTo>
                      <a:pt x="777" y="1741"/>
                    </a:lnTo>
                    <a:lnTo>
                      <a:pt x="763" y="1717"/>
                    </a:lnTo>
                    <a:lnTo>
                      <a:pt x="748" y="1693"/>
                    </a:lnTo>
                    <a:lnTo>
                      <a:pt x="734" y="1669"/>
                    </a:lnTo>
                    <a:lnTo>
                      <a:pt x="720" y="1645"/>
                    </a:lnTo>
                    <a:lnTo>
                      <a:pt x="710" y="1621"/>
                    </a:lnTo>
                    <a:lnTo>
                      <a:pt x="696" y="1597"/>
                    </a:lnTo>
                    <a:lnTo>
                      <a:pt x="681" y="1573"/>
                    </a:lnTo>
                    <a:lnTo>
                      <a:pt x="667" y="1549"/>
                    </a:lnTo>
                    <a:lnTo>
                      <a:pt x="652" y="1525"/>
                    </a:lnTo>
                    <a:lnTo>
                      <a:pt x="643" y="1501"/>
                    </a:lnTo>
                    <a:lnTo>
                      <a:pt x="628" y="1473"/>
                    </a:lnTo>
                    <a:lnTo>
                      <a:pt x="619" y="1449"/>
                    </a:lnTo>
                    <a:lnTo>
                      <a:pt x="609" y="1425"/>
                    </a:lnTo>
                    <a:lnTo>
                      <a:pt x="600" y="1396"/>
                    </a:lnTo>
                    <a:lnTo>
                      <a:pt x="590" y="1372"/>
                    </a:lnTo>
                    <a:lnTo>
                      <a:pt x="585" y="1343"/>
                    </a:lnTo>
                    <a:lnTo>
                      <a:pt x="580" y="1319"/>
                    </a:lnTo>
                    <a:lnTo>
                      <a:pt x="576" y="1290"/>
                    </a:lnTo>
                    <a:lnTo>
                      <a:pt x="576" y="1261"/>
                    </a:lnTo>
                    <a:lnTo>
                      <a:pt x="571" y="1233"/>
                    </a:lnTo>
                    <a:lnTo>
                      <a:pt x="576" y="1194"/>
                    </a:lnTo>
                    <a:lnTo>
                      <a:pt x="576" y="1156"/>
                    </a:lnTo>
                    <a:lnTo>
                      <a:pt x="580" y="1122"/>
                    </a:lnTo>
                    <a:lnTo>
                      <a:pt x="590" y="1084"/>
                    </a:lnTo>
                    <a:lnTo>
                      <a:pt x="604" y="1046"/>
                    </a:lnTo>
                    <a:lnTo>
                      <a:pt x="614" y="1007"/>
                    </a:lnTo>
                    <a:lnTo>
                      <a:pt x="633" y="974"/>
                    </a:lnTo>
                    <a:lnTo>
                      <a:pt x="648" y="935"/>
                    </a:lnTo>
                    <a:lnTo>
                      <a:pt x="667" y="897"/>
                    </a:lnTo>
                    <a:lnTo>
                      <a:pt x="691" y="863"/>
                    </a:lnTo>
                    <a:lnTo>
                      <a:pt x="715" y="825"/>
                    </a:lnTo>
                    <a:lnTo>
                      <a:pt x="739" y="791"/>
                    </a:lnTo>
                    <a:lnTo>
                      <a:pt x="768" y="753"/>
                    </a:lnTo>
                    <a:lnTo>
                      <a:pt x="796" y="719"/>
                    </a:lnTo>
                    <a:lnTo>
                      <a:pt x="825" y="686"/>
                    </a:lnTo>
                    <a:lnTo>
                      <a:pt x="854" y="652"/>
                    </a:lnTo>
                    <a:lnTo>
                      <a:pt x="888" y="619"/>
                    </a:lnTo>
                    <a:lnTo>
                      <a:pt x="921" y="585"/>
                    </a:lnTo>
                    <a:lnTo>
                      <a:pt x="955" y="556"/>
                    </a:lnTo>
                    <a:lnTo>
                      <a:pt x="993" y="523"/>
                    </a:lnTo>
                    <a:lnTo>
                      <a:pt x="1027" y="494"/>
                    </a:lnTo>
                    <a:lnTo>
                      <a:pt x="1065" y="465"/>
                    </a:lnTo>
                    <a:lnTo>
                      <a:pt x="1103" y="436"/>
                    </a:lnTo>
                    <a:lnTo>
                      <a:pt x="1142" y="413"/>
                    </a:lnTo>
                    <a:lnTo>
                      <a:pt x="1180" y="384"/>
                    </a:lnTo>
                    <a:lnTo>
                      <a:pt x="1219" y="360"/>
                    </a:lnTo>
                    <a:lnTo>
                      <a:pt x="1257" y="341"/>
                    </a:lnTo>
                    <a:lnTo>
                      <a:pt x="1295" y="317"/>
                    </a:lnTo>
                    <a:lnTo>
                      <a:pt x="1334" y="297"/>
                    </a:lnTo>
                    <a:lnTo>
                      <a:pt x="1377" y="278"/>
                    </a:lnTo>
                    <a:lnTo>
                      <a:pt x="1415" y="259"/>
                    </a:lnTo>
                    <a:lnTo>
                      <a:pt x="1454" y="240"/>
                    </a:lnTo>
                    <a:lnTo>
                      <a:pt x="1439" y="254"/>
                    </a:lnTo>
                    <a:lnTo>
                      <a:pt x="1430" y="264"/>
                    </a:lnTo>
                    <a:lnTo>
                      <a:pt x="1415" y="278"/>
                    </a:lnTo>
                    <a:lnTo>
                      <a:pt x="1406" y="288"/>
                    </a:lnTo>
                    <a:lnTo>
                      <a:pt x="1391" y="302"/>
                    </a:lnTo>
                    <a:lnTo>
                      <a:pt x="1382" y="317"/>
                    </a:lnTo>
                    <a:lnTo>
                      <a:pt x="1372" y="331"/>
                    </a:lnTo>
                    <a:lnTo>
                      <a:pt x="1358" y="345"/>
                    </a:lnTo>
                    <a:lnTo>
                      <a:pt x="1348" y="360"/>
                    </a:lnTo>
                    <a:lnTo>
                      <a:pt x="1338" y="379"/>
                    </a:lnTo>
                    <a:lnTo>
                      <a:pt x="1329" y="393"/>
                    </a:lnTo>
                    <a:lnTo>
                      <a:pt x="1319" y="408"/>
                    </a:lnTo>
                    <a:lnTo>
                      <a:pt x="1314" y="427"/>
                    </a:lnTo>
                    <a:lnTo>
                      <a:pt x="1305" y="446"/>
                    </a:lnTo>
                    <a:lnTo>
                      <a:pt x="1295" y="460"/>
                    </a:lnTo>
                    <a:lnTo>
                      <a:pt x="1290" y="480"/>
                    </a:lnTo>
                    <a:lnTo>
                      <a:pt x="1281" y="494"/>
                    </a:lnTo>
                    <a:lnTo>
                      <a:pt x="1276" y="513"/>
                    </a:lnTo>
                    <a:lnTo>
                      <a:pt x="1271" y="532"/>
                    </a:lnTo>
                    <a:lnTo>
                      <a:pt x="1266" y="552"/>
                    </a:lnTo>
                    <a:lnTo>
                      <a:pt x="1262" y="566"/>
                    </a:lnTo>
                    <a:lnTo>
                      <a:pt x="1262" y="585"/>
                    </a:lnTo>
                    <a:lnTo>
                      <a:pt x="1257" y="604"/>
                    </a:lnTo>
                    <a:lnTo>
                      <a:pt x="1257" y="624"/>
                    </a:lnTo>
                    <a:lnTo>
                      <a:pt x="1252" y="643"/>
                    </a:lnTo>
                    <a:lnTo>
                      <a:pt x="1252" y="657"/>
                    </a:lnTo>
                    <a:lnTo>
                      <a:pt x="1252" y="676"/>
                    </a:lnTo>
                    <a:lnTo>
                      <a:pt x="1252" y="696"/>
                    </a:lnTo>
                    <a:lnTo>
                      <a:pt x="1257" y="715"/>
                    </a:lnTo>
                    <a:lnTo>
                      <a:pt x="1257" y="729"/>
                    </a:lnTo>
                    <a:lnTo>
                      <a:pt x="1262" y="748"/>
                    </a:lnTo>
                    <a:lnTo>
                      <a:pt x="1266" y="767"/>
                    </a:lnTo>
                    <a:lnTo>
                      <a:pt x="2384" y="767"/>
                    </a:lnTo>
                    <a:lnTo>
                      <a:pt x="2365" y="724"/>
                    </a:lnTo>
                    <a:lnTo>
                      <a:pt x="2346" y="686"/>
                    </a:lnTo>
                    <a:lnTo>
                      <a:pt x="2327" y="643"/>
                    </a:lnTo>
                    <a:lnTo>
                      <a:pt x="2303" y="604"/>
                    </a:lnTo>
                    <a:lnTo>
                      <a:pt x="2279" y="566"/>
                    </a:lnTo>
                    <a:lnTo>
                      <a:pt x="2255" y="532"/>
                    </a:lnTo>
                    <a:lnTo>
                      <a:pt x="2226" y="494"/>
                    </a:lnTo>
                    <a:lnTo>
                      <a:pt x="2197" y="460"/>
                    </a:lnTo>
                    <a:lnTo>
                      <a:pt x="2168" y="427"/>
                    </a:lnTo>
                    <a:lnTo>
                      <a:pt x="2140" y="393"/>
                    </a:lnTo>
                    <a:lnTo>
                      <a:pt x="2106" y="360"/>
                    </a:lnTo>
                    <a:lnTo>
                      <a:pt x="2077" y="326"/>
                    </a:lnTo>
                    <a:lnTo>
                      <a:pt x="2044" y="297"/>
                    </a:lnTo>
                    <a:lnTo>
                      <a:pt x="2005" y="269"/>
                    </a:lnTo>
                    <a:lnTo>
                      <a:pt x="1972" y="245"/>
                    </a:lnTo>
                    <a:lnTo>
                      <a:pt x="1933" y="216"/>
                    </a:lnTo>
                    <a:lnTo>
                      <a:pt x="1895" y="192"/>
                    </a:lnTo>
                    <a:lnTo>
                      <a:pt x="1857" y="168"/>
                    </a:lnTo>
                    <a:lnTo>
                      <a:pt x="1818" y="144"/>
                    </a:lnTo>
                    <a:lnTo>
                      <a:pt x="1780" y="125"/>
                    </a:lnTo>
                    <a:lnTo>
                      <a:pt x="1737" y="106"/>
                    </a:lnTo>
                    <a:lnTo>
                      <a:pt x="1698" y="86"/>
                    </a:lnTo>
                    <a:lnTo>
                      <a:pt x="1655" y="72"/>
                    </a:lnTo>
                    <a:lnTo>
                      <a:pt x="1612" y="58"/>
                    </a:lnTo>
                    <a:lnTo>
                      <a:pt x="1564" y="43"/>
                    </a:lnTo>
                    <a:lnTo>
                      <a:pt x="1521" y="34"/>
                    </a:lnTo>
                    <a:lnTo>
                      <a:pt x="1478" y="24"/>
                    </a:lnTo>
                    <a:lnTo>
                      <a:pt x="1430" y="14"/>
                    </a:lnTo>
                    <a:lnTo>
                      <a:pt x="1386" y="10"/>
                    </a:lnTo>
                    <a:lnTo>
                      <a:pt x="1338" y="5"/>
                    </a:lnTo>
                    <a:lnTo>
                      <a:pt x="1290" y="0"/>
                    </a:lnTo>
                    <a:lnTo>
                      <a:pt x="1243" y="0"/>
                    </a:lnTo>
                    <a:lnTo>
                      <a:pt x="1180" y="0"/>
                    </a:lnTo>
                    <a:lnTo>
                      <a:pt x="1118" y="5"/>
                    </a:lnTo>
                    <a:lnTo>
                      <a:pt x="1055" y="14"/>
                    </a:lnTo>
                    <a:lnTo>
                      <a:pt x="993" y="24"/>
                    </a:lnTo>
                    <a:lnTo>
                      <a:pt x="931" y="38"/>
                    </a:lnTo>
                    <a:lnTo>
                      <a:pt x="873" y="58"/>
                    </a:lnTo>
                    <a:lnTo>
                      <a:pt x="816" y="77"/>
                    </a:lnTo>
                    <a:lnTo>
                      <a:pt x="758" y="96"/>
                    </a:lnTo>
                    <a:lnTo>
                      <a:pt x="705" y="125"/>
                    </a:lnTo>
                    <a:lnTo>
                      <a:pt x="652" y="149"/>
                    </a:lnTo>
                    <a:lnTo>
                      <a:pt x="600" y="182"/>
                    </a:lnTo>
                    <a:lnTo>
                      <a:pt x="547" y="211"/>
                    </a:lnTo>
                    <a:lnTo>
                      <a:pt x="499" y="249"/>
                    </a:lnTo>
                    <a:lnTo>
                      <a:pt x="451" y="283"/>
                    </a:lnTo>
                    <a:lnTo>
                      <a:pt x="408" y="321"/>
                    </a:lnTo>
                    <a:lnTo>
                      <a:pt x="365" y="365"/>
                    </a:lnTo>
                    <a:lnTo>
                      <a:pt x="321" y="408"/>
                    </a:lnTo>
                    <a:lnTo>
                      <a:pt x="283" y="456"/>
                    </a:lnTo>
                    <a:lnTo>
                      <a:pt x="249" y="499"/>
                    </a:lnTo>
                    <a:lnTo>
                      <a:pt x="211" y="547"/>
                    </a:lnTo>
                    <a:lnTo>
                      <a:pt x="182" y="600"/>
                    </a:lnTo>
                    <a:lnTo>
                      <a:pt x="149" y="652"/>
                    </a:lnTo>
                    <a:lnTo>
                      <a:pt x="125" y="705"/>
                    </a:lnTo>
                    <a:lnTo>
                      <a:pt x="96" y="758"/>
                    </a:lnTo>
                    <a:lnTo>
                      <a:pt x="77" y="815"/>
                    </a:lnTo>
                    <a:lnTo>
                      <a:pt x="58" y="873"/>
                    </a:lnTo>
                    <a:lnTo>
                      <a:pt x="38" y="935"/>
                    </a:lnTo>
                    <a:lnTo>
                      <a:pt x="24" y="993"/>
                    </a:lnTo>
                    <a:lnTo>
                      <a:pt x="14" y="1055"/>
                    </a:lnTo>
                    <a:lnTo>
                      <a:pt x="5" y="1118"/>
                    </a:lnTo>
                    <a:lnTo>
                      <a:pt x="0" y="1180"/>
                    </a:lnTo>
                    <a:lnTo>
                      <a:pt x="0" y="1242"/>
                    </a:lnTo>
                    <a:lnTo>
                      <a:pt x="0" y="1290"/>
                    </a:lnTo>
                    <a:lnTo>
                      <a:pt x="5" y="1333"/>
                    </a:lnTo>
                    <a:lnTo>
                      <a:pt x="10" y="1381"/>
                    </a:lnTo>
                    <a:lnTo>
                      <a:pt x="14" y="1425"/>
                    </a:lnTo>
                    <a:lnTo>
                      <a:pt x="19" y="1468"/>
                    </a:lnTo>
                    <a:lnTo>
                      <a:pt x="29" y="1511"/>
                    </a:lnTo>
                    <a:lnTo>
                      <a:pt x="38" y="1554"/>
                    </a:lnTo>
                    <a:lnTo>
                      <a:pt x="53" y="1597"/>
                    </a:lnTo>
                    <a:lnTo>
                      <a:pt x="62" y="1640"/>
                    </a:lnTo>
                    <a:lnTo>
                      <a:pt x="82" y="1679"/>
                    </a:lnTo>
                    <a:lnTo>
                      <a:pt x="96" y="1722"/>
                    </a:lnTo>
                    <a:lnTo>
                      <a:pt x="110" y="1760"/>
                    </a:lnTo>
                    <a:lnTo>
                      <a:pt x="130" y="1799"/>
                    </a:lnTo>
                    <a:lnTo>
                      <a:pt x="154" y="1837"/>
                    </a:lnTo>
                    <a:lnTo>
                      <a:pt x="173" y="1875"/>
                    </a:lnTo>
                    <a:lnTo>
                      <a:pt x="197" y="1909"/>
                    </a:lnTo>
                    <a:lnTo>
                      <a:pt x="221" y="1947"/>
                    </a:lnTo>
                    <a:lnTo>
                      <a:pt x="245" y="1981"/>
                    </a:lnTo>
                    <a:lnTo>
                      <a:pt x="269" y="2015"/>
                    </a:lnTo>
                    <a:lnTo>
                      <a:pt x="297" y="2048"/>
                    </a:lnTo>
                    <a:lnTo>
                      <a:pt x="326" y="2082"/>
                    </a:lnTo>
                    <a:lnTo>
                      <a:pt x="355" y="2110"/>
                    </a:lnTo>
                    <a:lnTo>
                      <a:pt x="384" y="2144"/>
                    </a:lnTo>
                    <a:lnTo>
                      <a:pt x="417" y="2173"/>
                    </a:lnTo>
                    <a:lnTo>
                      <a:pt x="451" y="2202"/>
                    </a:lnTo>
                    <a:lnTo>
                      <a:pt x="485" y="2226"/>
                    </a:lnTo>
                    <a:lnTo>
                      <a:pt x="518" y="2254"/>
                    </a:lnTo>
                    <a:lnTo>
                      <a:pt x="552" y="2278"/>
                    </a:lnTo>
                    <a:lnTo>
                      <a:pt x="590" y="2298"/>
                    </a:lnTo>
                    <a:lnTo>
                      <a:pt x="624" y="2322"/>
                    </a:lnTo>
                    <a:lnTo>
                      <a:pt x="662" y="2341"/>
                    </a:lnTo>
                    <a:lnTo>
                      <a:pt x="700" y="2365"/>
                    </a:lnTo>
                    <a:close/>
                    <a:moveTo>
                      <a:pt x="2447" y="955"/>
                    </a:moveTo>
                    <a:lnTo>
                      <a:pt x="1314" y="955"/>
                    </a:lnTo>
                    <a:lnTo>
                      <a:pt x="1324" y="979"/>
                    </a:lnTo>
                    <a:lnTo>
                      <a:pt x="1334" y="998"/>
                    </a:lnTo>
                    <a:lnTo>
                      <a:pt x="1348" y="1017"/>
                    </a:lnTo>
                    <a:lnTo>
                      <a:pt x="1362" y="1036"/>
                    </a:lnTo>
                    <a:lnTo>
                      <a:pt x="1372" y="1055"/>
                    </a:lnTo>
                    <a:lnTo>
                      <a:pt x="1386" y="1074"/>
                    </a:lnTo>
                    <a:lnTo>
                      <a:pt x="1401" y="1094"/>
                    </a:lnTo>
                    <a:lnTo>
                      <a:pt x="1415" y="1113"/>
                    </a:lnTo>
                    <a:lnTo>
                      <a:pt x="1434" y="1132"/>
                    </a:lnTo>
                    <a:lnTo>
                      <a:pt x="1449" y="1151"/>
                    </a:lnTo>
                    <a:lnTo>
                      <a:pt x="1463" y="1166"/>
                    </a:lnTo>
                    <a:lnTo>
                      <a:pt x="1482" y="1185"/>
                    </a:lnTo>
                    <a:lnTo>
                      <a:pt x="1497" y="1199"/>
                    </a:lnTo>
                    <a:lnTo>
                      <a:pt x="1516" y="1218"/>
                    </a:lnTo>
                    <a:lnTo>
                      <a:pt x="1530" y="1238"/>
                    </a:lnTo>
                    <a:lnTo>
                      <a:pt x="1550" y="1252"/>
                    </a:lnTo>
                    <a:lnTo>
                      <a:pt x="1569" y="1271"/>
                    </a:lnTo>
                    <a:lnTo>
                      <a:pt x="1583" y="1285"/>
                    </a:lnTo>
                    <a:lnTo>
                      <a:pt x="1602" y="1305"/>
                    </a:lnTo>
                    <a:lnTo>
                      <a:pt x="1621" y="1319"/>
                    </a:lnTo>
                    <a:lnTo>
                      <a:pt x="1641" y="1338"/>
                    </a:lnTo>
                    <a:lnTo>
                      <a:pt x="1660" y="1353"/>
                    </a:lnTo>
                    <a:lnTo>
                      <a:pt x="1679" y="1372"/>
                    </a:lnTo>
                    <a:lnTo>
                      <a:pt x="1698" y="1386"/>
                    </a:lnTo>
                    <a:lnTo>
                      <a:pt x="1717" y="1405"/>
                    </a:lnTo>
                    <a:lnTo>
                      <a:pt x="1737" y="1420"/>
                    </a:lnTo>
                    <a:lnTo>
                      <a:pt x="1756" y="1439"/>
                    </a:lnTo>
                    <a:lnTo>
                      <a:pt x="1775" y="1458"/>
                    </a:lnTo>
                    <a:lnTo>
                      <a:pt x="1794" y="1473"/>
                    </a:lnTo>
                    <a:lnTo>
                      <a:pt x="1813" y="1492"/>
                    </a:lnTo>
                    <a:lnTo>
                      <a:pt x="1833" y="1511"/>
                    </a:lnTo>
                    <a:lnTo>
                      <a:pt x="1852" y="1530"/>
                    </a:lnTo>
                    <a:lnTo>
                      <a:pt x="1866" y="1530"/>
                    </a:lnTo>
                    <a:lnTo>
                      <a:pt x="1881" y="1530"/>
                    </a:lnTo>
                    <a:lnTo>
                      <a:pt x="1895" y="1530"/>
                    </a:lnTo>
                    <a:lnTo>
                      <a:pt x="1914" y="1530"/>
                    </a:lnTo>
                    <a:lnTo>
                      <a:pt x="1929" y="1530"/>
                    </a:lnTo>
                    <a:lnTo>
                      <a:pt x="1943" y="1530"/>
                    </a:lnTo>
                    <a:lnTo>
                      <a:pt x="1962" y="1530"/>
                    </a:lnTo>
                    <a:lnTo>
                      <a:pt x="1976" y="1530"/>
                    </a:lnTo>
                    <a:lnTo>
                      <a:pt x="1996" y="1530"/>
                    </a:lnTo>
                    <a:lnTo>
                      <a:pt x="2015" y="1530"/>
                    </a:lnTo>
                    <a:lnTo>
                      <a:pt x="2029" y="1530"/>
                    </a:lnTo>
                    <a:lnTo>
                      <a:pt x="2048" y="1530"/>
                    </a:lnTo>
                    <a:lnTo>
                      <a:pt x="2068" y="1530"/>
                    </a:lnTo>
                    <a:lnTo>
                      <a:pt x="2087" y="1530"/>
                    </a:lnTo>
                    <a:lnTo>
                      <a:pt x="2106" y="1530"/>
                    </a:lnTo>
                    <a:lnTo>
                      <a:pt x="2125" y="1530"/>
                    </a:lnTo>
                    <a:lnTo>
                      <a:pt x="2144" y="1530"/>
                    </a:lnTo>
                    <a:lnTo>
                      <a:pt x="2164" y="1530"/>
                    </a:lnTo>
                    <a:lnTo>
                      <a:pt x="2183" y="1530"/>
                    </a:lnTo>
                    <a:lnTo>
                      <a:pt x="2207" y="1530"/>
                    </a:lnTo>
                    <a:lnTo>
                      <a:pt x="2226" y="1530"/>
                    </a:lnTo>
                    <a:lnTo>
                      <a:pt x="2245" y="1530"/>
                    </a:lnTo>
                    <a:lnTo>
                      <a:pt x="2264" y="1530"/>
                    </a:lnTo>
                    <a:lnTo>
                      <a:pt x="2288" y="1530"/>
                    </a:lnTo>
                    <a:lnTo>
                      <a:pt x="2308" y="1530"/>
                    </a:lnTo>
                    <a:lnTo>
                      <a:pt x="2327" y="1530"/>
                    </a:lnTo>
                    <a:lnTo>
                      <a:pt x="2346" y="1530"/>
                    </a:lnTo>
                    <a:lnTo>
                      <a:pt x="2370" y="1530"/>
                    </a:lnTo>
                    <a:lnTo>
                      <a:pt x="2389" y="1530"/>
                    </a:lnTo>
                    <a:lnTo>
                      <a:pt x="2408" y="1530"/>
                    </a:lnTo>
                    <a:lnTo>
                      <a:pt x="2432" y="1530"/>
                    </a:lnTo>
                    <a:lnTo>
                      <a:pt x="2451" y="1530"/>
                    </a:lnTo>
                    <a:lnTo>
                      <a:pt x="2456" y="1521"/>
                    </a:lnTo>
                    <a:lnTo>
                      <a:pt x="2456" y="1511"/>
                    </a:lnTo>
                    <a:lnTo>
                      <a:pt x="2456" y="1501"/>
                    </a:lnTo>
                    <a:lnTo>
                      <a:pt x="2461" y="1492"/>
                    </a:lnTo>
                    <a:lnTo>
                      <a:pt x="2461" y="1487"/>
                    </a:lnTo>
                    <a:lnTo>
                      <a:pt x="2461" y="1477"/>
                    </a:lnTo>
                    <a:lnTo>
                      <a:pt x="2466" y="1468"/>
                    </a:lnTo>
                    <a:lnTo>
                      <a:pt x="2466" y="1458"/>
                    </a:lnTo>
                    <a:lnTo>
                      <a:pt x="2466" y="1449"/>
                    </a:lnTo>
                    <a:lnTo>
                      <a:pt x="2471" y="1444"/>
                    </a:lnTo>
                    <a:lnTo>
                      <a:pt x="2471" y="1434"/>
                    </a:lnTo>
                    <a:lnTo>
                      <a:pt x="2471" y="1425"/>
                    </a:lnTo>
                    <a:lnTo>
                      <a:pt x="2475" y="1415"/>
                    </a:lnTo>
                    <a:lnTo>
                      <a:pt x="2475" y="1405"/>
                    </a:lnTo>
                    <a:lnTo>
                      <a:pt x="2475" y="1396"/>
                    </a:lnTo>
                    <a:lnTo>
                      <a:pt x="2475" y="1386"/>
                    </a:lnTo>
                    <a:lnTo>
                      <a:pt x="2475" y="1381"/>
                    </a:lnTo>
                    <a:lnTo>
                      <a:pt x="2480" y="1372"/>
                    </a:lnTo>
                    <a:lnTo>
                      <a:pt x="2480" y="1362"/>
                    </a:lnTo>
                    <a:lnTo>
                      <a:pt x="2480" y="1353"/>
                    </a:lnTo>
                    <a:lnTo>
                      <a:pt x="2480" y="1343"/>
                    </a:lnTo>
                    <a:lnTo>
                      <a:pt x="2480" y="1333"/>
                    </a:lnTo>
                    <a:lnTo>
                      <a:pt x="2480" y="1324"/>
                    </a:lnTo>
                    <a:lnTo>
                      <a:pt x="2485" y="1314"/>
                    </a:lnTo>
                    <a:lnTo>
                      <a:pt x="2485" y="1309"/>
                    </a:lnTo>
                    <a:lnTo>
                      <a:pt x="2485" y="1300"/>
                    </a:lnTo>
                    <a:lnTo>
                      <a:pt x="2485" y="1290"/>
                    </a:lnTo>
                    <a:lnTo>
                      <a:pt x="2485" y="1281"/>
                    </a:lnTo>
                    <a:lnTo>
                      <a:pt x="2485" y="1271"/>
                    </a:lnTo>
                    <a:lnTo>
                      <a:pt x="2485" y="1261"/>
                    </a:lnTo>
                    <a:lnTo>
                      <a:pt x="2485" y="1252"/>
                    </a:lnTo>
                    <a:lnTo>
                      <a:pt x="2485" y="1242"/>
                    </a:lnTo>
                    <a:lnTo>
                      <a:pt x="2485" y="1233"/>
                    </a:lnTo>
                    <a:lnTo>
                      <a:pt x="2485" y="1223"/>
                    </a:lnTo>
                    <a:lnTo>
                      <a:pt x="2485" y="1214"/>
                    </a:lnTo>
                    <a:lnTo>
                      <a:pt x="2485" y="1204"/>
                    </a:lnTo>
                    <a:lnTo>
                      <a:pt x="2485" y="1194"/>
                    </a:lnTo>
                    <a:lnTo>
                      <a:pt x="2485" y="1185"/>
                    </a:lnTo>
                    <a:lnTo>
                      <a:pt x="2485" y="1175"/>
                    </a:lnTo>
                    <a:lnTo>
                      <a:pt x="2480" y="1170"/>
                    </a:lnTo>
                    <a:lnTo>
                      <a:pt x="2480" y="1161"/>
                    </a:lnTo>
                    <a:lnTo>
                      <a:pt x="2480" y="1151"/>
                    </a:lnTo>
                    <a:lnTo>
                      <a:pt x="2480" y="1142"/>
                    </a:lnTo>
                    <a:lnTo>
                      <a:pt x="2480" y="1132"/>
                    </a:lnTo>
                    <a:lnTo>
                      <a:pt x="2480" y="1122"/>
                    </a:lnTo>
                    <a:lnTo>
                      <a:pt x="2475" y="1113"/>
                    </a:lnTo>
                    <a:lnTo>
                      <a:pt x="2475" y="1103"/>
                    </a:lnTo>
                    <a:lnTo>
                      <a:pt x="2475" y="1098"/>
                    </a:lnTo>
                    <a:lnTo>
                      <a:pt x="2475" y="1089"/>
                    </a:lnTo>
                    <a:lnTo>
                      <a:pt x="2471" y="1079"/>
                    </a:lnTo>
                    <a:lnTo>
                      <a:pt x="2471" y="1070"/>
                    </a:lnTo>
                    <a:lnTo>
                      <a:pt x="2471" y="1060"/>
                    </a:lnTo>
                    <a:lnTo>
                      <a:pt x="2471" y="1050"/>
                    </a:lnTo>
                    <a:lnTo>
                      <a:pt x="2466" y="1046"/>
                    </a:lnTo>
                    <a:lnTo>
                      <a:pt x="2466" y="1036"/>
                    </a:lnTo>
                    <a:lnTo>
                      <a:pt x="2466" y="1026"/>
                    </a:lnTo>
                    <a:lnTo>
                      <a:pt x="2461" y="1017"/>
                    </a:lnTo>
                    <a:lnTo>
                      <a:pt x="2461" y="1007"/>
                    </a:lnTo>
                    <a:lnTo>
                      <a:pt x="2456" y="998"/>
                    </a:lnTo>
                    <a:lnTo>
                      <a:pt x="2456" y="993"/>
                    </a:lnTo>
                    <a:lnTo>
                      <a:pt x="2456" y="983"/>
                    </a:lnTo>
                    <a:lnTo>
                      <a:pt x="2451" y="974"/>
                    </a:lnTo>
                    <a:lnTo>
                      <a:pt x="2451" y="964"/>
                    </a:lnTo>
                    <a:lnTo>
                      <a:pt x="2447" y="955"/>
                    </a:lnTo>
                    <a:close/>
                    <a:moveTo>
                      <a:pt x="2399" y="1722"/>
                    </a:moveTo>
                    <a:lnTo>
                      <a:pt x="1909" y="1722"/>
                    </a:lnTo>
                    <a:lnTo>
                      <a:pt x="1914" y="1765"/>
                    </a:lnTo>
                    <a:lnTo>
                      <a:pt x="1914" y="1804"/>
                    </a:lnTo>
                    <a:lnTo>
                      <a:pt x="1914" y="1842"/>
                    </a:lnTo>
                    <a:lnTo>
                      <a:pt x="1914" y="1880"/>
                    </a:lnTo>
                    <a:lnTo>
                      <a:pt x="1914" y="1919"/>
                    </a:lnTo>
                    <a:lnTo>
                      <a:pt x="1909" y="1952"/>
                    </a:lnTo>
                    <a:lnTo>
                      <a:pt x="1905" y="1991"/>
                    </a:lnTo>
                    <a:lnTo>
                      <a:pt x="1895" y="2024"/>
                    </a:lnTo>
                    <a:lnTo>
                      <a:pt x="1890" y="2053"/>
                    </a:lnTo>
                    <a:lnTo>
                      <a:pt x="1881" y="2087"/>
                    </a:lnTo>
                    <a:lnTo>
                      <a:pt x="1871" y="2115"/>
                    </a:lnTo>
                    <a:lnTo>
                      <a:pt x="1857" y="2144"/>
                    </a:lnTo>
                    <a:lnTo>
                      <a:pt x="1847" y="2168"/>
                    </a:lnTo>
                    <a:lnTo>
                      <a:pt x="1833" y="2197"/>
                    </a:lnTo>
                    <a:lnTo>
                      <a:pt x="1813" y="2221"/>
                    </a:lnTo>
                    <a:lnTo>
                      <a:pt x="1799" y="2245"/>
                    </a:lnTo>
                    <a:lnTo>
                      <a:pt x="1780" y="2264"/>
                    </a:lnTo>
                    <a:lnTo>
                      <a:pt x="1761" y="2288"/>
                    </a:lnTo>
                    <a:lnTo>
                      <a:pt x="1741" y="2307"/>
                    </a:lnTo>
                    <a:lnTo>
                      <a:pt x="1717" y="2326"/>
                    </a:lnTo>
                    <a:lnTo>
                      <a:pt x="1698" y="2346"/>
                    </a:lnTo>
                    <a:lnTo>
                      <a:pt x="1674" y="2360"/>
                    </a:lnTo>
                    <a:lnTo>
                      <a:pt x="1645" y="2379"/>
                    </a:lnTo>
                    <a:lnTo>
                      <a:pt x="1621" y="2393"/>
                    </a:lnTo>
                    <a:lnTo>
                      <a:pt x="1593" y="2408"/>
                    </a:lnTo>
                    <a:lnTo>
                      <a:pt x="1564" y="2422"/>
                    </a:lnTo>
                    <a:lnTo>
                      <a:pt x="1535" y="2432"/>
                    </a:lnTo>
                    <a:lnTo>
                      <a:pt x="1502" y="2446"/>
                    </a:lnTo>
                    <a:lnTo>
                      <a:pt x="1473" y="2456"/>
                    </a:lnTo>
                    <a:lnTo>
                      <a:pt x="1439" y="2465"/>
                    </a:lnTo>
                    <a:lnTo>
                      <a:pt x="1406" y="2475"/>
                    </a:lnTo>
                    <a:lnTo>
                      <a:pt x="1367" y="2480"/>
                    </a:lnTo>
                    <a:lnTo>
                      <a:pt x="1410" y="2475"/>
                    </a:lnTo>
                    <a:lnTo>
                      <a:pt x="1449" y="2470"/>
                    </a:lnTo>
                    <a:lnTo>
                      <a:pt x="1492" y="2461"/>
                    </a:lnTo>
                    <a:lnTo>
                      <a:pt x="1530" y="2451"/>
                    </a:lnTo>
                    <a:lnTo>
                      <a:pt x="1574" y="2441"/>
                    </a:lnTo>
                    <a:lnTo>
                      <a:pt x="1612" y="2427"/>
                    </a:lnTo>
                    <a:lnTo>
                      <a:pt x="1655" y="2413"/>
                    </a:lnTo>
                    <a:lnTo>
                      <a:pt x="1693" y="2398"/>
                    </a:lnTo>
                    <a:lnTo>
                      <a:pt x="1732" y="2379"/>
                    </a:lnTo>
                    <a:lnTo>
                      <a:pt x="1770" y="2365"/>
                    </a:lnTo>
                    <a:lnTo>
                      <a:pt x="1809" y="2346"/>
                    </a:lnTo>
                    <a:lnTo>
                      <a:pt x="1847" y="2322"/>
                    </a:lnTo>
                    <a:lnTo>
                      <a:pt x="1885" y="2302"/>
                    </a:lnTo>
                    <a:lnTo>
                      <a:pt x="1919" y="2278"/>
                    </a:lnTo>
                    <a:lnTo>
                      <a:pt x="1957" y="2254"/>
                    </a:lnTo>
                    <a:lnTo>
                      <a:pt x="1991" y="2230"/>
                    </a:lnTo>
                    <a:lnTo>
                      <a:pt x="2024" y="2206"/>
                    </a:lnTo>
                    <a:lnTo>
                      <a:pt x="2058" y="2178"/>
                    </a:lnTo>
                    <a:lnTo>
                      <a:pt x="2087" y="2149"/>
                    </a:lnTo>
                    <a:lnTo>
                      <a:pt x="2120" y="2120"/>
                    </a:lnTo>
                    <a:lnTo>
                      <a:pt x="2149" y="2091"/>
                    </a:lnTo>
                    <a:lnTo>
                      <a:pt x="2178" y="2063"/>
                    </a:lnTo>
                    <a:lnTo>
                      <a:pt x="2207" y="2029"/>
                    </a:lnTo>
                    <a:lnTo>
                      <a:pt x="2236" y="2000"/>
                    </a:lnTo>
                    <a:lnTo>
                      <a:pt x="2260" y="1967"/>
                    </a:lnTo>
                    <a:lnTo>
                      <a:pt x="2284" y="1933"/>
                    </a:lnTo>
                    <a:lnTo>
                      <a:pt x="2308" y="1899"/>
                    </a:lnTo>
                    <a:lnTo>
                      <a:pt x="2327" y="1866"/>
                    </a:lnTo>
                    <a:lnTo>
                      <a:pt x="2346" y="1827"/>
                    </a:lnTo>
                    <a:lnTo>
                      <a:pt x="2365" y="1794"/>
                    </a:lnTo>
                    <a:lnTo>
                      <a:pt x="2384" y="1756"/>
                    </a:lnTo>
                    <a:lnTo>
                      <a:pt x="2399" y="1722"/>
                    </a:lnTo>
                    <a:close/>
                  </a:path>
                </a:pathLst>
              </a:custGeom>
              <a:solidFill>
                <a:srgbClr val="3300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grpSp>
      </p:grpSp>
      <p:sp>
        <p:nvSpPr>
          <p:cNvPr id="1029" name="Rectangle 9"/>
          <p:cNvSpPr>
            <a:spLocks noChangeArrowheads="1"/>
          </p:cNvSpPr>
          <p:nvPr userDrawn="1"/>
        </p:nvSpPr>
        <p:spPr bwMode="auto">
          <a:xfrm>
            <a:off x="0" y="0"/>
            <a:ext cx="9144000" cy="142875"/>
          </a:xfrm>
          <a:prstGeom prst="rect">
            <a:avLst/>
          </a:prstGeom>
          <a:gradFill rotWithShape="1">
            <a:gsLst>
              <a:gs pos="0">
                <a:srgbClr val="66CCFF"/>
              </a:gs>
              <a:gs pos="100000">
                <a:srgbClr val="333399"/>
              </a:gs>
            </a:gsLst>
            <a:lin ang="0" scaled="1"/>
          </a:gra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600" b="1">
                <a:solidFill>
                  <a:schemeClr val="tx2"/>
                </a:solidFill>
                <a:latin typeface="Times New Roman" pitchFamily="18" charset="0"/>
              </a:defRPr>
            </a:lvl1pPr>
            <a:lvl2pPr marL="742950" indent="-285750" eaLnBrk="0" hangingPunct="0">
              <a:defRPr sz="1600" b="1">
                <a:solidFill>
                  <a:schemeClr val="tx2"/>
                </a:solidFill>
                <a:latin typeface="Times New Roman" pitchFamily="18" charset="0"/>
              </a:defRPr>
            </a:lvl2pPr>
            <a:lvl3pPr marL="1143000" indent="-228600" eaLnBrk="0" hangingPunct="0">
              <a:defRPr sz="1600" b="1">
                <a:solidFill>
                  <a:schemeClr val="tx2"/>
                </a:solidFill>
                <a:latin typeface="Times New Roman" pitchFamily="18" charset="0"/>
              </a:defRPr>
            </a:lvl3pPr>
            <a:lvl4pPr marL="1600200" indent="-228600" eaLnBrk="0" hangingPunct="0">
              <a:defRPr sz="1600" b="1">
                <a:solidFill>
                  <a:schemeClr val="tx2"/>
                </a:solidFill>
                <a:latin typeface="Times New Roman" pitchFamily="18" charset="0"/>
              </a:defRPr>
            </a:lvl4pPr>
            <a:lvl5pPr marL="2057400" indent="-228600" eaLnBrk="0" hangingPunct="0">
              <a:defRPr sz="1600" b="1">
                <a:solidFill>
                  <a:schemeClr val="tx2"/>
                </a:solidFill>
                <a:latin typeface="Times New Roman" pitchFamily="18" charset="0"/>
              </a:defRPr>
            </a:lvl5pPr>
            <a:lvl6pPr marL="2514600" indent="-228600" algn="ctr" eaLnBrk="0" fontAlgn="base" hangingPunct="0">
              <a:spcBef>
                <a:spcPct val="0"/>
              </a:spcBef>
              <a:spcAft>
                <a:spcPct val="0"/>
              </a:spcAft>
              <a:defRPr sz="1600" b="1">
                <a:solidFill>
                  <a:schemeClr val="tx2"/>
                </a:solidFill>
                <a:latin typeface="Times New Roman" pitchFamily="18" charset="0"/>
              </a:defRPr>
            </a:lvl6pPr>
            <a:lvl7pPr marL="2971800" indent="-228600" algn="ctr" eaLnBrk="0" fontAlgn="base" hangingPunct="0">
              <a:spcBef>
                <a:spcPct val="0"/>
              </a:spcBef>
              <a:spcAft>
                <a:spcPct val="0"/>
              </a:spcAft>
              <a:defRPr sz="1600" b="1">
                <a:solidFill>
                  <a:schemeClr val="tx2"/>
                </a:solidFill>
                <a:latin typeface="Times New Roman" pitchFamily="18" charset="0"/>
              </a:defRPr>
            </a:lvl7pPr>
            <a:lvl8pPr marL="3429000" indent="-228600" algn="ctr" eaLnBrk="0" fontAlgn="base" hangingPunct="0">
              <a:spcBef>
                <a:spcPct val="0"/>
              </a:spcBef>
              <a:spcAft>
                <a:spcPct val="0"/>
              </a:spcAft>
              <a:defRPr sz="1600" b="1">
                <a:solidFill>
                  <a:schemeClr val="tx2"/>
                </a:solidFill>
                <a:latin typeface="Times New Roman" pitchFamily="18" charset="0"/>
              </a:defRPr>
            </a:lvl8pPr>
            <a:lvl9pPr marL="3886200" indent="-228600" algn="ctr" eaLnBrk="0" fontAlgn="base" hangingPunct="0">
              <a:spcBef>
                <a:spcPct val="0"/>
              </a:spcBef>
              <a:spcAft>
                <a:spcPct val="0"/>
              </a:spcAft>
              <a:defRPr sz="1600" b="1">
                <a:solidFill>
                  <a:schemeClr val="tx2"/>
                </a:solidFill>
                <a:latin typeface="Times New Roman" pitchFamily="18" charset="0"/>
              </a:defRPr>
            </a:lvl9pPr>
          </a:lstStyle>
          <a:p>
            <a:pPr eaLnBrk="1" hangingPunct="1">
              <a:defRPr/>
            </a:pPr>
            <a:endParaRPr lang="cs-CZ" altLang="cs-CZ" smtClean="0"/>
          </a:p>
        </p:txBody>
      </p:sp>
      <p:sp>
        <p:nvSpPr>
          <p:cNvPr id="1030" name="Rectangle 58"/>
          <p:cNvSpPr>
            <a:spLocks noChangeArrowheads="1"/>
          </p:cNvSpPr>
          <p:nvPr userDrawn="1"/>
        </p:nvSpPr>
        <p:spPr bwMode="auto">
          <a:xfrm flipH="1">
            <a:off x="0" y="146050"/>
            <a:ext cx="9144000" cy="36513"/>
          </a:xfrm>
          <a:prstGeom prst="rect">
            <a:avLst/>
          </a:prstGeom>
          <a:solidFill>
            <a:srgbClr val="0033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b="1">
                <a:solidFill>
                  <a:schemeClr val="tx2"/>
                </a:solidFill>
                <a:latin typeface="Times New Roman" pitchFamily="18" charset="0"/>
              </a:defRPr>
            </a:lvl1pPr>
            <a:lvl2pPr marL="742950" indent="-285750" eaLnBrk="0" hangingPunct="0">
              <a:defRPr sz="1600" b="1">
                <a:solidFill>
                  <a:schemeClr val="tx2"/>
                </a:solidFill>
                <a:latin typeface="Times New Roman" pitchFamily="18" charset="0"/>
              </a:defRPr>
            </a:lvl2pPr>
            <a:lvl3pPr marL="1143000" indent="-228600" eaLnBrk="0" hangingPunct="0">
              <a:defRPr sz="1600" b="1">
                <a:solidFill>
                  <a:schemeClr val="tx2"/>
                </a:solidFill>
                <a:latin typeface="Times New Roman" pitchFamily="18" charset="0"/>
              </a:defRPr>
            </a:lvl3pPr>
            <a:lvl4pPr marL="1600200" indent="-228600" eaLnBrk="0" hangingPunct="0">
              <a:defRPr sz="1600" b="1">
                <a:solidFill>
                  <a:schemeClr val="tx2"/>
                </a:solidFill>
                <a:latin typeface="Times New Roman" pitchFamily="18" charset="0"/>
              </a:defRPr>
            </a:lvl4pPr>
            <a:lvl5pPr marL="2057400" indent="-228600" eaLnBrk="0" hangingPunct="0">
              <a:defRPr sz="1600" b="1">
                <a:solidFill>
                  <a:schemeClr val="tx2"/>
                </a:solidFill>
                <a:latin typeface="Times New Roman" pitchFamily="18" charset="0"/>
              </a:defRPr>
            </a:lvl5pPr>
            <a:lvl6pPr marL="2514600" indent="-228600" algn="ctr" eaLnBrk="0" fontAlgn="base" hangingPunct="0">
              <a:spcBef>
                <a:spcPct val="0"/>
              </a:spcBef>
              <a:spcAft>
                <a:spcPct val="0"/>
              </a:spcAft>
              <a:defRPr sz="1600" b="1">
                <a:solidFill>
                  <a:schemeClr val="tx2"/>
                </a:solidFill>
                <a:latin typeface="Times New Roman" pitchFamily="18" charset="0"/>
              </a:defRPr>
            </a:lvl6pPr>
            <a:lvl7pPr marL="2971800" indent="-228600" algn="ctr" eaLnBrk="0" fontAlgn="base" hangingPunct="0">
              <a:spcBef>
                <a:spcPct val="0"/>
              </a:spcBef>
              <a:spcAft>
                <a:spcPct val="0"/>
              </a:spcAft>
              <a:defRPr sz="1600" b="1">
                <a:solidFill>
                  <a:schemeClr val="tx2"/>
                </a:solidFill>
                <a:latin typeface="Times New Roman" pitchFamily="18" charset="0"/>
              </a:defRPr>
            </a:lvl7pPr>
            <a:lvl8pPr marL="3429000" indent="-228600" algn="ctr" eaLnBrk="0" fontAlgn="base" hangingPunct="0">
              <a:spcBef>
                <a:spcPct val="0"/>
              </a:spcBef>
              <a:spcAft>
                <a:spcPct val="0"/>
              </a:spcAft>
              <a:defRPr sz="1600" b="1">
                <a:solidFill>
                  <a:schemeClr val="tx2"/>
                </a:solidFill>
                <a:latin typeface="Times New Roman" pitchFamily="18" charset="0"/>
              </a:defRPr>
            </a:lvl8pPr>
            <a:lvl9pPr marL="3886200" indent="-228600" algn="ctr" eaLnBrk="0" fontAlgn="base" hangingPunct="0">
              <a:spcBef>
                <a:spcPct val="0"/>
              </a:spcBef>
              <a:spcAft>
                <a:spcPct val="0"/>
              </a:spcAft>
              <a:defRPr sz="1600" b="1">
                <a:solidFill>
                  <a:schemeClr val="tx2"/>
                </a:solidFill>
                <a:latin typeface="Times New Roman" pitchFamily="18" charset="0"/>
              </a:defRPr>
            </a:lvl9pPr>
          </a:lstStyle>
          <a:p>
            <a:pPr algn="l" eaLnBrk="1" hangingPunct="1">
              <a:defRPr/>
            </a:pPr>
            <a:endParaRPr lang="cs-CZ" altLang="cs-CZ" sz="2400" b="0" smtClean="0">
              <a:solidFill>
                <a:schemeClr val="tx1"/>
              </a:solidFill>
            </a:endParaRP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3200" b="1">
          <a:solidFill>
            <a:schemeClr val="tx2"/>
          </a:solidFill>
          <a:latin typeface="+mj-lt"/>
          <a:ea typeface="+mj-ea"/>
          <a:cs typeface="+mj-cs"/>
        </a:defRPr>
      </a:lvl1pPr>
      <a:lvl2pPr algn="l" rtl="0" eaLnBrk="0" fontAlgn="base" hangingPunct="0">
        <a:lnSpc>
          <a:spcPct val="90000"/>
        </a:lnSpc>
        <a:spcBef>
          <a:spcPct val="0"/>
        </a:spcBef>
        <a:spcAft>
          <a:spcPct val="0"/>
        </a:spcAft>
        <a:defRPr sz="3200" b="1">
          <a:solidFill>
            <a:schemeClr val="tx2"/>
          </a:solidFill>
          <a:latin typeface="Arial" charset="0"/>
        </a:defRPr>
      </a:lvl2pPr>
      <a:lvl3pPr algn="l" rtl="0" eaLnBrk="0" fontAlgn="base" hangingPunct="0">
        <a:lnSpc>
          <a:spcPct val="90000"/>
        </a:lnSpc>
        <a:spcBef>
          <a:spcPct val="0"/>
        </a:spcBef>
        <a:spcAft>
          <a:spcPct val="0"/>
        </a:spcAft>
        <a:defRPr sz="3200" b="1">
          <a:solidFill>
            <a:schemeClr val="tx2"/>
          </a:solidFill>
          <a:latin typeface="Arial" charset="0"/>
        </a:defRPr>
      </a:lvl3pPr>
      <a:lvl4pPr algn="l" rtl="0" eaLnBrk="0" fontAlgn="base" hangingPunct="0">
        <a:lnSpc>
          <a:spcPct val="90000"/>
        </a:lnSpc>
        <a:spcBef>
          <a:spcPct val="0"/>
        </a:spcBef>
        <a:spcAft>
          <a:spcPct val="0"/>
        </a:spcAft>
        <a:defRPr sz="3200" b="1">
          <a:solidFill>
            <a:schemeClr val="tx2"/>
          </a:solidFill>
          <a:latin typeface="Arial" charset="0"/>
        </a:defRPr>
      </a:lvl4pPr>
      <a:lvl5pPr algn="l" rtl="0" eaLnBrk="0" fontAlgn="base" hangingPunct="0">
        <a:lnSpc>
          <a:spcPct val="90000"/>
        </a:lnSpc>
        <a:spcBef>
          <a:spcPct val="0"/>
        </a:spcBef>
        <a:spcAft>
          <a:spcPct val="0"/>
        </a:spcAft>
        <a:defRPr sz="3200" b="1">
          <a:solidFill>
            <a:schemeClr val="tx2"/>
          </a:solidFill>
          <a:latin typeface="Arial" charset="0"/>
        </a:defRPr>
      </a:lvl5pPr>
      <a:lvl6pPr marL="457200" algn="l" rtl="0" fontAlgn="base">
        <a:lnSpc>
          <a:spcPct val="90000"/>
        </a:lnSpc>
        <a:spcBef>
          <a:spcPct val="0"/>
        </a:spcBef>
        <a:spcAft>
          <a:spcPct val="0"/>
        </a:spcAft>
        <a:defRPr sz="3200" b="1">
          <a:solidFill>
            <a:schemeClr val="tx2"/>
          </a:solidFill>
          <a:latin typeface="Arial" charset="0"/>
        </a:defRPr>
      </a:lvl6pPr>
      <a:lvl7pPr marL="914400" algn="l" rtl="0" fontAlgn="base">
        <a:lnSpc>
          <a:spcPct val="90000"/>
        </a:lnSpc>
        <a:spcBef>
          <a:spcPct val="0"/>
        </a:spcBef>
        <a:spcAft>
          <a:spcPct val="0"/>
        </a:spcAft>
        <a:defRPr sz="3200" b="1">
          <a:solidFill>
            <a:schemeClr val="tx2"/>
          </a:solidFill>
          <a:latin typeface="Arial" charset="0"/>
        </a:defRPr>
      </a:lvl7pPr>
      <a:lvl8pPr marL="1371600" algn="l" rtl="0" fontAlgn="base">
        <a:lnSpc>
          <a:spcPct val="90000"/>
        </a:lnSpc>
        <a:spcBef>
          <a:spcPct val="0"/>
        </a:spcBef>
        <a:spcAft>
          <a:spcPct val="0"/>
        </a:spcAft>
        <a:defRPr sz="3200" b="1">
          <a:solidFill>
            <a:schemeClr val="tx2"/>
          </a:solidFill>
          <a:latin typeface="Arial" charset="0"/>
        </a:defRPr>
      </a:lvl8pPr>
      <a:lvl9pPr marL="1828800" algn="l" rtl="0" fontAlgn="base">
        <a:lnSpc>
          <a:spcPct val="90000"/>
        </a:lnSpc>
        <a:spcBef>
          <a:spcPct val="0"/>
        </a:spcBef>
        <a:spcAft>
          <a:spcPct val="0"/>
        </a:spcAft>
        <a:defRPr sz="3200" b="1">
          <a:solidFill>
            <a:schemeClr val="tx2"/>
          </a:solidFill>
          <a:latin typeface="Arial" charset="0"/>
        </a:defRPr>
      </a:lvl9pPr>
    </p:titleStyle>
    <p:bodyStyle>
      <a:lvl1pPr marL="342900" indent="-342900" algn="l" rtl="0" eaLnBrk="0" fontAlgn="base" hangingPunct="0">
        <a:spcBef>
          <a:spcPct val="20000"/>
        </a:spcBef>
        <a:spcAft>
          <a:spcPct val="0"/>
        </a:spcAft>
        <a:buClr>
          <a:schemeClr val="tx1"/>
        </a:buClr>
        <a:buSzPct val="75000"/>
        <a:buFont typeface="Wingdings" pitchFamily="2" charset="2"/>
        <a:buChar char="l"/>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75000"/>
        <a:buChar char="–"/>
        <a:defRPr sz="2400">
          <a:solidFill>
            <a:schemeClr val="tx1"/>
          </a:solidFill>
          <a:latin typeface="+mn-lt"/>
        </a:defRPr>
      </a:lvl2pPr>
      <a:lvl3pPr marL="1143000" indent="-228600" algn="l" rtl="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mn-lt"/>
        </a:defRPr>
      </a:lvl3pPr>
      <a:lvl4pPr marL="1600200" indent="-228600" algn="l" rtl="0" eaLnBrk="0" fontAlgn="base" hangingPunct="0">
        <a:spcBef>
          <a:spcPct val="20000"/>
        </a:spcBef>
        <a:spcAft>
          <a:spcPct val="0"/>
        </a:spcAft>
        <a:buClr>
          <a:schemeClr val="tx1"/>
        </a:buClr>
        <a:buSzPct val="80000"/>
        <a:buChar char="–"/>
        <a:defRPr sz="2000">
          <a:solidFill>
            <a:schemeClr val="tx1"/>
          </a:solidFill>
          <a:latin typeface="+mn-lt"/>
        </a:defRPr>
      </a:lvl4pPr>
      <a:lvl5pPr marL="2057400" indent="-228600" algn="l" rtl="0" eaLnBrk="0" fontAlgn="base" hangingPunct="0">
        <a:spcBef>
          <a:spcPct val="20000"/>
        </a:spcBef>
        <a:spcAft>
          <a:spcPct val="0"/>
        </a:spcAft>
        <a:buClr>
          <a:schemeClr val="tx1"/>
        </a:buClr>
        <a:buSzPct val="65000"/>
        <a:buFont typeface="Wingdings" pitchFamily="2" charset="2"/>
        <a:buChar char="l"/>
        <a:defRPr sz="2000">
          <a:solidFill>
            <a:schemeClr val="tx1"/>
          </a:solidFill>
          <a:latin typeface="+mn-lt"/>
        </a:defRPr>
      </a:lvl5pPr>
      <a:lvl6pPr marL="25146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6pPr>
      <a:lvl7pPr marL="29718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7pPr>
      <a:lvl8pPr marL="34290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8pPr>
      <a:lvl9pPr marL="38862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42.xml"/><Relationship Id="rId1" Type="http://schemas.openxmlformats.org/officeDocument/2006/relationships/slideLayout" Target="../slideLayouts/slideLayout1.xml"/><Relationship Id="rId4" Type="http://schemas.openxmlformats.org/officeDocument/2006/relationships/image" Target="../media/image12.emf"/></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3" name="Rectangle 7"/>
          <p:cNvSpPr>
            <a:spLocks noChangeArrowheads="1"/>
          </p:cNvSpPr>
          <p:nvPr/>
        </p:nvSpPr>
        <p:spPr bwMode="auto">
          <a:xfrm>
            <a:off x="261938" y="2033588"/>
            <a:ext cx="8620125" cy="31700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eaLnBrk="0" hangingPunct="0">
              <a:spcBef>
                <a:spcPct val="50000"/>
              </a:spcBef>
              <a:defRPr/>
            </a:pPr>
            <a:endParaRPr lang="cs-CZ" sz="2000" dirty="0" smtClean="0">
              <a:solidFill>
                <a:srgbClr val="000000"/>
              </a:solidFill>
              <a:latin typeface="+mj-lt"/>
              <a:cs typeface="Times New Roman" pitchFamily="18" charset="0"/>
            </a:endParaRPr>
          </a:p>
          <a:p>
            <a:pPr eaLnBrk="0" hangingPunct="0">
              <a:spcBef>
                <a:spcPct val="50000"/>
              </a:spcBef>
              <a:defRPr/>
            </a:pPr>
            <a:endParaRPr lang="cs-CZ" sz="2000" dirty="0">
              <a:solidFill>
                <a:srgbClr val="000000"/>
              </a:solidFill>
              <a:latin typeface="+mj-lt"/>
              <a:cs typeface="Times New Roman" pitchFamily="18" charset="0"/>
            </a:endParaRPr>
          </a:p>
          <a:p>
            <a:pPr eaLnBrk="0" hangingPunct="0">
              <a:spcBef>
                <a:spcPct val="50000"/>
              </a:spcBef>
              <a:defRPr/>
            </a:pPr>
            <a:endParaRPr lang="cs-CZ" sz="2000" dirty="0" smtClean="0">
              <a:solidFill>
                <a:srgbClr val="000000"/>
              </a:solidFill>
              <a:latin typeface="+mj-lt"/>
              <a:cs typeface="Times New Roman" pitchFamily="18" charset="0"/>
            </a:endParaRPr>
          </a:p>
          <a:p>
            <a:pPr eaLnBrk="0" hangingPunct="0">
              <a:spcBef>
                <a:spcPct val="50000"/>
              </a:spcBef>
              <a:defRPr/>
            </a:pPr>
            <a:endParaRPr lang="cs-CZ" sz="2000" dirty="0">
              <a:solidFill>
                <a:srgbClr val="000000"/>
              </a:solidFill>
              <a:latin typeface="+mj-lt"/>
              <a:cs typeface="Times New Roman" pitchFamily="18" charset="0"/>
            </a:endParaRPr>
          </a:p>
          <a:p>
            <a:pPr eaLnBrk="0" hangingPunct="0">
              <a:spcBef>
                <a:spcPct val="50000"/>
              </a:spcBef>
              <a:defRPr/>
            </a:pPr>
            <a:endParaRPr lang="cs-CZ" sz="2000" dirty="0" smtClean="0">
              <a:solidFill>
                <a:srgbClr val="000000"/>
              </a:solidFill>
              <a:latin typeface="+mj-lt"/>
              <a:cs typeface="Times New Roman" pitchFamily="18" charset="0"/>
            </a:endParaRPr>
          </a:p>
          <a:p>
            <a:pPr eaLnBrk="0" hangingPunct="0">
              <a:spcBef>
                <a:spcPct val="50000"/>
              </a:spcBef>
              <a:defRPr/>
            </a:pPr>
            <a:r>
              <a:rPr lang="cs-CZ" sz="2000" dirty="0" smtClean="0">
                <a:solidFill>
                  <a:srgbClr val="000000"/>
                </a:solidFill>
                <a:latin typeface="+mj-lt"/>
                <a:cs typeface="Times New Roman" pitchFamily="18" charset="0"/>
              </a:rPr>
              <a:t>Prezentace </a:t>
            </a:r>
            <a:r>
              <a:rPr lang="cs-CZ" sz="2000" dirty="0">
                <a:solidFill>
                  <a:srgbClr val="000000"/>
                </a:solidFill>
                <a:latin typeface="+mj-lt"/>
                <a:cs typeface="Times New Roman" pitchFamily="18" charset="0"/>
              </a:rPr>
              <a:t>výsledků</a:t>
            </a:r>
          </a:p>
          <a:p>
            <a:pPr eaLnBrk="0" hangingPunct="0">
              <a:spcBef>
                <a:spcPct val="50000"/>
              </a:spcBef>
              <a:defRPr/>
            </a:pPr>
            <a:r>
              <a:rPr lang="cs-CZ" sz="2000" b="0" dirty="0" smtClean="0">
                <a:solidFill>
                  <a:srgbClr val="000000"/>
                </a:solidFill>
                <a:latin typeface="+mj-lt"/>
              </a:rPr>
              <a:t>30</a:t>
            </a:r>
            <a:r>
              <a:rPr lang="cs-CZ" sz="2000" b="0" dirty="0" smtClean="0">
                <a:solidFill>
                  <a:srgbClr val="000000"/>
                </a:solidFill>
                <a:latin typeface="+mj-lt"/>
              </a:rPr>
              <a:t>. 9. 2015</a:t>
            </a:r>
            <a:endParaRPr lang="cs-CZ" sz="2000" b="0" dirty="0">
              <a:solidFill>
                <a:srgbClr val="000000"/>
              </a:solidFill>
              <a:latin typeface="+mj-lt"/>
            </a:endParaRPr>
          </a:p>
        </p:txBody>
      </p:sp>
      <p:sp>
        <p:nvSpPr>
          <p:cNvPr id="2051" name="Rectangle 9"/>
          <p:cNvSpPr>
            <a:spLocks noChangeArrowheads="1"/>
          </p:cNvSpPr>
          <p:nvPr/>
        </p:nvSpPr>
        <p:spPr bwMode="auto">
          <a:xfrm>
            <a:off x="611188" y="728663"/>
            <a:ext cx="7921625"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b="1">
                <a:solidFill>
                  <a:schemeClr val="tx2"/>
                </a:solidFill>
                <a:latin typeface="Times New Roman" pitchFamily="18" charset="0"/>
              </a:defRPr>
            </a:lvl1pPr>
            <a:lvl2pPr marL="742950" indent="-285750" eaLnBrk="0" hangingPunct="0">
              <a:defRPr sz="1600" b="1">
                <a:solidFill>
                  <a:schemeClr val="tx2"/>
                </a:solidFill>
                <a:latin typeface="Times New Roman" pitchFamily="18" charset="0"/>
              </a:defRPr>
            </a:lvl2pPr>
            <a:lvl3pPr marL="1143000" indent="-228600" eaLnBrk="0" hangingPunct="0">
              <a:defRPr sz="1600" b="1">
                <a:solidFill>
                  <a:schemeClr val="tx2"/>
                </a:solidFill>
                <a:latin typeface="Times New Roman" pitchFamily="18" charset="0"/>
              </a:defRPr>
            </a:lvl3pPr>
            <a:lvl4pPr marL="1600200" indent="-228600" eaLnBrk="0" hangingPunct="0">
              <a:defRPr sz="1600" b="1">
                <a:solidFill>
                  <a:schemeClr val="tx2"/>
                </a:solidFill>
                <a:latin typeface="Times New Roman" pitchFamily="18" charset="0"/>
              </a:defRPr>
            </a:lvl4pPr>
            <a:lvl5pPr marL="2057400" indent="-228600" eaLnBrk="0" hangingPunct="0">
              <a:defRPr sz="1600" b="1">
                <a:solidFill>
                  <a:schemeClr val="tx2"/>
                </a:solidFill>
                <a:latin typeface="Times New Roman" pitchFamily="18" charset="0"/>
              </a:defRPr>
            </a:lvl5pPr>
            <a:lvl6pPr marL="2514600" indent="-228600" algn="ctr" eaLnBrk="0" fontAlgn="base" hangingPunct="0">
              <a:spcBef>
                <a:spcPct val="0"/>
              </a:spcBef>
              <a:spcAft>
                <a:spcPct val="0"/>
              </a:spcAft>
              <a:defRPr sz="1600" b="1">
                <a:solidFill>
                  <a:schemeClr val="tx2"/>
                </a:solidFill>
                <a:latin typeface="Times New Roman" pitchFamily="18" charset="0"/>
              </a:defRPr>
            </a:lvl6pPr>
            <a:lvl7pPr marL="2971800" indent="-228600" algn="ctr" eaLnBrk="0" fontAlgn="base" hangingPunct="0">
              <a:spcBef>
                <a:spcPct val="0"/>
              </a:spcBef>
              <a:spcAft>
                <a:spcPct val="0"/>
              </a:spcAft>
              <a:defRPr sz="1600" b="1">
                <a:solidFill>
                  <a:schemeClr val="tx2"/>
                </a:solidFill>
                <a:latin typeface="Times New Roman" pitchFamily="18" charset="0"/>
              </a:defRPr>
            </a:lvl7pPr>
            <a:lvl8pPr marL="3429000" indent="-228600" algn="ctr" eaLnBrk="0" fontAlgn="base" hangingPunct="0">
              <a:spcBef>
                <a:spcPct val="0"/>
              </a:spcBef>
              <a:spcAft>
                <a:spcPct val="0"/>
              </a:spcAft>
              <a:defRPr sz="1600" b="1">
                <a:solidFill>
                  <a:schemeClr val="tx2"/>
                </a:solidFill>
                <a:latin typeface="Times New Roman" pitchFamily="18" charset="0"/>
              </a:defRPr>
            </a:lvl8pPr>
            <a:lvl9pPr marL="3886200" indent="-228600" algn="ctr" eaLnBrk="0" fontAlgn="base" hangingPunct="0">
              <a:spcBef>
                <a:spcPct val="0"/>
              </a:spcBef>
              <a:spcAft>
                <a:spcPct val="0"/>
              </a:spcAft>
              <a:defRPr sz="1600" b="1">
                <a:solidFill>
                  <a:schemeClr val="tx2"/>
                </a:solidFill>
                <a:latin typeface="Times New Roman" pitchFamily="18" charset="0"/>
              </a:defRPr>
            </a:lvl9pPr>
          </a:lstStyle>
          <a:p>
            <a:pPr eaLnBrk="1" hangingPunct="1"/>
            <a:r>
              <a:rPr lang="cs-CZ" altLang="cs-CZ" sz="2800" dirty="0" smtClean="0">
                <a:solidFill>
                  <a:srgbClr val="003399"/>
                </a:solidFill>
                <a:latin typeface="Arial" charset="0"/>
              </a:rPr>
              <a:t>Koncepce snížení ceny tepla z CZT ve městě Blansko</a:t>
            </a:r>
            <a:endParaRPr lang="cs-CZ" altLang="cs-CZ" sz="2800" dirty="0">
              <a:solidFill>
                <a:srgbClr val="003399"/>
              </a:solidFill>
              <a:latin typeface="Arial" charset="0"/>
            </a:endParaRPr>
          </a:p>
        </p:txBody>
      </p:sp>
      <p:sp>
        <p:nvSpPr>
          <p:cNvPr id="2052" name="Rectangle 10"/>
          <p:cNvSpPr>
            <a:spLocks noChangeArrowheads="1"/>
          </p:cNvSpPr>
          <p:nvPr/>
        </p:nvSpPr>
        <p:spPr bwMode="auto">
          <a:xfrm>
            <a:off x="1816100" y="5213350"/>
            <a:ext cx="5481638"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b="1">
                <a:solidFill>
                  <a:schemeClr val="tx2"/>
                </a:solidFill>
                <a:latin typeface="Times New Roman" pitchFamily="18" charset="0"/>
              </a:defRPr>
            </a:lvl1pPr>
            <a:lvl2pPr marL="742950" indent="-285750" eaLnBrk="0" hangingPunct="0">
              <a:defRPr sz="1600" b="1">
                <a:solidFill>
                  <a:schemeClr val="tx2"/>
                </a:solidFill>
                <a:latin typeface="Times New Roman" pitchFamily="18" charset="0"/>
              </a:defRPr>
            </a:lvl2pPr>
            <a:lvl3pPr marL="1143000" indent="-228600" eaLnBrk="0" hangingPunct="0">
              <a:defRPr sz="1600" b="1">
                <a:solidFill>
                  <a:schemeClr val="tx2"/>
                </a:solidFill>
                <a:latin typeface="Times New Roman" pitchFamily="18" charset="0"/>
              </a:defRPr>
            </a:lvl3pPr>
            <a:lvl4pPr marL="1600200" indent="-228600" eaLnBrk="0" hangingPunct="0">
              <a:defRPr sz="1600" b="1">
                <a:solidFill>
                  <a:schemeClr val="tx2"/>
                </a:solidFill>
                <a:latin typeface="Times New Roman" pitchFamily="18" charset="0"/>
              </a:defRPr>
            </a:lvl4pPr>
            <a:lvl5pPr marL="2057400" indent="-228600" eaLnBrk="0" hangingPunct="0">
              <a:defRPr sz="1600" b="1">
                <a:solidFill>
                  <a:schemeClr val="tx2"/>
                </a:solidFill>
                <a:latin typeface="Times New Roman" pitchFamily="18" charset="0"/>
              </a:defRPr>
            </a:lvl5pPr>
            <a:lvl6pPr marL="2514600" indent="-228600" algn="ctr" eaLnBrk="0" fontAlgn="base" hangingPunct="0">
              <a:spcBef>
                <a:spcPct val="0"/>
              </a:spcBef>
              <a:spcAft>
                <a:spcPct val="0"/>
              </a:spcAft>
              <a:defRPr sz="1600" b="1">
                <a:solidFill>
                  <a:schemeClr val="tx2"/>
                </a:solidFill>
                <a:latin typeface="Times New Roman" pitchFamily="18" charset="0"/>
              </a:defRPr>
            </a:lvl6pPr>
            <a:lvl7pPr marL="2971800" indent="-228600" algn="ctr" eaLnBrk="0" fontAlgn="base" hangingPunct="0">
              <a:spcBef>
                <a:spcPct val="0"/>
              </a:spcBef>
              <a:spcAft>
                <a:spcPct val="0"/>
              </a:spcAft>
              <a:defRPr sz="1600" b="1">
                <a:solidFill>
                  <a:schemeClr val="tx2"/>
                </a:solidFill>
                <a:latin typeface="Times New Roman" pitchFamily="18" charset="0"/>
              </a:defRPr>
            </a:lvl7pPr>
            <a:lvl8pPr marL="3429000" indent="-228600" algn="ctr" eaLnBrk="0" fontAlgn="base" hangingPunct="0">
              <a:spcBef>
                <a:spcPct val="0"/>
              </a:spcBef>
              <a:spcAft>
                <a:spcPct val="0"/>
              </a:spcAft>
              <a:defRPr sz="1600" b="1">
                <a:solidFill>
                  <a:schemeClr val="tx2"/>
                </a:solidFill>
                <a:latin typeface="Times New Roman" pitchFamily="18" charset="0"/>
              </a:defRPr>
            </a:lvl8pPr>
            <a:lvl9pPr marL="3886200" indent="-228600" algn="ctr" eaLnBrk="0" fontAlgn="base" hangingPunct="0">
              <a:spcBef>
                <a:spcPct val="0"/>
              </a:spcBef>
              <a:spcAft>
                <a:spcPct val="0"/>
              </a:spcAft>
              <a:defRPr sz="1600" b="1">
                <a:solidFill>
                  <a:schemeClr val="tx2"/>
                </a:solidFill>
                <a:latin typeface="Times New Roman" pitchFamily="18" charset="0"/>
              </a:defRPr>
            </a:lvl9pPr>
          </a:lstStyle>
          <a:p>
            <a:pPr eaLnBrk="1" hangingPunct="1"/>
            <a:r>
              <a:rPr lang="cs-CZ" altLang="cs-CZ" sz="2000" b="0" dirty="0">
                <a:solidFill>
                  <a:srgbClr val="003399"/>
                </a:solidFill>
                <a:latin typeface="Arial" charset="0"/>
              </a:rPr>
              <a:t>Michal </a:t>
            </a:r>
            <a:r>
              <a:rPr lang="cs-CZ" altLang="cs-CZ" sz="2000" b="0" dirty="0" smtClean="0">
                <a:solidFill>
                  <a:srgbClr val="003399"/>
                </a:solidFill>
                <a:latin typeface="Arial" charset="0"/>
              </a:rPr>
              <a:t>Židek, </a:t>
            </a:r>
            <a:r>
              <a:rPr lang="cs-CZ" altLang="cs-CZ" sz="2000" b="0" dirty="0" smtClean="0">
                <a:solidFill>
                  <a:srgbClr val="003399"/>
                </a:solidFill>
                <a:latin typeface="Arial" charset="0"/>
              </a:rPr>
              <a:t>Petra </a:t>
            </a:r>
            <a:r>
              <a:rPr lang="cs-CZ" altLang="cs-CZ" sz="2000" b="0" dirty="0" err="1" smtClean="0">
                <a:solidFill>
                  <a:srgbClr val="003399"/>
                </a:solidFill>
                <a:latin typeface="Arial" charset="0"/>
              </a:rPr>
              <a:t>Pavloková</a:t>
            </a:r>
            <a:endParaRPr lang="cs-CZ" altLang="cs-CZ" sz="2000" b="0" dirty="0" smtClean="0">
              <a:solidFill>
                <a:srgbClr val="003399"/>
              </a:solidFill>
              <a:latin typeface="Arial" charset="0"/>
            </a:endParaRPr>
          </a:p>
          <a:p>
            <a:pPr eaLnBrk="1" hangingPunct="1"/>
            <a:r>
              <a:rPr lang="cs-CZ" altLang="cs-CZ" sz="2000" b="0" dirty="0" smtClean="0">
                <a:solidFill>
                  <a:srgbClr val="003399"/>
                </a:solidFill>
                <a:latin typeface="Arial" charset="0"/>
              </a:rPr>
              <a:t>VŠB-TU </a:t>
            </a:r>
            <a:r>
              <a:rPr lang="cs-CZ" altLang="cs-CZ" sz="2000" b="0" dirty="0">
                <a:solidFill>
                  <a:srgbClr val="003399"/>
                </a:solidFill>
                <a:latin typeface="Arial" charset="0"/>
              </a:rPr>
              <a:t>Ostrava</a:t>
            </a:r>
          </a:p>
          <a:p>
            <a:pPr eaLnBrk="1" hangingPunct="1"/>
            <a:r>
              <a:rPr lang="cs-CZ" altLang="cs-CZ" sz="2000" b="0" dirty="0">
                <a:solidFill>
                  <a:srgbClr val="003399"/>
                </a:solidFill>
                <a:latin typeface="Arial" charset="0"/>
              </a:rPr>
              <a:t>Výzkumné energetické centrum</a:t>
            </a:r>
          </a:p>
        </p:txBody>
      </p:sp>
      <p:sp>
        <p:nvSpPr>
          <p:cNvPr id="2053" name="Rectangle 16"/>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1600" b="1">
                <a:solidFill>
                  <a:schemeClr val="tx2"/>
                </a:solidFill>
                <a:latin typeface="Times New Roman" pitchFamily="18" charset="0"/>
              </a:defRPr>
            </a:lvl1pPr>
            <a:lvl2pPr marL="742950" indent="-285750" eaLnBrk="0" hangingPunct="0">
              <a:defRPr sz="1600" b="1">
                <a:solidFill>
                  <a:schemeClr val="tx2"/>
                </a:solidFill>
                <a:latin typeface="Times New Roman" pitchFamily="18" charset="0"/>
              </a:defRPr>
            </a:lvl2pPr>
            <a:lvl3pPr marL="1143000" indent="-228600" eaLnBrk="0" hangingPunct="0">
              <a:defRPr sz="1600" b="1">
                <a:solidFill>
                  <a:schemeClr val="tx2"/>
                </a:solidFill>
                <a:latin typeface="Times New Roman" pitchFamily="18" charset="0"/>
              </a:defRPr>
            </a:lvl3pPr>
            <a:lvl4pPr marL="1600200" indent="-228600" eaLnBrk="0" hangingPunct="0">
              <a:defRPr sz="1600" b="1">
                <a:solidFill>
                  <a:schemeClr val="tx2"/>
                </a:solidFill>
                <a:latin typeface="Times New Roman" pitchFamily="18" charset="0"/>
              </a:defRPr>
            </a:lvl4pPr>
            <a:lvl5pPr marL="2057400" indent="-228600" eaLnBrk="0" hangingPunct="0">
              <a:defRPr sz="1600" b="1">
                <a:solidFill>
                  <a:schemeClr val="tx2"/>
                </a:solidFill>
                <a:latin typeface="Times New Roman" pitchFamily="18" charset="0"/>
              </a:defRPr>
            </a:lvl5pPr>
            <a:lvl6pPr marL="2514600" indent="-228600" algn="ctr" eaLnBrk="0" fontAlgn="base" hangingPunct="0">
              <a:spcBef>
                <a:spcPct val="0"/>
              </a:spcBef>
              <a:spcAft>
                <a:spcPct val="0"/>
              </a:spcAft>
              <a:defRPr sz="1600" b="1">
                <a:solidFill>
                  <a:schemeClr val="tx2"/>
                </a:solidFill>
                <a:latin typeface="Times New Roman" pitchFamily="18" charset="0"/>
              </a:defRPr>
            </a:lvl6pPr>
            <a:lvl7pPr marL="2971800" indent="-228600" algn="ctr" eaLnBrk="0" fontAlgn="base" hangingPunct="0">
              <a:spcBef>
                <a:spcPct val="0"/>
              </a:spcBef>
              <a:spcAft>
                <a:spcPct val="0"/>
              </a:spcAft>
              <a:defRPr sz="1600" b="1">
                <a:solidFill>
                  <a:schemeClr val="tx2"/>
                </a:solidFill>
                <a:latin typeface="Times New Roman" pitchFamily="18" charset="0"/>
              </a:defRPr>
            </a:lvl7pPr>
            <a:lvl8pPr marL="3429000" indent="-228600" algn="ctr" eaLnBrk="0" fontAlgn="base" hangingPunct="0">
              <a:spcBef>
                <a:spcPct val="0"/>
              </a:spcBef>
              <a:spcAft>
                <a:spcPct val="0"/>
              </a:spcAft>
              <a:defRPr sz="1600" b="1">
                <a:solidFill>
                  <a:schemeClr val="tx2"/>
                </a:solidFill>
                <a:latin typeface="Times New Roman" pitchFamily="18" charset="0"/>
              </a:defRPr>
            </a:lvl8pPr>
            <a:lvl9pPr marL="3886200" indent="-228600" algn="ctr" eaLnBrk="0" fontAlgn="base" hangingPunct="0">
              <a:spcBef>
                <a:spcPct val="0"/>
              </a:spcBef>
              <a:spcAft>
                <a:spcPct val="0"/>
              </a:spcAft>
              <a:defRPr sz="1600" b="1">
                <a:solidFill>
                  <a:schemeClr val="tx2"/>
                </a:solidFill>
                <a:latin typeface="Times New Roman" pitchFamily="18" charset="0"/>
              </a:defRPr>
            </a:lvl9pPr>
          </a:lstStyle>
          <a:p>
            <a:pPr eaLnBrk="1" hangingPunct="1"/>
            <a:endParaRPr lang="cs-CZ" altLang="cs-CZ"/>
          </a:p>
        </p:txBody>
      </p:sp>
      <p:pic>
        <p:nvPicPr>
          <p:cNvPr id="8" name="Obrázek 7" descr="W:\Energetické služby\HS\2015\2015_26_TES_Blansko\Ostatní\mapa Blansko - 3.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16805" y="1682770"/>
            <a:ext cx="3375480" cy="2568656"/>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2582190" y="321797"/>
            <a:ext cx="453842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1600" b="1">
                <a:solidFill>
                  <a:schemeClr val="tx2"/>
                </a:solidFill>
                <a:latin typeface="Times New Roman" pitchFamily="18" charset="0"/>
              </a:defRPr>
            </a:lvl1pPr>
            <a:lvl2pPr marL="742950" indent="-285750" eaLnBrk="0" hangingPunct="0">
              <a:defRPr sz="1600" b="1">
                <a:solidFill>
                  <a:schemeClr val="tx2"/>
                </a:solidFill>
                <a:latin typeface="Times New Roman" pitchFamily="18" charset="0"/>
              </a:defRPr>
            </a:lvl2pPr>
            <a:lvl3pPr marL="1143000" indent="-228600" eaLnBrk="0" hangingPunct="0">
              <a:defRPr sz="1600" b="1">
                <a:solidFill>
                  <a:schemeClr val="tx2"/>
                </a:solidFill>
                <a:latin typeface="Times New Roman" pitchFamily="18" charset="0"/>
              </a:defRPr>
            </a:lvl3pPr>
            <a:lvl4pPr marL="1600200" indent="-228600" eaLnBrk="0" hangingPunct="0">
              <a:defRPr sz="1600" b="1">
                <a:solidFill>
                  <a:schemeClr val="tx2"/>
                </a:solidFill>
                <a:latin typeface="Times New Roman" pitchFamily="18" charset="0"/>
              </a:defRPr>
            </a:lvl4pPr>
            <a:lvl5pPr marL="2057400" indent="-228600" eaLnBrk="0" hangingPunct="0">
              <a:defRPr sz="1600" b="1">
                <a:solidFill>
                  <a:schemeClr val="tx2"/>
                </a:solidFill>
                <a:latin typeface="Times New Roman" pitchFamily="18" charset="0"/>
              </a:defRPr>
            </a:lvl5pPr>
            <a:lvl6pPr marL="2514600" indent="-228600" algn="ctr" eaLnBrk="0" fontAlgn="base" hangingPunct="0">
              <a:spcBef>
                <a:spcPct val="0"/>
              </a:spcBef>
              <a:spcAft>
                <a:spcPct val="0"/>
              </a:spcAft>
              <a:defRPr sz="1600" b="1">
                <a:solidFill>
                  <a:schemeClr val="tx2"/>
                </a:solidFill>
                <a:latin typeface="Times New Roman" pitchFamily="18" charset="0"/>
              </a:defRPr>
            </a:lvl6pPr>
            <a:lvl7pPr marL="2971800" indent="-228600" algn="ctr" eaLnBrk="0" fontAlgn="base" hangingPunct="0">
              <a:spcBef>
                <a:spcPct val="0"/>
              </a:spcBef>
              <a:spcAft>
                <a:spcPct val="0"/>
              </a:spcAft>
              <a:defRPr sz="1600" b="1">
                <a:solidFill>
                  <a:schemeClr val="tx2"/>
                </a:solidFill>
                <a:latin typeface="Times New Roman" pitchFamily="18" charset="0"/>
              </a:defRPr>
            </a:lvl7pPr>
            <a:lvl8pPr marL="3429000" indent="-228600" algn="ctr" eaLnBrk="0" fontAlgn="base" hangingPunct="0">
              <a:spcBef>
                <a:spcPct val="0"/>
              </a:spcBef>
              <a:spcAft>
                <a:spcPct val="0"/>
              </a:spcAft>
              <a:defRPr sz="1600" b="1">
                <a:solidFill>
                  <a:schemeClr val="tx2"/>
                </a:solidFill>
                <a:latin typeface="Times New Roman" pitchFamily="18" charset="0"/>
              </a:defRPr>
            </a:lvl8pPr>
            <a:lvl9pPr marL="3886200" indent="-228600" algn="ctr" eaLnBrk="0" fontAlgn="base" hangingPunct="0">
              <a:spcBef>
                <a:spcPct val="0"/>
              </a:spcBef>
              <a:spcAft>
                <a:spcPct val="0"/>
              </a:spcAft>
              <a:defRPr sz="1600" b="1">
                <a:solidFill>
                  <a:schemeClr val="tx2"/>
                </a:solidFill>
                <a:latin typeface="Times New Roman" pitchFamily="18" charset="0"/>
              </a:defRPr>
            </a:lvl9pPr>
          </a:lstStyle>
          <a:p>
            <a:pPr eaLnBrk="1" hangingPunct="1"/>
            <a:r>
              <a:rPr lang="cs-CZ" altLang="cs-CZ" sz="2800" u="sng" dirty="0">
                <a:solidFill>
                  <a:srgbClr val="000000"/>
                </a:solidFill>
                <a:effectLst>
                  <a:outerShdw blurRad="38100" dist="38100" dir="2700000" algn="tl">
                    <a:srgbClr val="C0C0C0"/>
                  </a:outerShdw>
                </a:effectLst>
                <a:latin typeface="Arial" charset="0"/>
                <a:ea typeface="Lucida Sans Unicode" pitchFamily="34" charset="0"/>
                <a:cs typeface="Lucida Sans Unicode" pitchFamily="34" charset="0"/>
              </a:rPr>
              <a:t>Sumarizace </a:t>
            </a:r>
            <a:r>
              <a:rPr lang="cs-CZ" altLang="cs-CZ" sz="2800" u="sng" dirty="0" smtClean="0">
                <a:solidFill>
                  <a:srgbClr val="000000"/>
                </a:solidFill>
                <a:effectLst>
                  <a:outerShdw blurRad="38100" dist="38100" dir="2700000" algn="tl">
                    <a:srgbClr val="C0C0C0"/>
                  </a:outerShdw>
                </a:effectLst>
                <a:latin typeface="Arial" charset="0"/>
                <a:ea typeface="Lucida Sans Unicode" pitchFamily="34" charset="0"/>
                <a:cs typeface="Lucida Sans Unicode" pitchFamily="34" charset="0"/>
              </a:rPr>
              <a:t>opatření NO1</a:t>
            </a:r>
            <a:endParaRPr lang="cs-CZ" altLang="cs-CZ" sz="2800" u="sng" dirty="0">
              <a:solidFill>
                <a:srgbClr val="000000"/>
              </a:solidFill>
              <a:effectLst>
                <a:outerShdw blurRad="38100" dist="38100" dir="2700000" algn="tl">
                  <a:srgbClr val="C0C0C0"/>
                </a:outerShdw>
              </a:effectLst>
              <a:latin typeface="Arial" charset="0"/>
              <a:ea typeface="Lucida Sans Unicode" pitchFamily="34" charset="0"/>
              <a:cs typeface="Lucida Sans Unicode" pitchFamily="34" charset="0"/>
            </a:endParaRPr>
          </a:p>
        </p:txBody>
      </p:sp>
      <p:sp>
        <p:nvSpPr>
          <p:cNvPr id="6" name="Zástupný symbol pro obsah 5"/>
          <p:cNvSpPr>
            <a:spLocks noGrp="1"/>
          </p:cNvSpPr>
          <p:nvPr>
            <p:ph idx="1"/>
          </p:nvPr>
        </p:nvSpPr>
        <p:spPr>
          <a:xfrm>
            <a:off x="476545" y="1088740"/>
            <a:ext cx="8229600" cy="4525963"/>
          </a:xfrm>
        </p:spPr>
        <p:txBody>
          <a:bodyPr/>
          <a:lstStyle/>
          <a:p>
            <a:r>
              <a:rPr lang="cs-CZ" sz="2200" b="1" dirty="0">
                <a:solidFill>
                  <a:srgbClr val="000000"/>
                </a:solidFill>
              </a:rPr>
              <a:t>Rekonstrukce stávajících nevyhovujících zdrojů tepla</a:t>
            </a:r>
          </a:p>
          <a:p>
            <a:pPr marL="457200" lvl="1" indent="0">
              <a:buNone/>
            </a:pPr>
            <a:endParaRPr lang="cs-CZ" sz="2000" dirty="0" smtClean="0">
              <a:solidFill>
                <a:srgbClr val="000000"/>
              </a:solidFill>
            </a:endParaRPr>
          </a:p>
          <a:p>
            <a:pPr marL="457200" lvl="1" indent="0">
              <a:buNone/>
            </a:pPr>
            <a:endParaRPr lang="cs-CZ" sz="2000" dirty="0">
              <a:solidFill>
                <a:srgbClr val="000000"/>
              </a:solidFill>
            </a:endParaRPr>
          </a:p>
          <a:p>
            <a:pPr marL="0" indent="0">
              <a:buNone/>
            </a:pPr>
            <a:endParaRPr lang="cs-CZ" dirty="0" smtClean="0"/>
          </a:p>
          <a:p>
            <a:pPr marL="0" indent="0">
              <a:buNone/>
            </a:pPr>
            <a:endParaRPr lang="cs-CZ" dirty="0"/>
          </a:p>
          <a:p>
            <a:pPr marL="0" indent="0">
              <a:buNone/>
            </a:pPr>
            <a:endParaRPr lang="cs-CZ" dirty="0" smtClean="0"/>
          </a:p>
          <a:p>
            <a:pPr marL="0" indent="0">
              <a:buNone/>
            </a:pPr>
            <a:endParaRPr lang="cs-CZ" dirty="0"/>
          </a:p>
          <a:p>
            <a:pPr marL="0" indent="0" algn="just">
              <a:buNone/>
            </a:pPr>
            <a:endParaRPr lang="cs-CZ" sz="1400" dirty="0" smtClean="0"/>
          </a:p>
          <a:p>
            <a:pPr marL="0" indent="0" algn="just">
              <a:buNone/>
            </a:pPr>
            <a:endParaRPr lang="cs-CZ" sz="1400" dirty="0"/>
          </a:p>
          <a:p>
            <a:pPr marL="0" indent="0" algn="just">
              <a:buNone/>
            </a:pPr>
            <a:r>
              <a:rPr lang="cs-CZ" sz="1400" dirty="0" smtClean="0"/>
              <a:t>Pozn</a:t>
            </a:r>
            <a:r>
              <a:rPr lang="cs-CZ" sz="1400" dirty="0"/>
              <a:t>.: Provozní kotelny kromě okrsku K 309 jsou z hlediska účinnosti vyhovující. Jejich rekonstrukce není ekonomicky efektivní. Z tohoto důvodu není rekonstrukce doporučena a není s ní dále uvažováno.</a:t>
            </a:r>
          </a:p>
          <a:p>
            <a:pPr marL="0" indent="0">
              <a:buNone/>
            </a:pPr>
            <a:endParaRPr lang="cs-CZ" dirty="0" smtClean="0"/>
          </a:p>
          <a:p>
            <a:pPr marL="0" indent="0">
              <a:buNone/>
            </a:pPr>
            <a:endParaRPr lang="cs-CZ" sz="1400" dirty="0" smtClean="0"/>
          </a:p>
          <a:p>
            <a:pPr marL="0" indent="0">
              <a:buNone/>
            </a:pPr>
            <a:endParaRPr lang="cs-CZ" sz="1400" dirty="0" smtClean="0"/>
          </a:p>
        </p:txBody>
      </p:sp>
      <p:graphicFrame>
        <p:nvGraphicFramePr>
          <p:cNvPr id="3" name="Tabulka 2"/>
          <p:cNvGraphicFramePr>
            <a:graphicFrameLocks noGrp="1"/>
          </p:cNvGraphicFramePr>
          <p:nvPr>
            <p:extLst>
              <p:ext uri="{D42A27DB-BD31-4B8C-83A1-F6EECF244321}">
                <p14:modId xmlns:p14="http://schemas.microsoft.com/office/powerpoint/2010/main" val="2291335808"/>
              </p:ext>
            </p:extLst>
          </p:nvPr>
        </p:nvGraphicFramePr>
        <p:xfrm>
          <a:off x="566555" y="1763815"/>
          <a:ext cx="8229599" cy="2560320"/>
        </p:xfrm>
        <a:graphic>
          <a:graphicData uri="http://schemas.openxmlformats.org/drawingml/2006/table">
            <a:tbl>
              <a:tblPr firstRow="1" firstCol="1" bandRow="1">
                <a:tableStyleId>{073A0DAA-6AF3-43AB-8588-CEC1D06C72B9}</a:tableStyleId>
              </a:tblPr>
              <a:tblGrid>
                <a:gridCol w="3143707"/>
                <a:gridCol w="832836"/>
                <a:gridCol w="1063264"/>
                <a:gridCol w="1063264"/>
                <a:gridCol w="1063264"/>
                <a:gridCol w="1063264"/>
              </a:tblGrid>
              <a:tr h="161925">
                <a:tc gridSpan="6">
                  <a:txBody>
                    <a:bodyPr/>
                    <a:lstStyle/>
                    <a:p>
                      <a:pPr algn="ctr">
                        <a:spcAft>
                          <a:spcPts val="0"/>
                        </a:spcAft>
                      </a:pPr>
                      <a:r>
                        <a:rPr lang="cs-CZ" sz="1200" dirty="0">
                          <a:effectLst/>
                        </a:rPr>
                        <a:t>Ekonomické vyhodnocení - NO1</a:t>
                      </a:r>
                      <a:endParaRPr lang="cs-CZ" sz="1200" b="1" dirty="0">
                        <a:effectLst/>
                        <a:latin typeface="Times New Roman"/>
                        <a:ea typeface="Times New Roman"/>
                      </a:endParaRPr>
                    </a:p>
                  </a:txBody>
                  <a:tcPr marL="44450" marR="44450" marT="0" marB="0" anchor="ct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r>
              <a:tr h="161925">
                <a:tc>
                  <a:txBody>
                    <a:bodyPr/>
                    <a:lstStyle/>
                    <a:p>
                      <a:pPr algn="ctr">
                        <a:spcAft>
                          <a:spcPts val="0"/>
                        </a:spcAft>
                      </a:pPr>
                      <a:r>
                        <a:rPr lang="cs-CZ" sz="1200">
                          <a:effectLst/>
                        </a:rPr>
                        <a:t>Ukazatel ve sledovaném období</a:t>
                      </a:r>
                      <a:endParaRPr lang="cs-CZ" sz="1200" b="1">
                        <a:effectLst/>
                        <a:latin typeface="Times New Roman"/>
                        <a:ea typeface="Times New Roman"/>
                      </a:endParaRPr>
                    </a:p>
                  </a:txBody>
                  <a:tcPr marL="44450" marR="44450" marT="0" marB="0" anchor="ctr"/>
                </a:tc>
                <a:tc>
                  <a:txBody>
                    <a:bodyPr/>
                    <a:lstStyle/>
                    <a:p>
                      <a:pPr algn="ctr">
                        <a:spcAft>
                          <a:spcPts val="0"/>
                        </a:spcAft>
                      </a:pPr>
                      <a:r>
                        <a:rPr lang="cs-CZ" sz="1200" b="1" dirty="0">
                          <a:effectLst/>
                        </a:rPr>
                        <a:t>Jednotka</a:t>
                      </a:r>
                      <a:endParaRPr lang="cs-CZ" sz="1200" b="1" dirty="0">
                        <a:effectLst/>
                        <a:latin typeface="Times New Roman"/>
                        <a:ea typeface="Times New Roman"/>
                      </a:endParaRPr>
                    </a:p>
                  </a:txBody>
                  <a:tcPr marL="44450" marR="44450" marT="0" marB="0" anchor="ctr"/>
                </a:tc>
                <a:tc>
                  <a:txBody>
                    <a:bodyPr/>
                    <a:lstStyle/>
                    <a:p>
                      <a:pPr algn="ctr">
                        <a:spcAft>
                          <a:spcPts val="0"/>
                        </a:spcAft>
                      </a:pPr>
                      <a:r>
                        <a:rPr lang="cs-CZ" sz="1200" b="1" dirty="0">
                          <a:effectLst/>
                        </a:rPr>
                        <a:t>Okrsek K 309</a:t>
                      </a:r>
                      <a:endParaRPr lang="cs-CZ" sz="1200" b="1" dirty="0">
                        <a:effectLst/>
                        <a:latin typeface="Times New Roman"/>
                        <a:ea typeface="Times New Roman"/>
                      </a:endParaRPr>
                    </a:p>
                  </a:txBody>
                  <a:tcPr marL="44450" marR="44450" marT="0" marB="0" anchor="ctr"/>
                </a:tc>
                <a:tc>
                  <a:txBody>
                    <a:bodyPr/>
                    <a:lstStyle/>
                    <a:p>
                      <a:pPr algn="ctr">
                        <a:spcAft>
                          <a:spcPts val="0"/>
                        </a:spcAft>
                      </a:pPr>
                      <a:r>
                        <a:rPr lang="cs-CZ" sz="1200" b="1" dirty="0">
                          <a:effectLst/>
                        </a:rPr>
                        <a:t>Okrsek K 317</a:t>
                      </a:r>
                      <a:endParaRPr lang="cs-CZ" sz="1200" b="1" dirty="0">
                        <a:effectLst/>
                        <a:latin typeface="Times New Roman"/>
                        <a:ea typeface="Times New Roman"/>
                      </a:endParaRPr>
                    </a:p>
                  </a:txBody>
                  <a:tcPr marL="44450" marR="44450" marT="0" marB="0" anchor="ctr"/>
                </a:tc>
                <a:tc>
                  <a:txBody>
                    <a:bodyPr/>
                    <a:lstStyle/>
                    <a:p>
                      <a:pPr algn="ctr">
                        <a:spcAft>
                          <a:spcPts val="0"/>
                        </a:spcAft>
                      </a:pPr>
                      <a:r>
                        <a:rPr lang="cs-CZ" sz="1200" b="1" dirty="0">
                          <a:effectLst/>
                        </a:rPr>
                        <a:t>Okrsek K 328</a:t>
                      </a:r>
                      <a:endParaRPr lang="cs-CZ" sz="1200" b="1" dirty="0">
                        <a:effectLst/>
                        <a:latin typeface="Times New Roman"/>
                        <a:ea typeface="Times New Roman"/>
                      </a:endParaRPr>
                    </a:p>
                  </a:txBody>
                  <a:tcPr marL="44450" marR="44450" marT="0" marB="0" anchor="ctr"/>
                </a:tc>
                <a:tc>
                  <a:txBody>
                    <a:bodyPr/>
                    <a:lstStyle/>
                    <a:p>
                      <a:pPr algn="ctr">
                        <a:spcAft>
                          <a:spcPts val="0"/>
                        </a:spcAft>
                      </a:pPr>
                      <a:r>
                        <a:rPr lang="cs-CZ" sz="1200" b="1" dirty="0">
                          <a:effectLst/>
                        </a:rPr>
                        <a:t>Okrsek K 332</a:t>
                      </a:r>
                      <a:endParaRPr lang="cs-CZ" sz="1200" b="1" dirty="0">
                        <a:effectLst/>
                        <a:latin typeface="Times New Roman"/>
                        <a:ea typeface="Times New Roman"/>
                      </a:endParaRPr>
                    </a:p>
                  </a:txBody>
                  <a:tcPr marL="44450" marR="44450" marT="0" marB="0" anchor="ctr"/>
                </a:tc>
              </a:tr>
              <a:tr h="161925">
                <a:tc>
                  <a:txBody>
                    <a:bodyPr/>
                    <a:lstStyle/>
                    <a:p>
                      <a:pPr>
                        <a:spcAft>
                          <a:spcPts val="0"/>
                        </a:spcAft>
                      </a:pPr>
                      <a:r>
                        <a:rPr lang="cs-CZ" sz="1200">
                          <a:effectLst/>
                        </a:rPr>
                        <a:t>Investiční náklady</a:t>
                      </a:r>
                      <a:endParaRPr lang="cs-CZ" sz="1200">
                        <a:effectLst/>
                        <a:latin typeface="Times New Roman"/>
                        <a:ea typeface="Times New Roman"/>
                      </a:endParaRPr>
                    </a:p>
                  </a:txBody>
                  <a:tcPr marL="44450" marR="44450" marT="0" marB="0" anchor="ctr"/>
                </a:tc>
                <a:tc>
                  <a:txBody>
                    <a:bodyPr/>
                    <a:lstStyle/>
                    <a:p>
                      <a:pPr algn="ctr">
                        <a:spcAft>
                          <a:spcPts val="0"/>
                        </a:spcAft>
                      </a:pPr>
                      <a:r>
                        <a:rPr lang="cs-CZ" sz="1200">
                          <a:effectLst/>
                        </a:rPr>
                        <a:t>tis.Kč</a:t>
                      </a:r>
                      <a:endParaRPr lang="cs-CZ" sz="1200">
                        <a:effectLst/>
                        <a:latin typeface="Times New Roman"/>
                        <a:ea typeface="Times New Roman"/>
                      </a:endParaRPr>
                    </a:p>
                  </a:txBody>
                  <a:tcPr marL="44450" marR="44450" marT="0" marB="0" anchor="ctr"/>
                </a:tc>
                <a:tc>
                  <a:txBody>
                    <a:bodyPr/>
                    <a:lstStyle/>
                    <a:p>
                      <a:pPr algn="r">
                        <a:spcAft>
                          <a:spcPts val="0"/>
                        </a:spcAft>
                      </a:pPr>
                      <a:r>
                        <a:rPr lang="cs-CZ" sz="1200">
                          <a:effectLst/>
                        </a:rPr>
                        <a:t>4 587,1</a:t>
                      </a:r>
                      <a:endParaRPr lang="cs-CZ" sz="1200">
                        <a:effectLst/>
                        <a:latin typeface="Times New Roman"/>
                        <a:ea typeface="Times New Roman"/>
                      </a:endParaRPr>
                    </a:p>
                  </a:txBody>
                  <a:tcPr marL="44450" marR="44450" marT="0" marB="0" anchor="ctr"/>
                </a:tc>
                <a:tc>
                  <a:txBody>
                    <a:bodyPr/>
                    <a:lstStyle/>
                    <a:p>
                      <a:pPr algn="r">
                        <a:spcAft>
                          <a:spcPts val="0"/>
                        </a:spcAft>
                      </a:pPr>
                      <a:r>
                        <a:rPr lang="cs-CZ" sz="1200" dirty="0">
                          <a:effectLst/>
                        </a:rPr>
                        <a:t>3 757,8</a:t>
                      </a:r>
                      <a:endParaRPr lang="cs-CZ" sz="1200" dirty="0">
                        <a:effectLst/>
                        <a:latin typeface="Times New Roman"/>
                        <a:ea typeface="Times New Roman"/>
                      </a:endParaRPr>
                    </a:p>
                  </a:txBody>
                  <a:tcPr marL="44450" marR="44450" marT="0" marB="0" anchor="ctr"/>
                </a:tc>
                <a:tc>
                  <a:txBody>
                    <a:bodyPr/>
                    <a:lstStyle/>
                    <a:p>
                      <a:pPr algn="r">
                        <a:spcAft>
                          <a:spcPts val="0"/>
                        </a:spcAft>
                      </a:pPr>
                      <a:r>
                        <a:rPr lang="cs-CZ" sz="1200">
                          <a:effectLst/>
                        </a:rPr>
                        <a:t>4 567,7</a:t>
                      </a:r>
                      <a:endParaRPr lang="cs-CZ" sz="1200">
                        <a:effectLst/>
                        <a:latin typeface="Times New Roman"/>
                        <a:ea typeface="Times New Roman"/>
                      </a:endParaRPr>
                    </a:p>
                  </a:txBody>
                  <a:tcPr marL="44450" marR="44450" marT="0" marB="0" anchor="ctr"/>
                </a:tc>
                <a:tc>
                  <a:txBody>
                    <a:bodyPr/>
                    <a:lstStyle/>
                    <a:p>
                      <a:pPr algn="r">
                        <a:spcAft>
                          <a:spcPts val="0"/>
                        </a:spcAft>
                      </a:pPr>
                      <a:r>
                        <a:rPr lang="cs-CZ" sz="1200" dirty="0">
                          <a:effectLst/>
                        </a:rPr>
                        <a:t>6 090,3</a:t>
                      </a:r>
                      <a:endParaRPr lang="cs-CZ" sz="1200" dirty="0">
                        <a:effectLst/>
                        <a:latin typeface="Times New Roman"/>
                        <a:ea typeface="Times New Roman"/>
                      </a:endParaRPr>
                    </a:p>
                  </a:txBody>
                  <a:tcPr marL="44450" marR="44450" marT="0" marB="0" anchor="ctr"/>
                </a:tc>
              </a:tr>
              <a:tr h="161925">
                <a:tc>
                  <a:txBody>
                    <a:bodyPr/>
                    <a:lstStyle/>
                    <a:p>
                      <a:pPr>
                        <a:spcAft>
                          <a:spcPts val="0"/>
                        </a:spcAft>
                      </a:pPr>
                      <a:r>
                        <a:rPr lang="cs-CZ" sz="1200" dirty="0" smtClean="0">
                          <a:effectLst/>
                        </a:rPr>
                        <a:t>Úspora</a:t>
                      </a:r>
                      <a:r>
                        <a:rPr lang="cs-CZ" sz="1200" baseline="0" dirty="0" smtClean="0">
                          <a:effectLst/>
                        </a:rPr>
                        <a:t> nákladů na výrobu tepla</a:t>
                      </a:r>
                      <a:endParaRPr lang="cs-CZ" sz="1200" dirty="0">
                        <a:effectLst/>
                        <a:latin typeface="Times New Roman"/>
                        <a:ea typeface="Times New Roman"/>
                      </a:endParaRPr>
                    </a:p>
                  </a:txBody>
                  <a:tcPr marL="44450" marR="44450" marT="0" marB="0" anchor="ctr"/>
                </a:tc>
                <a:tc>
                  <a:txBody>
                    <a:bodyPr/>
                    <a:lstStyle/>
                    <a:p>
                      <a:pPr algn="ctr">
                        <a:spcAft>
                          <a:spcPts val="0"/>
                        </a:spcAft>
                      </a:pPr>
                      <a:r>
                        <a:rPr lang="cs-CZ" sz="1200">
                          <a:effectLst/>
                        </a:rPr>
                        <a:t>tis.Kč/rok</a:t>
                      </a:r>
                      <a:endParaRPr lang="cs-CZ" sz="1200">
                        <a:effectLst/>
                        <a:latin typeface="Times New Roman"/>
                        <a:ea typeface="Times New Roman"/>
                      </a:endParaRPr>
                    </a:p>
                  </a:txBody>
                  <a:tcPr marL="44450" marR="44450" marT="0" marB="0" anchor="ctr"/>
                </a:tc>
                <a:tc>
                  <a:txBody>
                    <a:bodyPr/>
                    <a:lstStyle/>
                    <a:p>
                      <a:pPr algn="r">
                        <a:spcAft>
                          <a:spcPts val="0"/>
                        </a:spcAft>
                      </a:pPr>
                      <a:r>
                        <a:rPr lang="cs-CZ" sz="1200">
                          <a:effectLst/>
                        </a:rPr>
                        <a:t>546,3</a:t>
                      </a:r>
                      <a:endParaRPr lang="cs-CZ" sz="1200">
                        <a:effectLst/>
                        <a:latin typeface="Times New Roman"/>
                        <a:ea typeface="Times New Roman"/>
                      </a:endParaRPr>
                    </a:p>
                  </a:txBody>
                  <a:tcPr marL="44450" marR="44450" marT="0" marB="0" anchor="ctr"/>
                </a:tc>
                <a:tc>
                  <a:txBody>
                    <a:bodyPr/>
                    <a:lstStyle/>
                    <a:p>
                      <a:pPr algn="r">
                        <a:spcAft>
                          <a:spcPts val="0"/>
                        </a:spcAft>
                      </a:pPr>
                      <a:r>
                        <a:rPr lang="cs-CZ" sz="1200">
                          <a:effectLst/>
                        </a:rPr>
                        <a:t>159,7</a:t>
                      </a:r>
                      <a:endParaRPr lang="cs-CZ" sz="1200">
                        <a:effectLst/>
                        <a:latin typeface="Times New Roman"/>
                        <a:ea typeface="Times New Roman"/>
                      </a:endParaRPr>
                    </a:p>
                  </a:txBody>
                  <a:tcPr marL="44450" marR="44450" marT="0" marB="0" anchor="ctr"/>
                </a:tc>
                <a:tc>
                  <a:txBody>
                    <a:bodyPr/>
                    <a:lstStyle/>
                    <a:p>
                      <a:pPr algn="r">
                        <a:spcAft>
                          <a:spcPts val="0"/>
                        </a:spcAft>
                      </a:pPr>
                      <a:r>
                        <a:rPr lang="cs-CZ" sz="1200" dirty="0">
                          <a:effectLst/>
                        </a:rPr>
                        <a:t>29,1</a:t>
                      </a:r>
                      <a:endParaRPr lang="cs-CZ" sz="1200" dirty="0">
                        <a:effectLst/>
                        <a:latin typeface="Times New Roman"/>
                        <a:ea typeface="Times New Roman"/>
                      </a:endParaRPr>
                    </a:p>
                  </a:txBody>
                  <a:tcPr marL="44450" marR="44450" marT="0" marB="0" anchor="ctr"/>
                </a:tc>
                <a:tc>
                  <a:txBody>
                    <a:bodyPr/>
                    <a:lstStyle/>
                    <a:p>
                      <a:pPr algn="r">
                        <a:spcAft>
                          <a:spcPts val="0"/>
                        </a:spcAft>
                      </a:pPr>
                      <a:r>
                        <a:rPr lang="cs-CZ" sz="1200" dirty="0">
                          <a:solidFill>
                            <a:srgbClr val="FF0000"/>
                          </a:solidFill>
                          <a:effectLst/>
                        </a:rPr>
                        <a:t>-8,4</a:t>
                      </a:r>
                      <a:endParaRPr lang="cs-CZ" sz="1200" dirty="0">
                        <a:solidFill>
                          <a:srgbClr val="FF0000"/>
                        </a:solidFill>
                        <a:effectLst/>
                        <a:latin typeface="Times New Roman"/>
                        <a:ea typeface="Times New Roman"/>
                      </a:endParaRPr>
                    </a:p>
                  </a:txBody>
                  <a:tcPr marL="44450" marR="44450" marT="0" marB="0" anchor="ctr"/>
                </a:tc>
              </a:tr>
              <a:tr h="161925">
                <a:tc>
                  <a:txBody>
                    <a:bodyPr/>
                    <a:lstStyle/>
                    <a:p>
                      <a:pPr>
                        <a:spcAft>
                          <a:spcPts val="0"/>
                        </a:spcAft>
                      </a:pPr>
                      <a:r>
                        <a:rPr lang="cs-CZ" sz="1200">
                          <a:effectLst/>
                        </a:rPr>
                        <a:t>Provozní náklady</a:t>
                      </a:r>
                      <a:endParaRPr lang="cs-CZ" sz="1200">
                        <a:effectLst/>
                        <a:latin typeface="Times New Roman"/>
                        <a:ea typeface="Times New Roman"/>
                      </a:endParaRPr>
                    </a:p>
                  </a:txBody>
                  <a:tcPr marL="44450" marR="44450" marT="0" marB="0" anchor="ctr"/>
                </a:tc>
                <a:tc>
                  <a:txBody>
                    <a:bodyPr/>
                    <a:lstStyle/>
                    <a:p>
                      <a:pPr algn="ctr">
                        <a:spcAft>
                          <a:spcPts val="0"/>
                        </a:spcAft>
                      </a:pPr>
                      <a:r>
                        <a:rPr lang="cs-CZ" sz="1200">
                          <a:effectLst/>
                        </a:rPr>
                        <a:t>tis.Kč/rok</a:t>
                      </a:r>
                      <a:endParaRPr lang="cs-CZ" sz="1200">
                        <a:effectLst/>
                        <a:latin typeface="Times New Roman"/>
                        <a:ea typeface="Times New Roman"/>
                      </a:endParaRPr>
                    </a:p>
                  </a:txBody>
                  <a:tcPr marL="44450" marR="44450" marT="0" marB="0" anchor="ctr"/>
                </a:tc>
                <a:tc>
                  <a:txBody>
                    <a:bodyPr/>
                    <a:lstStyle/>
                    <a:p>
                      <a:pPr algn="r">
                        <a:spcAft>
                          <a:spcPts val="0"/>
                        </a:spcAft>
                      </a:pPr>
                      <a:r>
                        <a:rPr lang="cs-CZ" sz="1200">
                          <a:effectLst/>
                        </a:rPr>
                        <a:t>4,6</a:t>
                      </a:r>
                      <a:endParaRPr lang="cs-CZ" sz="1200">
                        <a:effectLst/>
                        <a:latin typeface="Times New Roman"/>
                        <a:ea typeface="Times New Roman"/>
                      </a:endParaRPr>
                    </a:p>
                  </a:txBody>
                  <a:tcPr marL="44450" marR="44450" marT="0" marB="0" anchor="ctr"/>
                </a:tc>
                <a:tc>
                  <a:txBody>
                    <a:bodyPr/>
                    <a:lstStyle/>
                    <a:p>
                      <a:pPr algn="r">
                        <a:spcAft>
                          <a:spcPts val="0"/>
                        </a:spcAft>
                      </a:pPr>
                      <a:r>
                        <a:rPr lang="cs-CZ" sz="1200">
                          <a:effectLst/>
                        </a:rPr>
                        <a:t>3,8</a:t>
                      </a:r>
                      <a:endParaRPr lang="cs-CZ" sz="1200">
                        <a:effectLst/>
                        <a:latin typeface="Times New Roman"/>
                        <a:ea typeface="Times New Roman"/>
                      </a:endParaRPr>
                    </a:p>
                  </a:txBody>
                  <a:tcPr marL="44450" marR="44450" marT="0" marB="0" anchor="ctr"/>
                </a:tc>
                <a:tc>
                  <a:txBody>
                    <a:bodyPr/>
                    <a:lstStyle/>
                    <a:p>
                      <a:pPr algn="r">
                        <a:spcAft>
                          <a:spcPts val="0"/>
                        </a:spcAft>
                      </a:pPr>
                      <a:r>
                        <a:rPr lang="cs-CZ" sz="1200" dirty="0">
                          <a:effectLst/>
                        </a:rPr>
                        <a:t>4,6</a:t>
                      </a:r>
                      <a:endParaRPr lang="cs-CZ" sz="1200" dirty="0">
                        <a:effectLst/>
                        <a:latin typeface="Times New Roman"/>
                        <a:ea typeface="Times New Roman"/>
                      </a:endParaRPr>
                    </a:p>
                  </a:txBody>
                  <a:tcPr marL="44450" marR="44450" marT="0" marB="0" anchor="ctr"/>
                </a:tc>
                <a:tc>
                  <a:txBody>
                    <a:bodyPr/>
                    <a:lstStyle/>
                    <a:p>
                      <a:pPr algn="r">
                        <a:spcAft>
                          <a:spcPts val="0"/>
                        </a:spcAft>
                      </a:pPr>
                      <a:r>
                        <a:rPr lang="cs-CZ" sz="1200">
                          <a:effectLst/>
                        </a:rPr>
                        <a:t>6,1</a:t>
                      </a:r>
                      <a:endParaRPr lang="cs-CZ" sz="1200">
                        <a:effectLst/>
                        <a:latin typeface="Times New Roman"/>
                        <a:ea typeface="Times New Roman"/>
                      </a:endParaRPr>
                    </a:p>
                  </a:txBody>
                  <a:tcPr marL="44450" marR="44450" marT="0" marB="0" anchor="ctr"/>
                </a:tc>
              </a:tr>
              <a:tr h="161925">
                <a:tc>
                  <a:txBody>
                    <a:bodyPr/>
                    <a:lstStyle/>
                    <a:p>
                      <a:pPr>
                        <a:spcAft>
                          <a:spcPts val="0"/>
                        </a:spcAft>
                      </a:pPr>
                      <a:r>
                        <a:rPr lang="cs-CZ" sz="1200">
                          <a:effectLst/>
                        </a:rPr>
                        <a:t>Přínosy projektu celkem - CF</a:t>
                      </a:r>
                      <a:endParaRPr lang="cs-CZ" sz="1200">
                        <a:effectLst/>
                        <a:latin typeface="Times New Roman"/>
                        <a:ea typeface="Times New Roman"/>
                      </a:endParaRPr>
                    </a:p>
                  </a:txBody>
                  <a:tcPr marL="44450" marR="44450" marT="0" marB="0" anchor="ctr"/>
                </a:tc>
                <a:tc>
                  <a:txBody>
                    <a:bodyPr/>
                    <a:lstStyle/>
                    <a:p>
                      <a:pPr algn="ctr">
                        <a:spcAft>
                          <a:spcPts val="0"/>
                        </a:spcAft>
                      </a:pPr>
                      <a:r>
                        <a:rPr lang="cs-CZ" sz="1200">
                          <a:effectLst/>
                        </a:rPr>
                        <a:t>tis.Kč/rok</a:t>
                      </a:r>
                      <a:endParaRPr lang="cs-CZ" sz="1200">
                        <a:effectLst/>
                        <a:latin typeface="Times New Roman"/>
                        <a:ea typeface="Times New Roman"/>
                      </a:endParaRPr>
                    </a:p>
                  </a:txBody>
                  <a:tcPr marL="44450" marR="44450" marT="0" marB="0" anchor="ctr"/>
                </a:tc>
                <a:tc>
                  <a:txBody>
                    <a:bodyPr/>
                    <a:lstStyle/>
                    <a:p>
                      <a:pPr algn="r">
                        <a:spcAft>
                          <a:spcPts val="0"/>
                        </a:spcAft>
                      </a:pPr>
                      <a:r>
                        <a:rPr lang="cs-CZ" sz="1200">
                          <a:effectLst/>
                        </a:rPr>
                        <a:t>541,7</a:t>
                      </a:r>
                      <a:endParaRPr lang="cs-CZ" sz="1200">
                        <a:effectLst/>
                        <a:latin typeface="Times New Roman"/>
                        <a:ea typeface="Times New Roman"/>
                      </a:endParaRPr>
                    </a:p>
                  </a:txBody>
                  <a:tcPr marL="44450" marR="44450" marT="0" marB="0" anchor="ctr"/>
                </a:tc>
                <a:tc>
                  <a:txBody>
                    <a:bodyPr/>
                    <a:lstStyle/>
                    <a:p>
                      <a:pPr algn="r">
                        <a:spcAft>
                          <a:spcPts val="0"/>
                        </a:spcAft>
                      </a:pPr>
                      <a:r>
                        <a:rPr lang="cs-CZ" sz="1200">
                          <a:effectLst/>
                        </a:rPr>
                        <a:t>156,0</a:t>
                      </a:r>
                      <a:endParaRPr lang="cs-CZ" sz="1200">
                        <a:effectLst/>
                        <a:latin typeface="Times New Roman"/>
                        <a:ea typeface="Times New Roman"/>
                      </a:endParaRPr>
                    </a:p>
                  </a:txBody>
                  <a:tcPr marL="44450" marR="44450" marT="0" marB="0" anchor="ctr"/>
                </a:tc>
                <a:tc>
                  <a:txBody>
                    <a:bodyPr/>
                    <a:lstStyle/>
                    <a:p>
                      <a:pPr algn="r">
                        <a:spcAft>
                          <a:spcPts val="0"/>
                        </a:spcAft>
                      </a:pPr>
                      <a:r>
                        <a:rPr lang="cs-CZ" sz="1200" dirty="0">
                          <a:effectLst/>
                        </a:rPr>
                        <a:t>24,6</a:t>
                      </a:r>
                      <a:endParaRPr lang="cs-CZ" sz="1200" dirty="0">
                        <a:effectLst/>
                        <a:latin typeface="Times New Roman"/>
                        <a:ea typeface="Times New Roman"/>
                      </a:endParaRPr>
                    </a:p>
                  </a:txBody>
                  <a:tcPr marL="44450" marR="44450" marT="0" marB="0" anchor="ctr"/>
                </a:tc>
                <a:tc>
                  <a:txBody>
                    <a:bodyPr/>
                    <a:lstStyle/>
                    <a:p>
                      <a:pPr algn="r">
                        <a:spcAft>
                          <a:spcPts val="0"/>
                        </a:spcAft>
                      </a:pPr>
                      <a:r>
                        <a:rPr lang="cs-CZ" sz="1200" dirty="0">
                          <a:solidFill>
                            <a:srgbClr val="FF0000"/>
                          </a:solidFill>
                          <a:effectLst/>
                        </a:rPr>
                        <a:t>-14,5</a:t>
                      </a:r>
                      <a:endParaRPr lang="cs-CZ" sz="1200" dirty="0">
                        <a:solidFill>
                          <a:srgbClr val="FF0000"/>
                        </a:solidFill>
                        <a:effectLst/>
                        <a:latin typeface="Times New Roman"/>
                        <a:ea typeface="Times New Roman"/>
                      </a:endParaRPr>
                    </a:p>
                  </a:txBody>
                  <a:tcPr marL="44450" marR="44450" marT="0" marB="0" anchor="ctr"/>
                </a:tc>
              </a:tr>
              <a:tr h="161925">
                <a:tc>
                  <a:txBody>
                    <a:bodyPr/>
                    <a:lstStyle/>
                    <a:p>
                      <a:pPr>
                        <a:spcAft>
                          <a:spcPts val="0"/>
                        </a:spcAft>
                      </a:pPr>
                      <a:r>
                        <a:rPr lang="cs-CZ" sz="1200">
                          <a:effectLst/>
                        </a:rPr>
                        <a:t>Diskontní sazba</a:t>
                      </a:r>
                      <a:endParaRPr lang="cs-CZ" sz="1200">
                        <a:effectLst/>
                        <a:latin typeface="Times New Roman"/>
                        <a:ea typeface="Times New Roman"/>
                      </a:endParaRPr>
                    </a:p>
                  </a:txBody>
                  <a:tcPr marL="44450" marR="44450" marT="0" marB="0" anchor="ctr"/>
                </a:tc>
                <a:tc>
                  <a:txBody>
                    <a:bodyPr/>
                    <a:lstStyle/>
                    <a:p>
                      <a:pPr algn="ctr">
                        <a:spcAft>
                          <a:spcPts val="0"/>
                        </a:spcAft>
                      </a:pPr>
                      <a:r>
                        <a:rPr lang="cs-CZ" sz="1200">
                          <a:effectLst/>
                        </a:rPr>
                        <a:t>%</a:t>
                      </a:r>
                      <a:endParaRPr lang="cs-CZ" sz="1200">
                        <a:effectLst/>
                        <a:latin typeface="Times New Roman"/>
                        <a:ea typeface="Times New Roman"/>
                      </a:endParaRPr>
                    </a:p>
                  </a:txBody>
                  <a:tcPr marL="44450" marR="44450" marT="0" marB="0" anchor="ctr"/>
                </a:tc>
                <a:tc>
                  <a:txBody>
                    <a:bodyPr/>
                    <a:lstStyle/>
                    <a:p>
                      <a:pPr algn="r">
                        <a:spcAft>
                          <a:spcPts val="0"/>
                        </a:spcAft>
                      </a:pPr>
                      <a:r>
                        <a:rPr lang="cs-CZ" sz="1200" dirty="0">
                          <a:effectLst/>
                        </a:rPr>
                        <a:t>3,06</a:t>
                      </a:r>
                      <a:endParaRPr lang="cs-CZ" sz="1200" dirty="0">
                        <a:effectLst/>
                        <a:latin typeface="Times New Roman"/>
                        <a:ea typeface="Times New Roman"/>
                      </a:endParaRPr>
                    </a:p>
                  </a:txBody>
                  <a:tcPr marL="44450" marR="44450" marT="0" marB="0" anchor="ctr"/>
                </a:tc>
                <a:tc>
                  <a:txBody>
                    <a:bodyPr/>
                    <a:lstStyle/>
                    <a:p>
                      <a:pPr algn="r">
                        <a:spcAft>
                          <a:spcPts val="0"/>
                        </a:spcAft>
                      </a:pPr>
                      <a:r>
                        <a:rPr lang="cs-CZ" sz="1200">
                          <a:effectLst/>
                        </a:rPr>
                        <a:t>3,06</a:t>
                      </a:r>
                      <a:endParaRPr lang="cs-CZ" sz="1200">
                        <a:effectLst/>
                        <a:latin typeface="Times New Roman"/>
                        <a:ea typeface="Times New Roman"/>
                      </a:endParaRPr>
                    </a:p>
                  </a:txBody>
                  <a:tcPr marL="44450" marR="44450" marT="0" marB="0" anchor="ctr"/>
                </a:tc>
                <a:tc>
                  <a:txBody>
                    <a:bodyPr/>
                    <a:lstStyle/>
                    <a:p>
                      <a:pPr algn="r">
                        <a:spcAft>
                          <a:spcPts val="0"/>
                        </a:spcAft>
                      </a:pPr>
                      <a:r>
                        <a:rPr lang="cs-CZ" sz="1200" dirty="0">
                          <a:effectLst/>
                        </a:rPr>
                        <a:t>3,06</a:t>
                      </a:r>
                      <a:endParaRPr lang="cs-CZ" sz="1200" dirty="0">
                        <a:effectLst/>
                        <a:latin typeface="Times New Roman"/>
                        <a:ea typeface="Times New Roman"/>
                      </a:endParaRPr>
                    </a:p>
                  </a:txBody>
                  <a:tcPr marL="44450" marR="44450" marT="0" marB="0" anchor="ctr"/>
                </a:tc>
                <a:tc>
                  <a:txBody>
                    <a:bodyPr/>
                    <a:lstStyle/>
                    <a:p>
                      <a:pPr algn="r">
                        <a:spcAft>
                          <a:spcPts val="0"/>
                        </a:spcAft>
                      </a:pPr>
                      <a:r>
                        <a:rPr lang="cs-CZ" sz="1200">
                          <a:effectLst/>
                        </a:rPr>
                        <a:t>3,06</a:t>
                      </a:r>
                      <a:endParaRPr lang="cs-CZ" sz="1200">
                        <a:effectLst/>
                        <a:latin typeface="Times New Roman"/>
                        <a:ea typeface="Times New Roman"/>
                      </a:endParaRPr>
                    </a:p>
                  </a:txBody>
                  <a:tcPr marL="44450" marR="44450" marT="0" marB="0" anchor="ctr"/>
                </a:tc>
              </a:tr>
              <a:tr h="161925">
                <a:tc>
                  <a:txBody>
                    <a:bodyPr/>
                    <a:lstStyle/>
                    <a:p>
                      <a:pPr>
                        <a:spcAft>
                          <a:spcPts val="0"/>
                        </a:spcAft>
                      </a:pPr>
                      <a:r>
                        <a:rPr lang="cs-CZ" sz="1200">
                          <a:effectLst/>
                        </a:rPr>
                        <a:t>Čistá současná hodnota NPV</a:t>
                      </a:r>
                      <a:endParaRPr lang="cs-CZ" sz="1200">
                        <a:effectLst/>
                        <a:latin typeface="Times New Roman"/>
                        <a:ea typeface="Times New Roman"/>
                      </a:endParaRPr>
                    </a:p>
                  </a:txBody>
                  <a:tcPr marL="44450" marR="44450" marT="0" marB="0" anchor="ctr"/>
                </a:tc>
                <a:tc>
                  <a:txBody>
                    <a:bodyPr/>
                    <a:lstStyle/>
                    <a:p>
                      <a:pPr algn="ctr">
                        <a:spcAft>
                          <a:spcPts val="0"/>
                        </a:spcAft>
                      </a:pPr>
                      <a:r>
                        <a:rPr lang="cs-CZ" sz="1200">
                          <a:effectLst/>
                        </a:rPr>
                        <a:t>tis.Kč</a:t>
                      </a:r>
                      <a:endParaRPr lang="cs-CZ" sz="1200">
                        <a:effectLst/>
                        <a:latin typeface="Times New Roman"/>
                        <a:ea typeface="Times New Roman"/>
                      </a:endParaRPr>
                    </a:p>
                  </a:txBody>
                  <a:tcPr marL="44450" marR="44450" marT="0" marB="0" anchor="ctr"/>
                </a:tc>
                <a:tc>
                  <a:txBody>
                    <a:bodyPr/>
                    <a:lstStyle/>
                    <a:p>
                      <a:pPr algn="r">
                        <a:spcAft>
                          <a:spcPts val="0"/>
                        </a:spcAft>
                      </a:pPr>
                      <a:r>
                        <a:rPr lang="cs-CZ" sz="1200">
                          <a:effectLst/>
                        </a:rPr>
                        <a:t>2 048,7</a:t>
                      </a:r>
                      <a:endParaRPr lang="cs-CZ" sz="1200">
                        <a:effectLst/>
                        <a:latin typeface="Times New Roman"/>
                        <a:ea typeface="Times New Roman"/>
                      </a:endParaRPr>
                    </a:p>
                  </a:txBody>
                  <a:tcPr marL="44450" marR="44450" marT="0" marB="0" anchor="ctr"/>
                </a:tc>
                <a:tc>
                  <a:txBody>
                    <a:bodyPr/>
                    <a:lstStyle/>
                    <a:p>
                      <a:pPr algn="r">
                        <a:spcAft>
                          <a:spcPts val="0"/>
                        </a:spcAft>
                      </a:pPr>
                      <a:r>
                        <a:rPr lang="cs-CZ" sz="1200" dirty="0">
                          <a:solidFill>
                            <a:srgbClr val="FF0000"/>
                          </a:solidFill>
                          <a:effectLst/>
                        </a:rPr>
                        <a:t>-1 846,8</a:t>
                      </a:r>
                      <a:endParaRPr lang="cs-CZ" sz="1200" dirty="0">
                        <a:solidFill>
                          <a:srgbClr val="FF0000"/>
                        </a:solidFill>
                        <a:effectLst/>
                        <a:latin typeface="Times New Roman"/>
                        <a:ea typeface="Times New Roman"/>
                      </a:endParaRPr>
                    </a:p>
                  </a:txBody>
                  <a:tcPr marL="44450" marR="44450" marT="0" marB="0" anchor="ctr"/>
                </a:tc>
                <a:tc>
                  <a:txBody>
                    <a:bodyPr/>
                    <a:lstStyle/>
                    <a:p>
                      <a:pPr algn="r">
                        <a:spcAft>
                          <a:spcPts val="0"/>
                        </a:spcAft>
                      </a:pPr>
                      <a:r>
                        <a:rPr lang="cs-CZ" sz="1200" dirty="0">
                          <a:solidFill>
                            <a:srgbClr val="FF0000"/>
                          </a:solidFill>
                          <a:effectLst/>
                        </a:rPr>
                        <a:t>-4 266,3</a:t>
                      </a:r>
                      <a:endParaRPr lang="cs-CZ" sz="1200" dirty="0">
                        <a:solidFill>
                          <a:srgbClr val="FF0000"/>
                        </a:solidFill>
                        <a:effectLst/>
                        <a:latin typeface="Times New Roman"/>
                        <a:ea typeface="Times New Roman"/>
                      </a:endParaRPr>
                    </a:p>
                  </a:txBody>
                  <a:tcPr marL="44450" marR="44450" marT="0" marB="0" anchor="ctr"/>
                </a:tc>
                <a:tc>
                  <a:txBody>
                    <a:bodyPr/>
                    <a:lstStyle/>
                    <a:p>
                      <a:pPr algn="r">
                        <a:spcAft>
                          <a:spcPts val="0"/>
                        </a:spcAft>
                      </a:pPr>
                      <a:r>
                        <a:rPr lang="cs-CZ" sz="1200" dirty="0">
                          <a:solidFill>
                            <a:srgbClr val="FF0000"/>
                          </a:solidFill>
                          <a:effectLst/>
                        </a:rPr>
                        <a:t>-6 267,9</a:t>
                      </a:r>
                      <a:endParaRPr lang="cs-CZ" sz="1200" dirty="0">
                        <a:solidFill>
                          <a:srgbClr val="FF0000"/>
                        </a:solidFill>
                        <a:effectLst/>
                        <a:latin typeface="Times New Roman"/>
                        <a:ea typeface="Times New Roman"/>
                      </a:endParaRPr>
                    </a:p>
                  </a:txBody>
                  <a:tcPr marL="44450" marR="44450" marT="0" marB="0" anchor="ctr"/>
                </a:tc>
              </a:tr>
              <a:tr h="161925">
                <a:tc>
                  <a:txBody>
                    <a:bodyPr/>
                    <a:lstStyle/>
                    <a:p>
                      <a:pPr>
                        <a:spcAft>
                          <a:spcPts val="0"/>
                        </a:spcAft>
                      </a:pPr>
                      <a:r>
                        <a:rPr lang="cs-CZ" sz="1200">
                          <a:effectLst/>
                        </a:rPr>
                        <a:t>Vnitřní výnosové procento IRR</a:t>
                      </a:r>
                      <a:endParaRPr lang="cs-CZ" sz="1200">
                        <a:effectLst/>
                        <a:latin typeface="Times New Roman"/>
                        <a:ea typeface="Times New Roman"/>
                      </a:endParaRPr>
                    </a:p>
                  </a:txBody>
                  <a:tcPr marL="44450" marR="44450" marT="0" marB="0" anchor="ctr"/>
                </a:tc>
                <a:tc>
                  <a:txBody>
                    <a:bodyPr/>
                    <a:lstStyle/>
                    <a:p>
                      <a:pPr algn="ctr">
                        <a:spcAft>
                          <a:spcPts val="0"/>
                        </a:spcAft>
                      </a:pPr>
                      <a:r>
                        <a:rPr lang="cs-CZ" sz="1200">
                          <a:effectLst/>
                        </a:rPr>
                        <a:t>%</a:t>
                      </a:r>
                      <a:endParaRPr lang="cs-CZ" sz="1200">
                        <a:effectLst/>
                        <a:latin typeface="Times New Roman"/>
                        <a:ea typeface="Times New Roman"/>
                      </a:endParaRPr>
                    </a:p>
                  </a:txBody>
                  <a:tcPr marL="44450" marR="44450" marT="0" marB="0" anchor="ctr"/>
                </a:tc>
                <a:tc>
                  <a:txBody>
                    <a:bodyPr/>
                    <a:lstStyle/>
                    <a:p>
                      <a:pPr algn="r">
                        <a:spcAft>
                          <a:spcPts val="0"/>
                        </a:spcAft>
                      </a:pPr>
                      <a:r>
                        <a:rPr lang="cs-CZ" sz="1200">
                          <a:effectLst/>
                        </a:rPr>
                        <a:t>9,75</a:t>
                      </a:r>
                      <a:endParaRPr lang="cs-CZ" sz="1200">
                        <a:effectLst/>
                        <a:latin typeface="Times New Roman"/>
                        <a:ea typeface="Times New Roman"/>
                      </a:endParaRPr>
                    </a:p>
                  </a:txBody>
                  <a:tcPr marL="44450" marR="44450" marT="0" marB="0" anchor="ctr"/>
                </a:tc>
                <a:tc>
                  <a:txBody>
                    <a:bodyPr/>
                    <a:lstStyle/>
                    <a:p>
                      <a:pPr algn="r">
                        <a:spcAft>
                          <a:spcPts val="0"/>
                        </a:spcAft>
                      </a:pPr>
                      <a:r>
                        <a:rPr lang="cs-CZ" sz="1200" dirty="0">
                          <a:solidFill>
                            <a:srgbClr val="FF0000"/>
                          </a:solidFill>
                          <a:effectLst/>
                        </a:rPr>
                        <a:t>-6,06</a:t>
                      </a:r>
                      <a:endParaRPr lang="cs-CZ" sz="1200" dirty="0">
                        <a:solidFill>
                          <a:srgbClr val="FF0000"/>
                        </a:solidFill>
                        <a:effectLst/>
                        <a:latin typeface="Times New Roman"/>
                        <a:ea typeface="Times New Roman"/>
                      </a:endParaRPr>
                    </a:p>
                  </a:txBody>
                  <a:tcPr marL="44450" marR="44450" marT="0" marB="0" anchor="ctr"/>
                </a:tc>
                <a:tc>
                  <a:txBody>
                    <a:bodyPr/>
                    <a:lstStyle/>
                    <a:p>
                      <a:pPr algn="r">
                        <a:spcAft>
                          <a:spcPts val="0"/>
                        </a:spcAft>
                      </a:pPr>
                      <a:r>
                        <a:rPr lang="cs-CZ" sz="1200" dirty="0">
                          <a:solidFill>
                            <a:srgbClr val="FF0000"/>
                          </a:solidFill>
                          <a:effectLst/>
                        </a:rPr>
                        <a:t>-23,80</a:t>
                      </a:r>
                      <a:endParaRPr lang="cs-CZ" sz="1200" dirty="0">
                        <a:solidFill>
                          <a:srgbClr val="FF0000"/>
                        </a:solidFill>
                        <a:effectLst/>
                        <a:latin typeface="Times New Roman"/>
                        <a:ea typeface="Times New Roman"/>
                      </a:endParaRPr>
                    </a:p>
                  </a:txBody>
                  <a:tcPr marL="44450" marR="44450" marT="0" marB="0" anchor="ctr"/>
                </a:tc>
                <a:tc>
                  <a:txBody>
                    <a:bodyPr/>
                    <a:lstStyle/>
                    <a:p>
                      <a:pPr algn="r">
                        <a:spcAft>
                          <a:spcPts val="0"/>
                        </a:spcAft>
                      </a:pPr>
                      <a:r>
                        <a:rPr lang="cs-CZ" sz="1200" dirty="0">
                          <a:solidFill>
                            <a:srgbClr val="FF0000"/>
                          </a:solidFill>
                          <a:effectLst/>
                        </a:rPr>
                        <a:t>Není řešení</a:t>
                      </a:r>
                      <a:endParaRPr lang="cs-CZ" sz="1200" dirty="0">
                        <a:solidFill>
                          <a:srgbClr val="FF0000"/>
                        </a:solidFill>
                        <a:effectLst/>
                        <a:latin typeface="Times New Roman"/>
                        <a:ea typeface="Times New Roman"/>
                      </a:endParaRPr>
                    </a:p>
                  </a:txBody>
                  <a:tcPr marL="44450" marR="44450" marT="0" marB="0" anchor="ctr"/>
                </a:tc>
              </a:tr>
              <a:tr h="161925">
                <a:tc>
                  <a:txBody>
                    <a:bodyPr/>
                    <a:lstStyle/>
                    <a:p>
                      <a:pPr>
                        <a:spcAft>
                          <a:spcPts val="0"/>
                        </a:spcAft>
                      </a:pPr>
                      <a:r>
                        <a:rPr lang="cs-CZ" sz="1200">
                          <a:effectLst/>
                        </a:rPr>
                        <a:t>Prostá doba návratnosti T</a:t>
                      </a:r>
                      <a:r>
                        <a:rPr lang="cs-CZ" sz="1200" baseline="-25000">
                          <a:effectLst/>
                        </a:rPr>
                        <a:t>s</a:t>
                      </a:r>
                      <a:endParaRPr lang="cs-CZ" sz="1200">
                        <a:effectLst/>
                        <a:latin typeface="Times New Roman"/>
                        <a:ea typeface="Times New Roman"/>
                      </a:endParaRPr>
                    </a:p>
                  </a:txBody>
                  <a:tcPr marL="44450" marR="44450" marT="0" marB="0" anchor="ctr"/>
                </a:tc>
                <a:tc>
                  <a:txBody>
                    <a:bodyPr/>
                    <a:lstStyle/>
                    <a:p>
                      <a:pPr algn="ctr">
                        <a:spcAft>
                          <a:spcPts val="0"/>
                        </a:spcAft>
                      </a:pPr>
                      <a:r>
                        <a:rPr lang="cs-CZ" sz="1200">
                          <a:effectLst/>
                        </a:rPr>
                        <a:t>roky</a:t>
                      </a:r>
                      <a:endParaRPr lang="cs-CZ" sz="1200">
                        <a:effectLst/>
                        <a:latin typeface="Times New Roman"/>
                        <a:ea typeface="Times New Roman"/>
                      </a:endParaRPr>
                    </a:p>
                  </a:txBody>
                  <a:tcPr marL="44450" marR="44450" marT="0" marB="0" anchor="ctr"/>
                </a:tc>
                <a:tc>
                  <a:txBody>
                    <a:bodyPr/>
                    <a:lstStyle/>
                    <a:p>
                      <a:pPr algn="r">
                        <a:spcAft>
                          <a:spcPts val="0"/>
                        </a:spcAft>
                      </a:pPr>
                      <a:r>
                        <a:rPr lang="cs-CZ" sz="1200">
                          <a:effectLst/>
                        </a:rPr>
                        <a:t>8,5</a:t>
                      </a:r>
                      <a:endParaRPr lang="cs-CZ" sz="1200">
                        <a:effectLst/>
                        <a:latin typeface="Times New Roman"/>
                        <a:ea typeface="Times New Roman"/>
                      </a:endParaRPr>
                    </a:p>
                  </a:txBody>
                  <a:tcPr marL="44450" marR="44450" marT="0" marB="0" anchor="ctr"/>
                </a:tc>
                <a:tc>
                  <a:txBody>
                    <a:bodyPr/>
                    <a:lstStyle/>
                    <a:p>
                      <a:pPr algn="r">
                        <a:spcAft>
                          <a:spcPts val="0"/>
                        </a:spcAft>
                      </a:pPr>
                      <a:r>
                        <a:rPr lang="cs-CZ" sz="1200" dirty="0">
                          <a:solidFill>
                            <a:srgbClr val="FF0000"/>
                          </a:solidFill>
                          <a:effectLst/>
                        </a:rPr>
                        <a:t>&gt;</a:t>
                      </a:r>
                      <a:r>
                        <a:rPr lang="cs-CZ" sz="1200" dirty="0" err="1">
                          <a:solidFill>
                            <a:srgbClr val="FF0000"/>
                          </a:solidFill>
                          <a:effectLst/>
                        </a:rPr>
                        <a:t>Tž</a:t>
                      </a:r>
                      <a:endParaRPr lang="cs-CZ" sz="1200" dirty="0">
                        <a:solidFill>
                          <a:srgbClr val="FF0000"/>
                        </a:solidFill>
                        <a:effectLst/>
                        <a:latin typeface="Times New Roman"/>
                        <a:ea typeface="Times New Roman"/>
                      </a:endParaRPr>
                    </a:p>
                  </a:txBody>
                  <a:tcPr marL="44450" marR="44450" marT="0" marB="0" anchor="ctr"/>
                </a:tc>
                <a:tc>
                  <a:txBody>
                    <a:bodyPr/>
                    <a:lstStyle/>
                    <a:p>
                      <a:pPr algn="r">
                        <a:spcAft>
                          <a:spcPts val="0"/>
                        </a:spcAft>
                      </a:pPr>
                      <a:r>
                        <a:rPr lang="cs-CZ" sz="1200" dirty="0">
                          <a:solidFill>
                            <a:srgbClr val="FF0000"/>
                          </a:solidFill>
                          <a:effectLst/>
                        </a:rPr>
                        <a:t>&gt;</a:t>
                      </a:r>
                      <a:r>
                        <a:rPr lang="cs-CZ" sz="1200" dirty="0" err="1">
                          <a:solidFill>
                            <a:srgbClr val="FF0000"/>
                          </a:solidFill>
                          <a:effectLst/>
                        </a:rPr>
                        <a:t>Tž</a:t>
                      </a:r>
                      <a:endParaRPr lang="cs-CZ" sz="1200" dirty="0">
                        <a:solidFill>
                          <a:srgbClr val="FF0000"/>
                        </a:solidFill>
                        <a:effectLst/>
                        <a:latin typeface="Times New Roman"/>
                        <a:ea typeface="Times New Roman"/>
                      </a:endParaRPr>
                    </a:p>
                  </a:txBody>
                  <a:tcPr marL="44450" marR="44450" marT="0" marB="0" anchor="ctr"/>
                </a:tc>
                <a:tc>
                  <a:txBody>
                    <a:bodyPr/>
                    <a:lstStyle/>
                    <a:p>
                      <a:pPr algn="r">
                        <a:spcAft>
                          <a:spcPts val="0"/>
                        </a:spcAft>
                      </a:pPr>
                      <a:r>
                        <a:rPr lang="cs-CZ" sz="1200" dirty="0">
                          <a:solidFill>
                            <a:srgbClr val="FF0000"/>
                          </a:solidFill>
                          <a:effectLst/>
                        </a:rPr>
                        <a:t>&gt;</a:t>
                      </a:r>
                      <a:r>
                        <a:rPr lang="cs-CZ" sz="1200" dirty="0" err="1">
                          <a:solidFill>
                            <a:srgbClr val="FF0000"/>
                          </a:solidFill>
                          <a:effectLst/>
                        </a:rPr>
                        <a:t>Tž</a:t>
                      </a:r>
                      <a:endParaRPr lang="cs-CZ" sz="1200" dirty="0">
                        <a:solidFill>
                          <a:srgbClr val="FF0000"/>
                        </a:solidFill>
                        <a:effectLst/>
                        <a:latin typeface="Times New Roman"/>
                        <a:ea typeface="Times New Roman"/>
                      </a:endParaRPr>
                    </a:p>
                  </a:txBody>
                  <a:tcPr marL="44450" marR="44450" marT="0" marB="0" anchor="ctr"/>
                </a:tc>
              </a:tr>
              <a:tr h="161925">
                <a:tc>
                  <a:txBody>
                    <a:bodyPr/>
                    <a:lstStyle/>
                    <a:p>
                      <a:pPr>
                        <a:spcAft>
                          <a:spcPts val="0"/>
                        </a:spcAft>
                      </a:pPr>
                      <a:r>
                        <a:rPr lang="cs-CZ" sz="1200">
                          <a:effectLst/>
                        </a:rPr>
                        <a:t>Reálná doba návratnosti T</a:t>
                      </a:r>
                      <a:r>
                        <a:rPr lang="cs-CZ" sz="1200" baseline="-25000">
                          <a:effectLst/>
                        </a:rPr>
                        <a:t>sd</a:t>
                      </a:r>
                      <a:endParaRPr lang="cs-CZ" sz="1200">
                        <a:effectLst/>
                        <a:latin typeface="Times New Roman"/>
                        <a:ea typeface="Times New Roman"/>
                      </a:endParaRPr>
                    </a:p>
                  </a:txBody>
                  <a:tcPr marL="44450" marR="44450" marT="0" marB="0" anchor="ctr"/>
                </a:tc>
                <a:tc>
                  <a:txBody>
                    <a:bodyPr/>
                    <a:lstStyle/>
                    <a:p>
                      <a:pPr algn="ctr">
                        <a:spcAft>
                          <a:spcPts val="0"/>
                        </a:spcAft>
                      </a:pPr>
                      <a:r>
                        <a:rPr lang="cs-CZ" sz="1200">
                          <a:effectLst/>
                        </a:rPr>
                        <a:t>roky</a:t>
                      </a:r>
                      <a:endParaRPr lang="cs-CZ" sz="1200">
                        <a:effectLst/>
                        <a:latin typeface="Times New Roman"/>
                        <a:ea typeface="Times New Roman"/>
                      </a:endParaRPr>
                    </a:p>
                  </a:txBody>
                  <a:tcPr marL="44450" marR="44450" marT="0" marB="0" anchor="ctr"/>
                </a:tc>
                <a:tc>
                  <a:txBody>
                    <a:bodyPr/>
                    <a:lstStyle/>
                    <a:p>
                      <a:pPr algn="r">
                        <a:spcAft>
                          <a:spcPts val="0"/>
                        </a:spcAft>
                      </a:pPr>
                      <a:r>
                        <a:rPr lang="cs-CZ" sz="1200">
                          <a:effectLst/>
                        </a:rPr>
                        <a:t>9,6</a:t>
                      </a:r>
                      <a:endParaRPr lang="cs-CZ" sz="1200">
                        <a:effectLst/>
                        <a:latin typeface="Times New Roman"/>
                        <a:ea typeface="Times New Roman"/>
                      </a:endParaRPr>
                    </a:p>
                  </a:txBody>
                  <a:tcPr marL="44450" marR="44450" marT="0" marB="0" anchor="ctr"/>
                </a:tc>
                <a:tc>
                  <a:txBody>
                    <a:bodyPr/>
                    <a:lstStyle/>
                    <a:p>
                      <a:pPr algn="r">
                        <a:spcAft>
                          <a:spcPts val="0"/>
                        </a:spcAft>
                      </a:pPr>
                      <a:r>
                        <a:rPr lang="cs-CZ" sz="1200" dirty="0">
                          <a:solidFill>
                            <a:srgbClr val="FF0000"/>
                          </a:solidFill>
                          <a:effectLst/>
                        </a:rPr>
                        <a:t>&gt;</a:t>
                      </a:r>
                      <a:r>
                        <a:rPr lang="cs-CZ" sz="1200" dirty="0" err="1">
                          <a:solidFill>
                            <a:srgbClr val="FF0000"/>
                          </a:solidFill>
                          <a:effectLst/>
                        </a:rPr>
                        <a:t>Tž</a:t>
                      </a:r>
                      <a:endParaRPr lang="cs-CZ" sz="1200" dirty="0">
                        <a:solidFill>
                          <a:srgbClr val="FF0000"/>
                        </a:solidFill>
                        <a:effectLst/>
                        <a:latin typeface="Times New Roman"/>
                        <a:ea typeface="Times New Roman"/>
                      </a:endParaRPr>
                    </a:p>
                  </a:txBody>
                  <a:tcPr marL="44450" marR="44450" marT="0" marB="0" anchor="ctr"/>
                </a:tc>
                <a:tc>
                  <a:txBody>
                    <a:bodyPr/>
                    <a:lstStyle/>
                    <a:p>
                      <a:pPr algn="r">
                        <a:spcAft>
                          <a:spcPts val="0"/>
                        </a:spcAft>
                      </a:pPr>
                      <a:r>
                        <a:rPr lang="cs-CZ" sz="1200" dirty="0">
                          <a:solidFill>
                            <a:srgbClr val="FF0000"/>
                          </a:solidFill>
                          <a:effectLst/>
                        </a:rPr>
                        <a:t>&gt;</a:t>
                      </a:r>
                      <a:r>
                        <a:rPr lang="cs-CZ" sz="1200" dirty="0" err="1">
                          <a:solidFill>
                            <a:srgbClr val="FF0000"/>
                          </a:solidFill>
                          <a:effectLst/>
                        </a:rPr>
                        <a:t>Tž</a:t>
                      </a:r>
                      <a:endParaRPr lang="cs-CZ" sz="1200" dirty="0">
                        <a:solidFill>
                          <a:srgbClr val="FF0000"/>
                        </a:solidFill>
                        <a:effectLst/>
                        <a:latin typeface="Times New Roman"/>
                        <a:ea typeface="Times New Roman"/>
                      </a:endParaRPr>
                    </a:p>
                  </a:txBody>
                  <a:tcPr marL="44450" marR="44450" marT="0" marB="0" anchor="ctr"/>
                </a:tc>
                <a:tc>
                  <a:txBody>
                    <a:bodyPr/>
                    <a:lstStyle/>
                    <a:p>
                      <a:pPr algn="r">
                        <a:spcAft>
                          <a:spcPts val="0"/>
                        </a:spcAft>
                      </a:pPr>
                      <a:r>
                        <a:rPr lang="cs-CZ" sz="1200" dirty="0">
                          <a:solidFill>
                            <a:srgbClr val="FF0000"/>
                          </a:solidFill>
                          <a:effectLst/>
                        </a:rPr>
                        <a:t>&gt;</a:t>
                      </a:r>
                      <a:r>
                        <a:rPr lang="cs-CZ" sz="1200" dirty="0" err="1">
                          <a:solidFill>
                            <a:srgbClr val="FF0000"/>
                          </a:solidFill>
                          <a:effectLst/>
                        </a:rPr>
                        <a:t>Tž</a:t>
                      </a:r>
                      <a:endParaRPr lang="cs-CZ" sz="1200" dirty="0">
                        <a:solidFill>
                          <a:srgbClr val="FF0000"/>
                        </a:solidFill>
                        <a:effectLst/>
                        <a:latin typeface="Times New Roman"/>
                        <a:ea typeface="Times New Roman"/>
                      </a:endParaRPr>
                    </a:p>
                  </a:txBody>
                  <a:tcPr marL="44450" marR="44450" marT="0" marB="0" anchor="ctr"/>
                </a:tc>
              </a:tr>
              <a:tr h="161925">
                <a:tc>
                  <a:txBody>
                    <a:bodyPr/>
                    <a:lstStyle/>
                    <a:p>
                      <a:pPr>
                        <a:spcAft>
                          <a:spcPts val="0"/>
                        </a:spcAft>
                      </a:pPr>
                      <a:r>
                        <a:rPr lang="cs-CZ" sz="1200">
                          <a:effectLst/>
                        </a:rPr>
                        <a:t>Doba životnosti T</a:t>
                      </a:r>
                      <a:r>
                        <a:rPr lang="cs-CZ" sz="1200" baseline="-25000">
                          <a:effectLst/>
                        </a:rPr>
                        <a:t>Ž</a:t>
                      </a:r>
                      <a:endParaRPr lang="cs-CZ" sz="1200">
                        <a:effectLst/>
                        <a:latin typeface="Times New Roman"/>
                        <a:ea typeface="Times New Roman"/>
                      </a:endParaRPr>
                    </a:p>
                  </a:txBody>
                  <a:tcPr marL="44450" marR="44450" marT="0" marB="0" anchor="ctr"/>
                </a:tc>
                <a:tc>
                  <a:txBody>
                    <a:bodyPr/>
                    <a:lstStyle/>
                    <a:p>
                      <a:pPr algn="ctr">
                        <a:spcAft>
                          <a:spcPts val="0"/>
                        </a:spcAft>
                      </a:pPr>
                      <a:r>
                        <a:rPr lang="cs-CZ" sz="1200">
                          <a:effectLst/>
                        </a:rPr>
                        <a:t>roky</a:t>
                      </a:r>
                      <a:endParaRPr lang="cs-CZ" sz="1200">
                        <a:effectLst/>
                        <a:latin typeface="Times New Roman"/>
                        <a:ea typeface="Times New Roman"/>
                      </a:endParaRPr>
                    </a:p>
                  </a:txBody>
                  <a:tcPr marL="44450" marR="44450" marT="0" marB="0" anchor="ctr"/>
                </a:tc>
                <a:tc>
                  <a:txBody>
                    <a:bodyPr/>
                    <a:lstStyle/>
                    <a:p>
                      <a:pPr algn="r">
                        <a:spcAft>
                          <a:spcPts val="0"/>
                        </a:spcAft>
                      </a:pPr>
                      <a:r>
                        <a:rPr lang="cs-CZ" sz="1200">
                          <a:effectLst/>
                        </a:rPr>
                        <a:t>15,0</a:t>
                      </a:r>
                      <a:endParaRPr lang="cs-CZ" sz="1200">
                        <a:effectLst/>
                        <a:latin typeface="Times New Roman"/>
                        <a:ea typeface="Times New Roman"/>
                      </a:endParaRPr>
                    </a:p>
                  </a:txBody>
                  <a:tcPr marL="44450" marR="44450" marT="0" marB="0" anchor="ctr"/>
                </a:tc>
                <a:tc>
                  <a:txBody>
                    <a:bodyPr/>
                    <a:lstStyle/>
                    <a:p>
                      <a:pPr algn="r">
                        <a:spcAft>
                          <a:spcPts val="0"/>
                        </a:spcAft>
                      </a:pPr>
                      <a:r>
                        <a:rPr lang="cs-CZ" sz="1200">
                          <a:effectLst/>
                        </a:rPr>
                        <a:t>15,0</a:t>
                      </a:r>
                      <a:endParaRPr lang="cs-CZ" sz="1200">
                        <a:effectLst/>
                        <a:latin typeface="Times New Roman"/>
                        <a:ea typeface="Times New Roman"/>
                      </a:endParaRPr>
                    </a:p>
                  </a:txBody>
                  <a:tcPr marL="44450" marR="44450" marT="0" marB="0" anchor="ctr"/>
                </a:tc>
                <a:tc>
                  <a:txBody>
                    <a:bodyPr/>
                    <a:lstStyle/>
                    <a:p>
                      <a:pPr algn="r">
                        <a:spcAft>
                          <a:spcPts val="0"/>
                        </a:spcAft>
                      </a:pPr>
                      <a:r>
                        <a:rPr lang="cs-CZ" sz="1200" dirty="0">
                          <a:effectLst/>
                        </a:rPr>
                        <a:t>15,0</a:t>
                      </a:r>
                      <a:endParaRPr lang="cs-CZ" sz="1200" dirty="0">
                        <a:effectLst/>
                        <a:latin typeface="Times New Roman"/>
                        <a:ea typeface="Times New Roman"/>
                      </a:endParaRPr>
                    </a:p>
                  </a:txBody>
                  <a:tcPr marL="44450" marR="44450" marT="0" marB="0" anchor="ctr"/>
                </a:tc>
                <a:tc>
                  <a:txBody>
                    <a:bodyPr/>
                    <a:lstStyle/>
                    <a:p>
                      <a:pPr algn="r">
                        <a:spcAft>
                          <a:spcPts val="0"/>
                        </a:spcAft>
                      </a:pPr>
                      <a:r>
                        <a:rPr lang="cs-CZ" sz="1200">
                          <a:effectLst/>
                        </a:rPr>
                        <a:t>15,0</a:t>
                      </a:r>
                      <a:endParaRPr lang="cs-CZ" sz="1200">
                        <a:effectLst/>
                        <a:latin typeface="Times New Roman"/>
                        <a:ea typeface="Times New Roman"/>
                      </a:endParaRPr>
                    </a:p>
                  </a:txBody>
                  <a:tcPr marL="44450" marR="44450" marT="0" marB="0" anchor="ctr"/>
                </a:tc>
              </a:tr>
              <a:tr h="161925">
                <a:tc>
                  <a:txBody>
                    <a:bodyPr/>
                    <a:lstStyle/>
                    <a:p>
                      <a:pPr>
                        <a:spcAft>
                          <a:spcPts val="0"/>
                        </a:spcAft>
                      </a:pPr>
                      <a:r>
                        <a:rPr lang="cs-CZ" sz="1200" dirty="0">
                          <a:effectLst/>
                        </a:rPr>
                        <a:t>Kumulovaný CF na konci hodnoceného období</a:t>
                      </a:r>
                      <a:endParaRPr lang="cs-CZ" sz="1200" dirty="0">
                        <a:effectLst/>
                        <a:latin typeface="Times New Roman"/>
                        <a:ea typeface="Times New Roman"/>
                      </a:endParaRPr>
                    </a:p>
                  </a:txBody>
                  <a:tcPr marL="44450" marR="44450" marT="0" marB="0" anchor="ctr"/>
                </a:tc>
                <a:tc>
                  <a:txBody>
                    <a:bodyPr/>
                    <a:lstStyle/>
                    <a:p>
                      <a:pPr algn="ctr">
                        <a:spcAft>
                          <a:spcPts val="0"/>
                        </a:spcAft>
                      </a:pPr>
                      <a:r>
                        <a:rPr lang="cs-CZ" sz="1200">
                          <a:effectLst/>
                        </a:rPr>
                        <a:t>tis.Kč</a:t>
                      </a:r>
                      <a:endParaRPr lang="cs-CZ" sz="1200">
                        <a:effectLst/>
                        <a:latin typeface="Times New Roman"/>
                        <a:ea typeface="Times New Roman"/>
                      </a:endParaRPr>
                    </a:p>
                  </a:txBody>
                  <a:tcPr marL="44450" marR="44450" marT="0" marB="0" anchor="ctr"/>
                </a:tc>
                <a:tc>
                  <a:txBody>
                    <a:bodyPr/>
                    <a:lstStyle/>
                    <a:p>
                      <a:pPr algn="r">
                        <a:spcAft>
                          <a:spcPts val="0"/>
                        </a:spcAft>
                      </a:pPr>
                      <a:r>
                        <a:rPr lang="cs-CZ" sz="1200">
                          <a:effectLst/>
                        </a:rPr>
                        <a:t>3 538,4</a:t>
                      </a:r>
                      <a:endParaRPr lang="cs-CZ" sz="1200">
                        <a:effectLst/>
                        <a:latin typeface="Times New Roman"/>
                        <a:ea typeface="Times New Roman"/>
                      </a:endParaRPr>
                    </a:p>
                  </a:txBody>
                  <a:tcPr marL="44450" marR="44450" marT="0" marB="0" anchor="ctr"/>
                </a:tc>
                <a:tc>
                  <a:txBody>
                    <a:bodyPr/>
                    <a:lstStyle/>
                    <a:p>
                      <a:pPr algn="r">
                        <a:spcAft>
                          <a:spcPts val="0"/>
                        </a:spcAft>
                      </a:pPr>
                      <a:r>
                        <a:rPr lang="cs-CZ" sz="1200" dirty="0">
                          <a:solidFill>
                            <a:srgbClr val="FF0000"/>
                          </a:solidFill>
                          <a:effectLst/>
                        </a:rPr>
                        <a:t>-1 417,8</a:t>
                      </a:r>
                      <a:endParaRPr lang="cs-CZ" sz="1200" dirty="0">
                        <a:solidFill>
                          <a:srgbClr val="FF0000"/>
                        </a:solidFill>
                        <a:effectLst/>
                        <a:latin typeface="Times New Roman"/>
                        <a:ea typeface="Times New Roman"/>
                      </a:endParaRPr>
                    </a:p>
                  </a:txBody>
                  <a:tcPr marL="44450" marR="44450" marT="0" marB="0" anchor="ctr"/>
                </a:tc>
                <a:tc>
                  <a:txBody>
                    <a:bodyPr/>
                    <a:lstStyle/>
                    <a:p>
                      <a:pPr algn="r">
                        <a:spcAft>
                          <a:spcPts val="0"/>
                        </a:spcAft>
                      </a:pPr>
                      <a:r>
                        <a:rPr lang="cs-CZ" sz="1200" dirty="0">
                          <a:solidFill>
                            <a:srgbClr val="FF0000"/>
                          </a:solidFill>
                          <a:effectLst/>
                        </a:rPr>
                        <a:t>-4 198,7</a:t>
                      </a:r>
                      <a:endParaRPr lang="cs-CZ" sz="1200" dirty="0">
                        <a:solidFill>
                          <a:srgbClr val="FF0000"/>
                        </a:solidFill>
                        <a:effectLst/>
                        <a:latin typeface="Times New Roman"/>
                        <a:ea typeface="Times New Roman"/>
                      </a:endParaRPr>
                    </a:p>
                  </a:txBody>
                  <a:tcPr marL="44450" marR="44450" marT="0" marB="0" anchor="ctr"/>
                </a:tc>
                <a:tc>
                  <a:txBody>
                    <a:bodyPr/>
                    <a:lstStyle/>
                    <a:p>
                      <a:pPr algn="r">
                        <a:spcAft>
                          <a:spcPts val="0"/>
                        </a:spcAft>
                      </a:pPr>
                      <a:r>
                        <a:rPr lang="cs-CZ" sz="1200" dirty="0">
                          <a:solidFill>
                            <a:srgbClr val="FF0000"/>
                          </a:solidFill>
                          <a:effectLst/>
                        </a:rPr>
                        <a:t>-6 307,8</a:t>
                      </a:r>
                      <a:endParaRPr lang="cs-CZ" sz="1200" dirty="0">
                        <a:solidFill>
                          <a:srgbClr val="FF0000"/>
                        </a:solidFill>
                        <a:effectLst/>
                        <a:latin typeface="Times New Roman"/>
                        <a:ea typeface="Times New Roman"/>
                      </a:endParaRPr>
                    </a:p>
                  </a:txBody>
                  <a:tcPr marL="44450" marR="44450" marT="0" marB="0" anchor="ctr"/>
                </a:tc>
              </a:tr>
            </a:tbl>
          </a:graphicData>
        </a:graphic>
      </p:graphicFrame>
    </p:spTree>
    <p:extLst>
      <p:ext uri="{BB962C8B-B14F-4D97-AF65-F5344CB8AC3E}">
        <p14:creationId xmlns:p14="http://schemas.microsoft.com/office/powerpoint/2010/main" val="15570734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2582190" y="321797"/>
            <a:ext cx="453842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1600" b="1">
                <a:solidFill>
                  <a:schemeClr val="tx2"/>
                </a:solidFill>
                <a:latin typeface="Times New Roman" pitchFamily="18" charset="0"/>
              </a:defRPr>
            </a:lvl1pPr>
            <a:lvl2pPr marL="742950" indent="-285750" eaLnBrk="0" hangingPunct="0">
              <a:defRPr sz="1600" b="1">
                <a:solidFill>
                  <a:schemeClr val="tx2"/>
                </a:solidFill>
                <a:latin typeface="Times New Roman" pitchFamily="18" charset="0"/>
              </a:defRPr>
            </a:lvl2pPr>
            <a:lvl3pPr marL="1143000" indent="-228600" eaLnBrk="0" hangingPunct="0">
              <a:defRPr sz="1600" b="1">
                <a:solidFill>
                  <a:schemeClr val="tx2"/>
                </a:solidFill>
                <a:latin typeface="Times New Roman" pitchFamily="18" charset="0"/>
              </a:defRPr>
            </a:lvl3pPr>
            <a:lvl4pPr marL="1600200" indent="-228600" eaLnBrk="0" hangingPunct="0">
              <a:defRPr sz="1600" b="1">
                <a:solidFill>
                  <a:schemeClr val="tx2"/>
                </a:solidFill>
                <a:latin typeface="Times New Roman" pitchFamily="18" charset="0"/>
              </a:defRPr>
            </a:lvl4pPr>
            <a:lvl5pPr marL="2057400" indent="-228600" eaLnBrk="0" hangingPunct="0">
              <a:defRPr sz="1600" b="1">
                <a:solidFill>
                  <a:schemeClr val="tx2"/>
                </a:solidFill>
                <a:latin typeface="Times New Roman" pitchFamily="18" charset="0"/>
              </a:defRPr>
            </a:lvl5pPr>
            <a:lvl6pPr marL="2514600" indent="-228600" algn="ctr" eaLnBrk="0" fontAlgn="base" hangingPunct="0">
              <a:spcBef>
                <a:spcPct val="0"/>
              </a:spcBef>
              <a:spcAft>
                <a:spcPct val="0"/>
              </a:spcAft>
              <a:defRPr sz="1600" b="1">
                <a:solidFill>
                  <a:schemeClr val="tx2"/>
                </a:solidFill>
                <a:latin typeface="Times New Roman" pitchFamily="18" charset="0"/>
              </a:defRPr>
            </a:lvl6pPr>
            <a:lvl7pPr marL="2971800" indent="-228600" algn="ctr" eaLnBrk="0" fontAlgn="base" hangingPunct="0">
              <a:spcBef>
                <a:spcPct val="0"/>
              </a:spcBef>
              <a:spcAft>
                <a:spcPct val="0"/>
              </a:spcAft>
              <a:defRPr sz="1600" b="1">
                <a:solidFill>
                  <a:schemeClr val="tx2"/>
                </a:solidFill>
                <a:latin typeface="Times New Roman" pitchFamily="18" charset="0"/>
              </a:defRPr>
            </a:lvl7pPr>
            <a:lvl8pPr marL="3429000" indent="-228600" algn="ctr" eaLnBrk="0" fontAlgn="base" hangingPunct="0">
              <a:spcBef>
                <a:spcPct val="0"/>
              </a:spcBef>
              <a:spcAft>
                <a:spcPct val="0"/>
              </a:spcAft>
              <a:defRPr sz="1600" b="1">
                <a:solidFill>
                  <a:schemeClr val="tx2"/>
                </a:solidFill>
                <a:latin typeface="Times New Roman" pitchFamily="18" charset="0"/>
              </a:defRPr>
            </a:lvl8pPr>
            <a:lvl9pPr marL="3886200" indent="-228600" algn="ctr" eaLnBrk="0" fontAlgn="base" hangingPunct="0">
              <a:spcBef>
                <a:spcPct val="0"/>
              </a:spcBef>
              <a:spcAft>
                <a:spcPct val="0"/>
              </a:spcAft>
              <a:defRPr sz="1600" b="1">
                <a:solidFill>
                  <a:schemeClr val="tx2"/>
                </a:solidFill>
                <a:latin typeface="Times New Roman" pitchFamily="18" charset="0"/>
              </a:defRPr>
            </a:lvl9pPr>
          </a:lstStyle>
          <a:p>
            <a:pPr eaLnBrk="1" hangingPunct="1"/>
            <a:r>
              <a:rPr lang="cs-CZ" altLang="cs-CZ" sz="2800" u="sng" dirty="0">
                <a:solidFill>
                  <a:srgbClr val="000000"/>
                </a:solidFill>
                <a:effectLst>
                  <a:outerShdw blurRad="38100" dist="38100" dir="2700000" algn="tl">
                    <a:srgbClr val="C0C0C0"/>
                  </a:outerShdw>
                </a:effectLst>
                <a:latin typeface="Arial" charset="0"/>
                <a:ea typeface="Lucida Sans Unicode" pitchFamily="34" charset="0"/>
                <a:cs typeface="Lucida Sans Unicode" pitchFamily="34" charset="0"/>
              </a:rPr>
              <a:t>Sumarizace </a:t>
            </a:r>
            <a:r>
              <a:rPr lang="cs-CZ" altLang="cs-CZ" sz="2800" u="sng" dirty="0" smtClean="0">
                <a:solidFill>
                  <a:srgbClr val="000000"/>
                </a:solidFill>
                <a:effectLst>
                  <a:outerShdw blurRad="38100" dist="38100" dir="2700000" algn="tl">
                    <a:srgbClr val="C0C0C0"/>
                  </a:outerShdw>
                </a:effectLst>
                <a:latin typeface="Arial" charset="0"/>
                <a:ea typeface="Lucida Sans Unicode" pitchFamily="34" charset="0"/>
                <a:cs typeface="Lucida Sans Unicode" pitchFamily="34" charset="0"/>
              </a:rPr>
              <a:t>opatření NO2</a:t>
            </a:r>
            <a:endParaRPr lang="cs-CZ" altLang="cs-CZ" sz="2800" u="sng" dirty="0">
              <a:solidFill>
                <a:srgbClr val="000000"/>
              </a:solidFill>
              <a:effectLst>
                <a:outerShdw blurRad="38100" dist="38100" dir="2700000" algn="tl">
                  <a:srgbClr val="C0C0C0"/>
                </a:outerShdw>
              </a:effectLst>
              <a:latin typeface="Arial" charset="0"/>
              <a:ea typeface="Lucida Sans Unicode" pitchFamily="34" charset="0"/>
              <a:cs typeface="Lucida Sans Unicode" pitchFamily="34" charset="0"/>
            </a:endParaRPr>
          </a:p>
        </p:txBody>
      </p:sp>
      <p:sp>
        <p:nvSpPr>
          <p:cNvPr id="6" name="Zástupný symbol pro obsah 5"/>
          <p:cNvSpPr>
            <a:spLocks noGrp="1"/>
          </p:cNvSpPr>
          <p:nvPr>
            <p:ph idx="1"/>
          </p:nvPr>
        </p:nvSpPr>
        <p:spPr>
          <a:xfrm>
            <a:off x="547210" y="845017"/>
            <a:ext cx="8229600" cy="5554313"/>
          </a:xfrm>
        </p:spPr>
        <p:txBody>
          <a:bodyPr/>
          <a:lstStyle/>
          <a:p>
            <a:pPr lvl="0"/>
            <a:r>
              <a:rPr lang="cs-CZ" sz="2400" b="1" dirty="0" smtClean="0">
                <a:solidFill>
                  <a:srgbClr val="000000"/>
                </a:solidFill>
              </a:rPr>
              <a:t>Instalace KGJ do provozní kotelny okrsku K 309 – vlastní financování</a:t>
            </a:r>
            <a:endParaRPr lang="cs-CZ" sz="2400" b="1" dirty="0">
              <a:solidFill>
                <a:srgbClr val="000000"/>
              </a:solidFill>
            </a:endParaRPr>
          </a:p>
          <a:p>
            <a:pPr lvl="1"/>
            <a:r>
              <a:rPr lang="cs-CZ" sz="2000" b="1" dirty="0" smtClean="0">
                <a:solidFill>
                  <a:srgbClr val="000000"/>
                </a:solidFill>
              </a:rPr>
              <a:t>Posouzení instalace KGJ o parametrech:</a:t>
            </a:r>
          </a:p>
          <a:p>
            <a:pPr marL="457200" lvl="1" indent="0">
              <a:buNone/>
            </a:pPr>
            <a:endParaRPr lang="cs-CZ" sz="1600" b="1" dirty="0" smtClean="0">
              <a:solidFill>
                <a:srgbClr val="000000"/>
              </a:solidFill>
            </a:endParaRPr>
          </a:p>
          <a:p>
            <a:pPr lvl="2"/>
            <a:r>
              <a:rPr lang="cs-CZ" dirty="0">
                <a:solidFill>
                  <a:srgbClr val="000000"/>
                </a:solidFill>
              </a:rPr>
              <a:t>Instalace KGJ 2 x 200 </a:t>
            </a:r>
            <a:r>
              <a:rPr lang="cs-CZ" dirty="0" err="1">
                <a:solidFill>
                  <a:srgbClr val="000000"/>
                </a:solidFill>
              </a:rPr>
              <a:t>kWe</a:t>
            </a:r>
            <a:r>
              <a:rPr lang="cs-CZ" dirty="0">
                <a:solidFill>
                  <a:srgbClr val="000000"/>
                </a:solidFill>
              </a:rPr>
              <a:t> (2 x 255 </a:t>
            </a:r>
            <a:r>
              <a:rPr lang="cs-CZ" dirty="0" err="1">
                <a:solidFill>
                  <a:srgbClr val="000000"/>
                </a:solidFill>
              </a:rPr>
              <a:t>kWt</a:t>
            </a:r>
            <a:r>
              <a:rPr lang="cs-CZ" dirty="0">
                <a:solidFill>
                  <a:srgbClr val="000000"/>
                </a:solidFill>
              </a:rPr>
              <a:t>)</a:t>
            </a:r>
          </a:p>
          <a:p>
            <a:pPr lvl="2"/>
            <a:r>
              <a:rPr lang="cs-CZ" dirty="0">
                <a:solidFill>
                  <a:srgbClr val="000000"/>
                </a:solidFill>
              </a:rPr>
              <a:t>Instalace KGJ 1 x 600 </a:t>
            </a:r>
            <a:r>
              <a:rPr lang="cs-CZ" dirty="0" err="1">
                <a:solidFill>
                  <a:srgbClr val="000000"/>
                </a:solidFill>
              </a:rPr>
              <a:t>kWe</a:t>
            </a:r>
            <a:r>
              <a:rPr lang="cs-CZ" dirty="0">
                <a:solidFill>
                  <a:srgbClr val="000000"/>
                </a:solidFill>
              </a:rPr>
              <a:t> (1 x 684 </a:t>
            </a:r>
            <a:r>
              <a:rPr lang="cs-CZ" dirty="0" err="1">
                <a:solidFill>
                  <a:srgbClr val="000000"/>
                </a:solidFill>
              </a:rPr>
              <a:t>kWt</a:t>
            </a:r>
            <a:r>
              <a:rPr lang="cs-CZ" dirty="0">
                <a:solidFill>
                  <a:srgbClr val="000000"/>
                </a:solidFill>
              </a:rPr>
              <a:t>)</a:t>
            </a:r>
          </a:p>
          <a:p>
            <a:pPr lvl="2"/>
            <a:r>
              <a:rPr lang="cs-CZ" dirty="0">
                <a:solidFill>
                  <a:srgbClr val="000000"/>
                </a:solidFill>
              </a:rPr>
              <a:t>Instalace KGJ 1 x 800 </a:t>
            </a:r>
            <a:r>
              <a:rPr lang="cs-CZ" dirty="0" err="1">
                <a:solidFill>
                  <a:srgbClr val="000000"/>
                </a:solidFill>
              </a:rPr>
              <a:t>kWe</a:t>
            </a:r>
            <a:r>
              <a:rPr lang="cs-CZ" dirty="0">
                <a:solidFill>
                  <a:srgbClr val="000000"/>
                </a:solidFill>
              </a:rPr>
              <a:t> (1 x 862 </a:t>
            </a:r>
            <a:r>
              <a:rPr lang="cs-CZ" dirty="0" err="1">
                <a:solidFill>
                  <a:srgbClr val="000000"/>
                </a:solidFill>
              </a:rPr>
              <a:t>kWt</a:t>
            </a:r>
            <a:r>
              <a:rPr lang="cs-CZ" dirty="0">
                <a:solidFill>
                  <a:srgbClr val="000000"/>
                </a:solidFill>
              </a:rPr>
              <a:t>)</a:t>
            </a:r>
          </a:p>
          <a:p>
            <a:pPr marL="0" indent="0">
              <a:buNone/>
            </a:pPr>
            <a:endParaRPr lang="cs-CZ" dirty="0"/>
          </a:p>
        </p:txBody>
      </p:sp>
    </p:spTree>
    <p:extLst>
      <p:ext uri="{BB962C8B-B14F-4D97-AF65-F5344CB8AC3E}">
        <p14:creationId xmlns:p14="http://schemas.microsoft.com/office/powerpoint/2010/main" val="7075282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2582190" y="321797"/>
            <a:ext cx="453842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1600" b="1">
                <a:solidFill>
                  <a:schemeClr val="tx2"/>
                </a:solidFill>
                <a:latin typeface="Times New Roman" pitchFamily="18" charset="0"/>
              </a:defRPr>
            </a:lvl1pPr>
            <a:lvl2pPr marL="742950" indent="-285750" eaLnBrk="0" hangingPunct="0">
              <a:defRPr sz="1600" b="1">
                <a:solidFill>
                  <a:schemeClr val="tx2"/>
                </a:solidFill>
                <a:latin typeface="Times New Roman" pitchFamily="18" charset="0"/>
              </a:defRPr>
            </a:lvl2pPr>
            <a:lvl3pPr marL="1143000" indent="-228600" eaLnBrk="0" hangingPunct="0">
              <a:defRPr sz="1600" b="1">
                <a:solidFill>
                  <a:schemeClr val="tx2"/>
                </a:solidFill>
                <a:latin typeface="Times New Roman" pitchFamily="18" charset="0"/>
              </a:defRPr>
            </a:lvl3pPr>
            <a:lvl4pPr marL="1600200" indent="-228600" eaLnBrk="0" hangingPunct="0">
              <a:defRPr sz="1600" b="1">
                <a:solidFill>
                  <a:schemeClr val="tx2"/>
                </a:solidFill>
                <a:latin typeface="Times New Roman" pitchFamily="18" charset="0"/>
              </a:defRPr>
            </a:lvl4pPr>
            <a:lvl5pPr marL="2057400" indent="-228600" eaLnBrk="0" hangingPunct="0">
              <a:defRPr sz="1600" b="1">
                <a:solidFill>
                  <a:schemeClr val="tx2"/>
                </a:solidFill>
                <a:latin typeface="Times New Roman" pitchFamily="18" charset="0"/>
              </a:defRPr>
            </a:lvl5pPr>
            <a:lvl6pPr marL="2514600" indent="-228600" algn="ctr" eaLnBrk="0" fontAlgn="base" hangingPunct="0">
              <a:spcBef>
                <a:spcPct val="0"/>
              </a:spcBef>
              <a:spcAft>
                <a:spcPct val="0"/>
              </a:spcAft>
              <a:defRPr sz="1600" b="1">
                <a:solidFill>
                  <a:schemeClr val="tx2"/>
                </a:solidFill>
                <a:latin typeface="Times New Roman" pitchFamily="18" charset="0"/>
              </a:defRPr>
            </a:lvl6pPr>
            <a:lvl7pPr marL="2971800" indent="-228600" algn="ctr" eaLnBrk="0" fontAlgn="base" hangingPunct="0">
              <a:spcBef>
                <a:spcPct val="0"/>
              </a:spcBef>
              <a:spcAft>
                <a:spcPct val="0"/>
              </a:spcAft>
              <a:defRPr sz="1600" b="1">
                <a:solidFill>
                  <a:schemeClr val="tx2"/>
                </a:solidFill>
                <a:latin typeface="Times New Roman" pitchFamily="18" charset="0"/>
              </a:defRPr>
            </a:lvl7pPr>
            <a:lvl8pPr marL="3429000" indent="-228600" algn="ctr" eaLnBrk="0" fontAlgn="base" hangingPunct="0">
              <a:spcBef>
                <a:spcPct val="0"/>
              </a:spcBef>
              <a:spcAft>
                <a:spcPct val="0"/>
              </a:spcAft>
              <a:defRPr sz="1600" b="1">
                <a:solidFill>
                  <a:schemeClr val="tx2"/>
                </a:solidFill>
                <a:latin typeface="Times New Roman" pitchFamily="18" charset="0"/>
              </a:defRPr>
            </a:lvl8pPr>
            <a:lvl9pPr marL="3886200" indent="-228600" algn="ctr" eaLnBrk="0" fontAlgn="base" hangingPunct="0">
              <a:spcBef>
                <a:spcPct val="0"/>
              </a:spcBef>
              <a:spcAft>
                <a:spcPct val="0"/>
              </a:spcAft>
              <a:defRPr sz="1600" b="1">
                <a:solidFill>
                  <a:schemeClr val="tx2"/>
                </a:solidFill>
                <a:latin typeface="Times New Roman" pitchFamily="18" charset="0"/>
              </a:defRPr>
            </a:lvl9pPr>
          </a:lstStyle>
          <a:p>
            <a:pPr eaLnBrk="1" hangingPunct="1"/>
            <a:r>
              <a:rPr lang="cs-CZ" altLang="cs-CZ" sz="2800" u="sng" dirty="0">
                <a:solidFill>
                  <a:srgbClr val="000000"/>
                </a:solidFill>
                <a:effectLst>
                  <a:outerShdw blurRad="38100" dist="38100" dir="2700000" algn="tl">
                    <a:srgbClr val="C0C0C0"/>
                  </a:outerShdw>
                </a:effectLst>
                <a:latin typeface="Arial" charset="0"/>
                <a:ea typeface="Lucida Sans Unicode" pitchFamily="34" charset="0"/>
                <a:cs typeface="Lucida Sans Unicode" pitchFamily="34" charset="0"/>
              </a:rPr>
              <a:t>Sumarizace </a:t>
            </a:r>
            <a:r>
              <a:rPr lang="cs-CZ" altLang="cs-CZ" sz="2800" u="sng" dirty="0" smtClean="0">
                <a:solidFill>
                  <a:srgbClr val="000000"/>
                </a:solidFill>
                <a:effectLst>
                  <a:outerShdw blurRad="38100" dist="38100" dir="2700000" algn="tl">
                    <a:srgbClr val="C0C0C0"/>
                  </a:outerShdw>
                </a:effectLst>
                <a:latin typeface="Arial" charset="0"/>
                <a:ea typeface="Lucida Sans Unicode" pitchFamily="34" charset="0"/>
                <a:cs typeface="Lucida Sans Unicode" pitchFamily="34" charset="0"/>
              </a:rPr>
              <a:t>opatření NO2</a:t>
            </a:r>
            <a:endParaRPr lang="cs-CZ" altLang="cs-CZ" sz="2800" u="sng" dirty="0">
              <a:solidFill>
                <a:srgbClr val="000000"/>
              </a:solidFill>
              <a:effectLst>
                <a:outerShdw blurRad="38100" dist="38100" dir="2700000" algn="tl">
                  <a:srgbClr val="C0C0C0"/>
                </a:outerShdw>
              </a:effectLst>
              <a:latin typeface="Arial" charset="0"/>
              <a:ea typeface="Lucida Sans Unicode" pitchFamily="34" charset="0"/>
              <a:cs typeface="Lucida Sans Unicode" pitchFamily="34" charset="0"/>
            </a:endParaRPr>
          </a:p>
        </p:txBody>
      </p:sp>
      <p:sp>
        <p:nvSpPr>
          <p:cNvPr id="6" name="Zástupný symbol pro obsah 5"/>
          <p:cNvSpPr>
            <a:spLocks noGrp="1"/>
          </p:cNvSpPr>
          <p:nvPr>
            <p:ph idx="1"/>
          </p:nvPr>
        </p:nvSpPr>
        <p:spPr>
          <a:xfrm>
            <a:off x="476545" y="1088740"/>
            <a:ext cx="8229600" cy="4525963"/>
          </a:xfrm>
        </p:spPr>
        <p:txBody>
          <a:bodyPr/>
          <a:lstStyle/>
          <a:p>
            <a:r>
              <a:rPr lang="cs-CZ" sz="2400" b="1" dirty="0">
                <a:solidFill>
                  <a:srgbClr val="000000"/>
                </a:solidFill>
              </a:rPr>
              <a:t>Instalace KGJ do provozní kotelny okrsku K 309 – vlastní financování</a:t>
            </a:r>
          </a:p>
          <a:p>
            <a:pPr marL="457200" lvl="1" indent="0">
              <a:buNone/>
            </a:pPr>
            <a:endParaRPr lang="cs-CZ" sz="2000" dirty="0" smtClean="0">
              <a:solidFill>
                <a:srgbClr val="000000"/>
              </a:solidFill>
            </a:endParaRPr>
          </a:p>
          <a:p>
            <a:pPr marL="457200" lvl="1" indent="0">
              <a:buNone/>
            </a:pPr>
            <a:endParaRPr lang="cs-CZ" sz="2000" dirty="0">
              <a:solidFill>
                <a:srgbClr val="000000"/>
              </a:solidFill>
            </a:endParaRPr>
          </a:p>
          <a:p>
            <a:pPr marL="0" indent="0">
              <a:buNone/>
            </a:pPr>
            <a:endParaRPr lang="cs-CZ" dirty="0"/>
          </a:p>
        </p:txBody>
      </p:sp>
      <p:graphicFrame>
        <p:nvGraphicFramePr>
          <p:cNvPr id="5" name="Tabulka 4"/>
          <p:cNvGraphicFramePr>
            <a:graphicFrameLocks noGrp="1"/>
          </p:cNvGraphicFramePr>
          <p:nvPr>
            <p:extLst>
              <p:ext uri="{D42A27DB-BD31-4B8C-83A1-F6EECF244321}">
                <p14:modId xmlns:p14="http://schemas.microsoft.com/office/powerpoint/2010/main" val="1938078687"/>
              </p:ext>
            </p:extLst>
          </p:nvPr>
        </p:nvGraphicFramePr>
        <p:xfrm>
          <a:off x="926595" y="2123855"/>
          <a:ext cx="7470829" cy="3150350"/>
        </p:xfrm>
        <a:graphic>
          <a:graphicData uri="http://schemas.openxmlformats.org/drawingml/2006/table">
            <a:tbl>
              <a:tblPr firstRow="1" firstCol="1" bandRow="1">
                <a:tableStyleId>{073A0DAA-6AF3-43AB-8588-CEC1D06C72B9}</a:tableStyleId>
              </a:tblPr>
              <a:tblGrid>
                <a:gridCol w="3606608"/>
                <a:gridCol w="818306"/>
                <a:gridCol w="1015305"/>
                <a:gridCol w="1015305"/>
                <a:gridCol w="1015305"/>
              </a:tblGrid>
              <a:tr h="221126">
                <a:tc gridSpan="5">
                  <a:txBody>
                    <a:bodyPr/>
                    <a:lstStyle/>
                    <a:p>
                      <a:pPr algn="ctr">
                        <a:spcAft>
                          <a:spcPts val="0"/>
                        </a:spcAft>
                      </a:pPr>
                      <a:r>
                        <a:rPr lang="cs-CZ" sz="1200" dirty="0">
                          <a:effectLst/>
                        </a:rPr>
                        <a:t>Ekonomické vyhodnocení - NO2</a:t>
                      </a:r>
                      <a:endParaRPr lang="cs-CZ" sz="1200" dirty="0">
                        <a:effectLst/>
                        <a:latin typeface="Times New Roman"/>
                        <a:ea typeface="Times New Roman"/>
                      </a:endParaRPr>
                    </a:p>
                  </a:txBody>
                  <a:tcPr marL="44450" marR="44450" marT="0" marB="0" anchor="ct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r>
              <a:tr h="426494">
                <a:tc>
                  <a:txBody>
                    <a:bodyPr/>
                    <a:lstStyle/>
                    <a:p>
                      <a:pPr algn="ctr">
                        <a:spcAft>
                          <a:spcPts val="0"/>
                        </a:spcAft>
                      </a:pPr>
                      <a:r>
                        <a:rPr lang="cs-CZ" sz="1200" dirty="0">
                          <a:effectLst/>
                        </a:rPr>
                        <a:t>Ukazatel ve sledovaném období</a:t>
                      </a:r>
                      <a:endParaRPr lang="cs-CZ" sz="1200" dirty="0">
                        <a:effectLst/>
                        <a:latin typeface="Times New Roman"/>
                        <a:ea typeface="Times New Roman"/>
                      </a:endParaRPr>
                    </a:p>
                  </a:txBody>
                  <a:tcPr marL="44450" marR="44450" marT="0" marB="0" anchor="ctr"/>
                </a:tc>
                <a:tc>
                  <a:txBody>
                    <a:bodyPr/>
                    <a:lstStyle/>
                    <a:p>
                      <a:pPr algn="ctr">
                        <a:spcAft>
                          <a:spcPts val="0"/>
                        </a:spcAft>
                      </a:pPr>
                      <a:r>
                        <a:rPr lang="cs-CZ" sz="1200" b="1" dirty="0">
                          <a:effectLst/>
                        </a:rPr>
                        <a:t>Jednotka</a:t>
                      </a:r>
                      <a:endParaRPr lang="cs-CZ" sz="1200" b="1" dirty="0">
                        <a:effectLst/>
                        <a:latin typeface="Times New Roman"/>
                        <a:ea typeface="Times New Roman"/>
                      </a:endParaRPr>
                    </a:p>
                  </a:txBody>
                  <a:tcPr marL="44450" marR="44450" marT="0" marB="0" anchor="ctr"/>
                </a:tc>
                <a:tc>
                  <a:txBody>
                    <a:bodyPr/>
                    <a:lstStyle/>
                    <a:p>
                      <a:pPr algn="ctr">
                        <a:spcAft>
                          <a:spcPts val="0"/>
                        </a:spcAft>
                      </a:pPr>
                      <a:r>
                        <a:rPr lang="cs-CZ" sz="1200" b="1" dirty="0">
                          <a:effectLst/>
                        </a:rPr>
                        <a:t>KGJ 2 x 200 </a:t>
                      </a:r>
                      <a:r>
                        <a:rPr lang="cs-CZ" sz="1200" b="1" dirty="0" err="1">
                          <a:effectLst/>
                        </a:rPr>
                        <a:t>kWe</a:t>
                      </a:r>
                      <a:endParaRPr lang="cs-CZ" sz="1200" b="1" dirty="0">
                        <a:effectLst/>
                        <a:latin typeface="Times New Roman"/>
                        <a:ea typeface="Times New Roman"/>
                      </a:endParaRPr>
                    </a:p>
                  </a:txBody>
                  <a:tcPr marL="44450" marR="44450" marT="0" marB="0" anchor="ctr"/>
                </a:tc>
                <a:tc>
                  <a:txBody>
                    <a:bodyPr/>
                    <a:lstStyle/>
                    <a:p>
                      <a:pPr algn="ctr">
                        <a:spcAft>
                          <a:spcPts val="0"/>
                        </a:spcAft>
                      </a:pPr>
                      <a:r>
                        <a:rPr lang="cs-CZ" sz="1200" b="1" dirty="0">
                          <a:effectLst/>
                        </a:rPr>
                        <a:t>KGJ 1 x 600 </a:t>
                      </a:r>
                      <a:r>
                        <a:rPr lang="cs-CZ" sz="1200" b="1" dirty="0" err="1">
                          <a:effectLst/>
                        </a:rPr>
                        <a:t>kWe</a:t>
                      </a:r>
                      <a:endParaRPr lang="cs-CZ" sz="1200" b="1" dirty="0">
                        <a:effectLst/>
                        <a:latin typeface="Times New Roman"/>
                        <a:ea typeface="Times New Roman"/>
                      </a:endParaRPr>
                    </a:p>
                  </a:txBody>
                  <a:tcPr marL="44450" marR="44450" marT="0" marB="0" anchor="ctr"/>
                </a:tc>
                <a:tc>
                  <a:txBody>
                    <a:bodyPr/>
                    <a:lstStyle/>
                    <a:p>
                      <a:pPr algn="ctr">
                        <a:spcAft>
                          <a:spcPts val="0"/>
                        </a:spcAft>
                      </a:pPr>
                      <a:r>
                        <a:rPr lang="cs-CZ" sz="1200" b="1" dirty="0">
                          <a:effectLst/>
                        </a:rPr>
                        <a:t>KGJ 1 x 800 </a:t>
                      </a:r>
                      <a:r>
                        <a:rPr lang="cs-CZ" sz="1200" b="1" dirty="0" err="1">
                          <a:effectLst/>
                        </a:rPr>
                        <a:t>kWe</a:t>
                      </a:r>
                      <a:endParaRPr lang="cs-CZ" sz="1200" b="1" dirty="0">
                        <a:effectLst/>
                        <a:latin typeface="Times New Roman"/>
                        <a:ea typeface="Times New Roman"/>
                      </a:endParaRPr>
                    </a:p>
                  </a:txBody>
                  <a:tcPr marL="44450" marR="44450" marT="0" marB="0" anchor="ctr"/>
                </a:tc>
              </a:tr>
              <a:tr h="221126">
                <a:tc>
                  <a:txBody>
                    <a:bodyPr/>
                    <a:lstStyle/>
                    <a:p>
                      <a:pPr>
                        <a:spcAft>
                          <a:spcPts val="0"/>
                        </a:spcAft>
                      </a:pPr>
                      <a:r>
                        <a:rPr lang="cs-CZ" sz="1200">
                          <a:effectLst/>
                        </a:rPr>
                        <a:t>Investiční náklady</a:t>
                      </a:r>
                      <a:endParaRPr lang="cs-CZ" sz="1200">
                        <a:effectLst/>
                        <a:latin typeface="Times New Roman"/>
                        <a:ea typeface="Times New Roman"/>
                      </a:endParaRPr>
                    </a:p>
                  </a:txBody>
                  <a:tcPr marL="44450" marR="44450" marT="0" marB="0" anchor="ctr"/>
                </a:tc>
                <a:tc>
                  <a:txBody>
                    <a:bodyPr/>
                    <a:lstStyle/>
                    <a:p>
                      <a:pPr algn="ctr">
                        <a:spcAft>
                          <a:spcPts val="0"/>
                        </a:spcAft>
                      </a:pPr>
                      <a:r>
                        <a:rPr lang="cs-CZ" sz="1200" dirty="0" err="1">
                          <a:effectLst/>
                        </a:rPr>
                        <a:t>tis.Kč</a:t>
                      </a:r>
                      <a:endParaRPr lang="cs-CZ" sz="1200" dirty="0">
                        <a:effectLst/>
                        <a:latin typeface="Times New Roman"/>
                        <a:ea typeface="Times New Roman"/>
                      </a:endParaRPr>
                    </a:p>
                  </a:txBody>
                  <a:tcPr marL="44450" marR="44450" marT="0" marB="0" anchor="ctr"/>
                </a:tc>
                <a:tc>
                  <a:txBody>
                    <a:bodyPr/>
                    <a:lstStyle/>
                    <a:p>
                      <a:pPr algn="r">
                        <a:spcAft>
                          <a:spcPts val="0"/>
                        </a:spcAft>
                      </a:pPr>
                      <a:r>
                        <a:rPr lang="cs-CZ" sz="1200">
                          <a:effectLst/>
                        </a:rPr>
                        <a:t>17 765,0</a:t>
                      </a:r>
                      <a:endParaRPr lang="cs-CZ" sz="1200">
                        <a:effectLst/>
                        <a:latin typeface="Times New Roman"/>
                        <a:ea typeface="Times New Roman"/>
                      </a:endParaRPr>
                    </a:p>
                  </a:txBody>
                  <a:tcPr marL="44450" marR="44450" marT="0" marB="0" anchor="ctr"/>
                </a:tc>
                <a:tc>
                  <a:txBody>
                    <a:bodyPr/>
                    <a:lstStyle/>
                    <a:p>
                      <a:pPr algn="r">
                        <a:spcAft>
                          <a:spcPts val="0"/>
                        </a:spcAft>
                      </a:pPr>
                      <a:r>
                        <a:rPr lang="cs-CZ" sz="1200">
                          <a:effectLst/>
                        </a:rPr>
                        <a:t>20 900,0</a:t>
                      </a:r>
                      <a:endParaRPr lang="cs-CZ" sz="1200">
                        <a:effectLst/>
                        <a:latin typeface="Times New Roman"/>
                        <a:ea typeface="Times New Roman"/>
                      </a:endParaRPr>
                    </a:p>
                  </a:txBody>
                  <a:tcPr marL="44450" marR="44450" marT="0" marB="0" anchor="ctr"/>
                </a:tc>
                <a:tc>
                  <a:txBody>
                    <a:bodyPr/>
                    <a:lstStyle/>
                    <a:p>
                      <a:pPr algn="r">
                        <a:spcAft>
                          <a:spcPts val="0"/>
                        </a:spcAft>
                      </a:pPr>
                      <a:r>
                        <a:rPr lang="cs-CZ" sz="1200">
                          <a:effectLst/>
                        </a:rPr>
                        <a:t>27 170,0</a:t>
                      </a:r>
                      <a:endParaRPr lang="cs-CZ" sz="1200">
                        <a:effectLst/>
                        <a:latin typeface="Times New Roman"/>
                        <a:ea typeface="Times New Roman"/>
                      </a:endParaRPr>
                    </a:p>
                  </a:txBody>
                  <a:tcPr marL="44450" marR="44450" marT="0" marB="0" anchor="ctr"/>
                </a:tc>
              </a:tr>
              <a:tr h="221126">
                <a:tc>
                  <a:txBody>
                    <a:bodyPr/>
                    <a:lstStyle/>
                    <a:p>
                      <a:pPr>
                        <a:spcAft>
                          <a:spcPts val="0"/>
                        </a:spcAft>
                      </a:pPr>
                      <a:r>
                        <a:rPr lang="cs-CZ" sz="1200" dirty="0" smtClean="0">
                          <a:effectLst/>
                        </a:rPr>
                        <a:t>Úspora nákladů</a:t>
                      </a:r>
                      <a:r>
                        <a:rPr lang="cs-CZ" sz="1200" baseline="0" dirty="0" smtClean="0">
                          <a:effectLst/>
                        </a:rPr>
                        <a:t> na výrobu tepla</a:t>
                      </a:r>
                      <a:endParaRPr lang="cs-CZ" sz="1200" dirty="0">
                        <a:effectLst/>
                        <a:latin typeface="Times New Roman"/>
                        <a:ea typeface="Times New Roman"/>
                      </a:endParaRPr>
                    </a:p>
                  </a:txBody>
                  <a:tcPr marL="44450" marR="44450" marT="0" marB="0" anchor="ctr"/>
                </a:tc>
                <a:tc>
                  <a:txBody>
                    <a:bodyPr/>
                    <a:lstStyle/>
                    <a:p>
                      <a:pPr algn="ctr">
                        <a:spcAft>
                          <a:spcPts val="0"/>
                        </a:spcAft>
                      </a:pPr>
                      <a:r>
                        <a:rPr lang="cs-CZ" sz="1200">
                          <a:effectLst/>
                        </a:rPr>
                        <a:t>tis.Kč/rok</a:t>
                      </a:r>
                      <a:endParaRPr lang="cs-CZ" sz="1200">
                        <a:effectLst/>
                        <a:latin typeface="Times New Roman"/>
                        <a:ea typeface="Times New Roman"/>
                      </a:endParaRPr>
                    </a:p>
                  </a:txBody>
                  <a:tcPr marL="44450" marR="44450" marT="0" marB="0" anchor="ctr"/>
                </a:tc>
                <a:tc>
                  <a:txBody>
                    <a:bodyPr/>
                    <a:lstStyle/>
                    <a:p>
                      <a:pPr algn="r">
                        <a:spcAft>
                          <a:spcPts val="0"/>
                        </a:spcAft>
                      </a:pPr>
                      <a:r>
                        <a:rPr lang="cs-CZ" sz="1200" dirty="0">
                          <a:effectLst/>
                        </a:rPr>
                        <a:t>10 343,7</a:t>
                      </a:r>
                      <a:endParaRPr lang="cs-CZ" sz="1200" dirty="0">
                        <a:effectLst/>
                        <a:latin typeface="Times New Roman"/>
                        <a:ea typeface="Times New Roman"/>
                      </a:endParaRPr>
                    </a:p>
                  </a:txBody>
                  <a:tcPr marL="44450" marR="44450" marT="0" marB="0" anchor="ctr"/>
                </a:tc>
                <a:tc>
                  <a:txBody>
                    <a:bodyPr/>
                    <a:lstStyle/>
                    <a:p>
                      <a:pPr algn="r">
                        <a:spcAft>
                          <a:spcPts val="0"/>
                        </a:spcAft>
                      </a:pPr>
                      <a:r>
                        <a:rPr lang="cs-CZ" sz="1200">
                          <a:effectLst/>
                        </a:rPr>
                        <a:t>12 219,8</a:t>
                      </a:r>
                      <a:endParaRPr lang="cs-CZ" sz="1200">
                        <a:effectLst/>
                        <a:latin typeface="Times New Roman"/>
                        <a:ea typeface="Times New Roman"/>
                      </a:endParaRPr>
                    </a:p>
                  </a:txBody>
                  <a:tcPr marL="44450" marR="44450" marT="0" marB="0" anchor="ctr"/>
                </a:tc>
                <a:tc>
                  <a:txBody>
                    <a:bodyPr/>
                    <a:lstStyle/>
                    <a:p>
                      <a:pPr algn="r">
                        <a:spcAft>
                          <a:spcPts val="0"/>
                        </a:spcAft>
                      </a:pPr>
                      <a:r>
                        <a:rPr lang="cs-CZ" sz="1200">
                          <a:effectLst/>
                        </a:rPr>
                        <a:t>14 123,7</a:t>
                      </a:r>
                      <a:endParaRPr lang="cs-CZ" sz="1200">
                        <a:effectLst/>
                        <a:latin typeface="Times New Roman"/>
                        <a:ea typeface="Times New Roman"/>
                      </a:endParaRPr>
                    </a:p>
                  </a:txBody>
                  <a:tcPr marL="44450" marR="44450" marT="0" marB="0" anchor="ctr"/>
                </a:tc>
              </a:tr>
              <a:tr h="221126">
                <a:tc>
                  <a:txBody>
                    <a:bodyPr/>
                    <a:lstStyle/>
                    <a:p>
                      <a:pPr>
                        <a:spcAft>
                          <a:spcPts val="0"/>
                        </a:spcAft>
                      </a:pPr>
                      <a:r>
                        <a:rPr lang="cs-CZ" sz="1200">
                          <a:effectLst/>
                        </a:rPr>
                        <a:t>Provozní náklady</a:t>
                      </a:r>
                      <a:endParaRPr lang="cs-CZ" sz="1200">
                        <a:effectLst/>
                        <a:latin typeface="Times New Roman"/>
                        <a:ea typeface="Times New Roman"/>
                      </a:endParaRPr>
                    </a:p>
                  </a:txBody>
                  <a:tcPr marL="44450" marR="44450" marT="0" marB="0" anchor="ctr"/>
                </a:tc>
                <a:tc>
                  <a:txBody>
                    <a:bodyPr/>
                    <a:lstStyle/>
                    <a:p>
                      <a:pPr algn="ctr">
                        <a:spcAft>
                          <a:spcPts val="0"/>
                        </a:spcAft>
                      </a:pPr>
                      <a:r>
                        <a:rPr lang="cs-CZ" sz="1200">
                          <a:effectLst/>
                        </a:rPr>
                        <a:t>tis.Kč/rok</a:t>
                      </a:r>
                      <a:endParaRPr lang="cs-CZ" sz="1200">
                        <a:effectLst/>
                        <a:latin typeface="Times New Roman"/>
                        <a:ea typeface="Times New Roman"/>
                      </a:endParaRPr>
                    </a:p>
                  </a:txBody>
                  <a:tcPr marL="44450" marR="44450" marT="0" marB="0" anchor="ctr"/>
                </a:tc>
                <a:tc>
                  <a:txBody>
                    <a:bodyPr/>
                    <a:lstStyle/>
                    <a:p>
                      <a:pPr algn="r">
                        <a:spcAft>
                          <a:spcPts val="0"/>
                        </a:spcAft>
                      </a:pPr>
                      <a:r>
                        <a:rPr lang="cs-CZ" sz="1200" dirty="0">
                          <a:effectLst/>
                        </a:rPr>
                        <a:t>8 801,1</a:t>
                      </a:r>
                      <a:endParaRPr lang="cs-CZ" sz="1200" dirty="0">
                        <a:effectLst/>
                        <a:latin typeface="Times New Roman"/>
                        <a:ea typeface="Times New Roman"/>
                      </a:endParaRPr>
                    </a:p>
                  </a:txBody>
                  <a:tcPr marL="44450" marR="44450" marT="0" marB="0" anchor="ctr"/>
                </a:tc>
                <a:tc>
                  <a:txBody>
                    <a:bodyPr/>
                    <a:lstStyle/>
                    <a:p>
                      <a:pPr algn="r">
                        <a:spcAft>
                          <a:spcPts val="0"/>
                        </a:spcAft>
                      </a:pPr>
                      <a:r>
                        <a:rPr lang="cs-CZ" sz="1200">
                          <a:effectLst/>
                        </a:rPr>
                        <a:t>9 615,9</a:t>
                      </a:r>
                      <a:endParaRPr lang="cs-CZ" sz="1200">
                        <a:effectLst/>
                        <a:latin typeface="Times New Roman"/>
                        <a:ea typeface="Times New Roman"/>
                      </a:endParaRPr>
                    </a:p>
                  </a:txBody>
                  <a:tcPr marL="44450" marR="44450" marT="0" marB="0" anchor="ctr"/>
                </a:tc>
                <a:tc>
                  <a:txBody>
                    <a:bodyPr/>
                    <a:lstStyle/>
                    <a:p>
                      <a:pPr algn="r">
                        <a:spcAft>
                          <a:spcPts val="0"/>
                        </a:spcAft>
                      </a:pPr>
                      <a:r>
                        <a:rPr lang="cs-CZ" sz="1200">
                          <a:effectLst/>
                        </a:rPr>
                        <a:t>10 704,5</a:t>
                      </a:r>
                      <a:endParaRPr lang="cs-CZ" sz="1200">
                        <a:effectLst/>
                        <a:latin typeface="Times New Roman"/>
                        <a:ea typeface="Times New Roman"/>
                      </a:endParaRPr>
                    </a:p>
                  </a:txBody>
                  <a:tcPr marL="44450" marR="44450" marT="0" marB="0" anchor="ctr"/>
                </a:tc>
              </a:tr>
              <a:tr h="221126">
                <a:tc>
                  <a:txBody>
                    <a:bodyPr/>
                    <a:lstStyle/>
                    <a:p>
                      <a:pPr>
                        <a:spcAft>
                          <a:spcPts val="0"/>
                        </a:spcAft>
                      </a:pPr>
                      <a:r>
                        <a:rPr lang="cs-CZ" sz="1200">
                          <a:effectLst/>
                        </a:rPr>
                        <a:t>Přínosy projektu celkem - CF</a:t>
                      </a:r>
                      <a:endParaRPr lang="cs-CZ" sz="1200">
                        <a:effectLst/>
                        <a:latin typeface="Times New Roman"/>
                        <a:ea typeface="Times New Roman"/>
                      </a:endParaRPr>
                    </a:p>
                  </a:txBody>
                  <a:tcPr marL="44450" marR="44450" marT="0" marB="0" anchor="ctr"/>
                </a:tc>
                <a:tc>
                  <a:txBody>
                    <a:bodyPr/>
                    <a:lstStyle/>
                    <a:p>
                      <a:pPr algn="ctr">
                        <a:spcAft>
                          <a:spcPts val="0"/>
                        </a:spcAft>
                      </a:pPr>
                      <a:r>
                        <a:rPr lang="cs-CZ" sz="1200">
                          <a:effectLst/>
                        </a:rPr>
                        <a:t>tis.Kč/rok</a:t>
                      </a:r>
                      <a:endParaRPr lang="cs-CZ" sz="1200">
                        <a:effectLst/>
                        <a:latin typeface="Times New Roman"/>
                        <a:ea typeface="Times New Roman"/>
                      </a:endParaRPr>
                    </a:p>
                  </a:txBody>
                  <a:tcPr marL="44450" marR="44450" marT="0" marB="0" anchor="ctr"/>
                </a:tc>
                <a:tc>
                  <a:txBody>
                    <a:bodyPr/>
                    <a:lstStyle/>
                    <a:p>
                      <a:pPr algn="r">
                        <a:spcAft>
                          <a:spcPts val="0"/>
                        </a:spcAft>
                      </a:pPr>
                      <a:r>
                        <a:rPr lang="cs-CZ" sz="1200" dirty="0">
                          <a:effectLst/>
                        </a:rPr>
                        <a:t>1 542,6</a:t>
                      </a:r>
                      <a:endParaRPr lang="cs-CZ" sz="1200" dirty="0">
                        <a:effectLst/>
                        <a:latin typeface="Times New Roman"/>
                        <a:ea typeface="Times New Roman"/>
                      </a:endParaRPr>
                    </a:p>
                  </a:txBody>
                  <a:tcPr marL="44450" marR="44450" marT="0" marB="0" anchor="ctr"/>
                </a:tc>
                <a:tc>
                  <a:txBody>
                    <a:bodyPr/>
                    <a:lstStyle/>
                    <a:p>
                      <a:pPr algn="r">
                        <a:spcAft>
                          <a:spcPts val="0"/>
                        </a:spcAft>
                      </a:pPr>
                      <a:r>
                        <a:rPr lang="cs-CZ" sz="1200">
                          <a:effectLst/>
                        </a:rPr>
                        <a:t>2 603,9</a:t>
                      </a:r>
                      <a:endParaRPr lang="cs-CZ" sz="1200">
                        <a:effectLst/>
                        <a:latin typeface="Times New Roman"/>
                        <a:ea typeface="Times New Roman"/>
                      </a:endParaRPr>
                    </a:p>
                  </a:txBody>
                  <a:tcPr marL="44450" marR="44450" marT="0" marB="0" anchor="ctr"/>
                </a:tc>
                <a:tc>
                  <a:txBody>
                    <a:bodyPr/>
                    <a:lstStyle/>
                    <a:p>
                      <a:pPr algn="r">
                        <a:spcAft>
                          <a:spcPts val="0"/>
                        </a:spcAft>
                      </a:pPr>
                      <a:r>
                        <a:rPr lang="cs-CZ" sz="1200">
                          <a:effectLst/>
                        </a:rPr>
                        <a:t>3 419,1</a:t>
                      </a:r>
                      <a:endParaRPr lang="cs-CZ" sz="1200">
                        <a:effectLst/>
                        <a:latin typeface="Times New Roman"/>
                        <a:ea typeface="Times New Roman"/>
                      </a:endParaRPr>
                    </a:p>
                  </a:txBody>
                  <a:tcPr marL="44450" marR="44450" marT="0" marB="0" anchor="ctr"/>
                </a:tc>
              </a:tr>
              <a:tr h="221126">
                <a:tc>
                  <a:txBody>
                    <a:bodyPr/>
                    <a:lstStyle/>
                    <a:p>
                      <a:pPr>
                        <a:spcAft>
                          <a:spcPts val="0"/>
                        </a:spcAft>
                      </a:pPr>
                      <a:r>
                        <a:rPr lang="cs-CZ" sz="1200">
                          <a:effectLst/>
                        </a:rPr>
                        <a:t>Diskontní sazba</a:t>
                      </a:r>
                      <a:endParaRPr lang="cs-CZ" sz="1200">
                        <a:effectLst/>
                        <a:latin typeface="Times New Roman"/>
                        <a:ea typeface="Times New Roman"/>
                      </a:endParaRPr>
                    </a:p>
                  </a:txBody>
                  <a:tcPr marL="44450" marR="44450" marT="0" marB="0" anchor="ctr"/>
                </a:tc>
                <a:tc>
                  <a:txBody>
                    <a:bodyPr/>
                    <a:lstStyle/>
                    <a:p>
                      <a:pPr algn="ctr">
                        <a:spcAft>
                          <a:spcPts val="0"/>
                        </a:spcAft>
                      </a:pPr>
                      <a:r>
                        <a:rPr lang="cs-CZ" sz="1200">
                          <a:effectLst/>
                        </a:rPr>
                        <a:t>%</a:t>
                      </a:r>
                      <a:endParaRPr lang="cs-CZ" sz="1200">
                        <a:effectLst/>
                        <a:latin typeface="Times New Roman"/>
                        <a:ea typeface="Times New Roman"/>
                      </a:endParaRPr>
                    </a:p>
                  </a:txBody>
                  <a:tcPr marL="44450" marR="44450" marT="0" marB="0" anchor="ctr"/>
                </a:tc>
                <a:tc>
                  <a:txBody>
                    <a:bodyPr/>
                    <a:lstStyle/>
                    <a:p>
                      <a:pPr algn="r">
                        <a:spcAft>
                          <a:spcPts val="0"/>
                        </a:spcAft>
                      </a:pPr>
                      <a:r>
                        <a:rPr lang="cs-CZ" sz="1200">
                          <a:effectLst/>
                        </a:rPr>
                        <a:t>3,06</a:t>
                      </a:r>
                      <a:endParaRPr lang="cs-CZ" sz="1200">
                        <a:effectLst/>
                        <a:latin typeface="Times New Roman"/>
                        <a:ea typeface="Times New Roman"/>
                      </a:endParaRPr>
                    </a:p>
                  </a:txBody>
                  <a:tcPr marL="44450" marR="44450" marT="0" marB="0" anchor="ctr"/>
                </a:tc>
                <a:tc>
                  <a:txBody>
                    <a:bodyPr/>
                    <a:lstStyle/>
                    <a:p>
                      <a:pPr algn="r">
                        <a:spcAft>
                          <a:spcPts val="0"/>
                        </a:spcAft>
                      </a:pPr>
                      <a:r>
                        <a:rPr lang="cs-CZ" sz="1200" dirty="0">
                          <a:effectLst/>
                        </a:rPr>
                        <a:t>3,06</a:t>
                      </a:r>
                      <a:endParaRPr lang="cs-CZ" sz="1200" dirty="0">
                        <a:effectLst/>
                        <a:latin typeface="Times New Roman"/>
                        <a:ea typeface="Times New Roman"/>
                      </a:endParaRPr>
                    </a:p>
                  </a:txBody>
                  <a:tcPr marL="44450" marR="44450" marT="0" marB="0" anchor="ctr"/>
                </a:tc>
                <a:tc>
                  <a:txBody>
                    <a:bodyPr/>
                    <a:lstStyle/>
                    <a:p>
                      <a:pPr algn="r">
                        <a:spcAft>
                          <a:spcPts val="0"/>
                        </a:spcAft>
                      </a:pPr>
                      <a:r>
                        <a:rPr lang="cs-CZ" sz="1200">
                          <a:effectLst/>
                        </a:rPr>
                        <a:t>3,06</a:t>
                      </a:r>
                      <a:endParaRPr lang="cs-CZ" sz="1200">
                        <a:effectLst/>
                        <a:latin typeface="Times New Roman"/>
                        <a:ea typeface="Times New Roman"/>
                      </a:endParaRPr>
                    </a:p>
                  </a:txBody>
                  <a:tcPr marL="44450" marR="44450" marT="0" marB="0" anchor="ctr"/>
                </a:tc>
              </a:tr>
              <a:tr h="221126">
                <a:tc>
                  <a:txBody>
                    <a:bodyPr/>
                    <a:lstStyle/>
                    <a:p>
                      <a:pPr>
                        <a:spcAft>
                          <a:spcPts val="0"/>
                        </a:spcAft>
                      </a:pPr>
                      <a:r>
                        <a:rPr lang="cs-CZ" sz="1200">
                          <a:effectLst/>
                        </a:rPr>
                        <a:t>Čistá současná hodnota NPV</a:t>
                      </a:r>
                      <a:endParaRPr lang="cs-CZ" sz="1200">
                        <a:effectLst/>
                        <a:latin typeface="Times New Roman"/>
                        <a:ea typeface="Times New Roman"/>
                      </a:endParaRPr>
                    </a:p>
                  </a:txBody>
                  <a:tcPr marL="44450" marR="44450" marT="0" marB="0" anchor="ctr"/>
                </a:tc>
                <a:tc>
                  <a:txBody>
                    <a:bodyPr/>
                    <a:lstStyle/>
                    <a:p>
                      <a:pPr algn="ctr">
                        <a:spcAft>
                          <a:spcPts val="0"/>
                        </a:spcAft>
                      </a:pPr>
                      <a:r>
                        <a:rPr lang="cs-CZ" sz="1200">
                          <a:effectLst/>
                        </a:rPr>
                        <a:t>tis.Kč</a:t>
                      </a:r>
                      <a:endParaRPr lang="cs-CZ" sz="1200">
                        <a:effectLst/>
                        <a:latin typeface="Times New Roman"/>
                        <a:ea typeface="Times New Roman"/>
                      </a:endParaRPr>
                    </a:p>
                  </a:txBody>
                  <a:tcPr marL="44450" marR="44450" marT="0" marB="0" anchor="ctr"/>
                </a:tc>
                <a:tc>
                  <a:txBody>
                    <a:bodyPr/>
                    <a:lstStyle/>
                    <a:p>
                      <a:pPr algn="r">
                        <a:spcAft>
                          <a:spcPts val="0"/>
                        </a:spcAft>
                      </a:pPr>
                      <a:r>
                        <a:rPr lang="cs-CZ" sz="1200">
                          <a:effectLst/>
                        </a:rPr>
                        <a:t>1 131,9</a:t>
                      </a:r>
                      <a:endParaRPr lang="cs-CZ" sz="1200">
                        <a:effectLst/>
                        <a:latin typeface="Times New Roman"/>
                        <a:ea typeface="Times New Roman"/>
                      </a:endParaRPr>
                    </a:p>
                  </a:txBody>
                  <a:tcPr marL="44450" marR="44450" marT="0" marB="0" anchor="ctr"/>
                </a:tc>
                <a:tc>
                  <a:txBody>
                    <a:bodyPr/>
                    <a:lstStyle/>
                    <a:p>
                      <a:pPr algn="r">
                        <a:spcAft>
                          <a:spcPts val="0"/>
                        </a:spcAft>
                      </a:pPr>
                      <a:r>
                        <a:rPr lang="cs-CZ" sz="1200" dirty="0">
                          <a:effectLst/>
                        </a:rPr>
                        <a:t>10 997,8</a:t>
                      </a:r>
                      <a:endParaRPr lang="cs-CZ" sz="1200" dirty="0">
                        <a:effectLst/>
                        <a:latin typeface="Times New Roman"/>
                        <a:ea typeface="Times New Roman"/>
                      </a:endParaRPr>
                    </a:p>
                  </a:txBody>
                  <a:tcPr marL="44450" marR="44450" marT="0" marB="0" anchor="ctr"/>
                </a:tc>
                <a:tc>
                  <a:txBody>
                    <a:bodyPr/>
                    <a:lstStyle/>
                    <a:p>
                      <a:pPr algn="r">
                        <a:spcAft>
                          <a:spcPts val="0"/>
                        </a:spcAft>
                      </a:pPr>
                      <a:r>
                        <a:rPr lang="cs-CZ" sz="1200">
                          <a:effectLst/>
                        </a:rPr>
                        <a:t>14 714,0</a:t>
                      </a:r>
                      <a:endParaRPr lang="cs-CZ" sz="1200">
                        <a:effectLst/>
                        <a:latin typeface="Times New Roman"/>
                        <a:ea typeface="Times New Roman"/>
                      </a:endParaRPr>
                    </a:p>
                  </a:txBody>
                  <a:tcPr marL="44450" marR="44450" marT="0" marB="0" anchor="ctr"/>
                </a:tc>
              </a:tr>
              <a:tr h="221126">
                <a:tc>
                  <a:txBody>
                    <a:bodyPr/>
                    <a:lstStyle/>
                    <a:p>
                      <a:pPr>
                        <a:spcAft>
                          <a:spcPts val="0"/>
                        </a:spcAft>
                      </a:pPr>
                      <a:r>
                        <a:rPr lang="cs-CZ" sz="1200">
                          <a:effectLst/>
                        </a:rPr>
                        <a:t>Vnitřní výnosové procento IRR</a:t>
                      </a:r>
                      <a:endParaRPr lang="cs-CZ" sz="1200">
                        <a:effectLst/>
                        <a:latin typeface="Times New Roman"/>
                        <a:ea typeface="Times New Roman"/>
                      </a:endParaRPr>
                    </a:p>
                  </a:txBody>
                  <a:tcPr marL="44450" marR="44450" marT="0" marB="0" anchor="ctr"/>
                </a:tc>
                <a:tc>
                  <a:txBody>
                    <a:bodyPr/>
                    <a:lstStyle/>
                    <a:p>
                      <a:pPr algn="ctr">
                        <a:spcAft>
                          <a:spcPts val="0"/>
                        </a:spcAft>
                      </a:pPr>
                      <a:r>
                        <a:rPr lang="cs-CZ" sz="1200">
                          <a:effectLst/>
                        </a:rPr>
                        <a:t>%</a:t>
                      </a:r>
                      <a:endParaRPr lang="cs-CZ" sz="1200">
                        <a:effectLst/>
                        <a:latin typeface="Times New Roman"/>
                        <a:ea typeface="Times New Roman"/>
                      </a:endParaRPr>
                    </a:p>
                  </a:txBody>
                  <a:tcPr marL="44450" marR="44450" marT="0" marB="0" anchor="ctr"/>
                </a:tc>
                <a:tc>
                  <a:txBody>
                    <a:bodyPr/>
                    <a:lstStyle/>
                    <a:p>
                      <a:pPr algn="r">
                        <a:spcAft>
                          <a:spcPts val="0"/>
                        </a:spcAft>
                      </a:pPr>
                      <a:r>
                        <a:rPr lang="cs-CZ" sz="1200">
                          <a:effectLst/>
                        </a:rPr>
                        <a:t>4,07</a:t>
                      </a:r>
                      <a:endParaRPr lang="cs-CZ" sz="1200">
                        <a:effectLst/>
                        <a:latin typeface="Times New Roman"/>
                        <a:ea typeface="Times New Roman"/>
                      </a:endParaRPr>
                    </a:p>
                  </a:txBody>
                  <a:tcPr marL="44450" marR="44450" marT="0" marB="0" anchor="ctr"/>
                </a:tc>
                <a:tc>
                  <a:txBody>
                    <a:bodyPr/>
                    <a:lstStyle/>
                    <a:p>
                      <a:pPr algn="r">
                        <a:spcAft>
                          <a:spcPts val="0"/>
                        </a:spcAft>
                      </a:pPr>
                      <a:r>
                        <a:rPr lang="cs-CZ" sz="1200" dirty="0">
                          <a:effectLst/>
                        </a:rPr>
                        <a:t>10,88</a:t>
                      </a:r>
                      <a:endParaRPr lang="cs-CZ" sz="1200" dirty="0">
                        <a:effectLst/>
                        <a:latin typeface="Times New Roman"/>
                        <a:ea typeface="Times New Roman"/>
                      </a:endParaRPr>
                    </a:p>
                  </a:txBody>
                  <a:tcPr marL="44450" marR="44450" marT="0" marB="0" anchor="ctr"/>
                </a:tc>
                <a:tc>
                  <a:txBody>
                    <a:bodyPr/>
                    <a:lstStyle/>
                    <a:p>
                      <a:pPr algn="r">
                        <a:spcAft>
                          <a:spcPts val="0"/>
                        </a:spcAft>
                      </a:pPr>
                      <a:r>
                        <a:rPr lang="cs-CZ" sz="1200">
                          <a:effectLst/>
                        </a:rPr>
                        <a:t>11,10</a:t>
                      </a:r>
                      <a:endParaRPr lang="cs-CZ" sz="1200">
                        <a:effectLst/>
                        <a:latin typeface="Times New Roman"/>
                        <a:ea typeface="Times New Roman"/>
                      </a:endParaRPr>
                    </a:p>
                  </a:txBody>
                  <a:tcPr marL="44450" marR="44450" marT="0" marB="0" anchor="ctr"/>
                </a:tc>
              </a:tr>
              <a:tr h="221126">
                <a:tc>
                  <a:txBody>
                    <a:bodyPr/>
                    <a:lstStyle/>
                    <a:p>
                      <a:pPr>
                        <a:spcAft>
                          <a:spcPts val="0"/>
                        </a:spcAft>
                      </a:pPr>
                      <a:r>
                        <a:rPr lang="cs-CZ" sz="1200">
                          <a:effectLst/>
                        </a:rPr>
                        <a:t>Prostá doba návratnosti T</a:t>
                      </a:r>
                      <a:r>
                        <a:rPr lang="cs-CZ" sz="1200" baseline="-25000">
                          <a:effectLst/>
                        </a:rPr>
                        <a:t>s</a:t>
                      </a:r>
                      <a:endParaRPr lang="cs-CZ" sz="1200">
                        <a:effectLst/>
                        <a:latin typeface="Times New Roman"/>
                        <a:ea typeface="Times New Roman"/>
                      </a:endParaRPr>
                    </a:p>
                  </a:txBody>
                  <a:tcPr marL="44450" marR="44450" marT="0" marB="0" anchor="ctr"/>
                </a:tc>
                <a:tc>
                  <a:txBody>
                    <a:bodyPr/>
                    <a:lstStyle/>
                    <a:p>
                      <a:pPr algn="ctr">
                        <a:spcAft>
                          <a:spcPts val="0"/>
                        </a:spcAft>
                      </a:pPr>
                      <a:r>
                        <a:rPr lang="cs-CZ" sz="1200">
                          <a:effectLst/>
                        </a:rPr>
                        <a:t>roky</a:t>
                      </a:r>
                      <a:endParaRPr lang="cs-CZ" sz="1200">
                        <a:effectLst/>
                        <a:latin typeface="Times New Roman"/>
                        <a:ea typeface="Times New Roman"/>
                      </a:endParaRPr>
                    </a:p>
                  </a:txBody>
                  <a:tcPr marL="44450" marR="44450" marT="0" marB="0" anchor="ctr"/>
                </a:tc>
                <a:tc>
                  <a:txBody>
                    <a:bodyPr/>
                    <a:lstStyle/>
                    <a:p>
                      <a:pPr algn="r">
                        <a:spcAft>
                          <a:spcPts val="0"/>
                        </a:spcAft>
                      </a:pPr>
                      <a:r>
                        <a:rPr lang="cs-CZ" sz="1200">
                          <a:effectLst/>
                        </a:rPr>
                        <a:t>11,5</a:t>
                      </a:r>
                      <a:endParaRPr lang="cs-CZ" sz="1200">
                        <a:effectLst/>
                        <a:latin typeface="Times New Roman"/>
                        <a:ea typeface="Times New Roman"/>
                      </a:endParaRPr>
                    </a:p>
                  </a:txBody>
                  <a:tcPr marL="44450" marR="44450" marT="0" marB="0" anchor="ctr"/>
                </a:tc>
                <a:tc>
                  <a:txBody>
                    <a:bodyPr/>
                    <a:lstStyle/>
                    <a:p>
                      <a:pPr algn="r">
                        <a:spcAft>
                          <a:spcPts val="0"/>
                        </a:spcAft>
                      </a:pPr>
                      <a:r>
                        <a:rPr lang="cs-CZ" sz="1200" dirty="0">
                          <a:effectLst/>
                        </a:rPr>
                        <a:t>8,0</a:t>
                      </a:r>
                      <a:endParaRPr lang="cs-CZ" sz="1200" dirty="0">
                        <a:effectLst/>
                        <a:latin typeface="Times New Roman"/>
                        <a:ea typeface="Times New Roman"/>
                      </a:endParaRPr>
                    </a:p>
                  </a:txBody>
                  <a:tcPr marL="44450" marR="44450" marT="0" marB="0" anchor="ctr"/>
                </a:tc>
                <a:tc>
                  <a:txBody>
                    <a:bodyPr/>
                    <a:lstStyle/>
                    <a:p>
                      <a:pPr algn="r">
                        <a:spcAft>
                          <a:spcPts val="0"/>
                        </a:spcAft>
                      </a:pPr>
                      <a:r>
                        <a:rPr lang="cs-CZ" sz="1200">
                          <a:effectLst/>
                        </a:rPr>
                        <a:t>8,0</a:t>
                      </a:r>
                      <a:endParaRPr lang="cs-CZ" sz="1200">
                        <a:effectLst/>
                        <a:latin typeface="Times New Roman"/>
                        <a:ea typeface="Times New Roman"/>
                      </a:endParaRPr>
                    </a:p>
                  </a:txBody>
                  <a:tcPr marL="44450" marR="44450" marT="0" marB="0" anchor="ctr"/>
                </a:tc>
              </a:tr>
              <a:tr h="221126">
                <a:tc>
                  <a:txBody>
                    <a:bodyPr/>
                    <a:lstStyle/>
                    <a:p>
                      <a:pPr>
                        <a:spcAft>
                          <a:spcPts val="0"/>
                        </a:spcAft>
                      </a:pPr>
                      <a:r>
                        <a:rPr lang="cs-CZ" sz="1200">
                          <a:effectLst/>
                        </a:rPr>
                        <a:t>Reálná doba návratnosti T</a:t>
                      </a:r>
                      <a:r>
                        <a:rPr lang="cs-CZ" sz="1200" baseline="-25000">
                          <a:effectLst/>
                        </a:rPr>
                        <a:t>sd</a:t>
                      </a:r>
                      <a:endParaRPr lang="cs-CZ" sz="1200">
                        <a:effectLst/>
                        <a:latin typeface="Times New Roman"/>
                        <a:ea typeface="Times New Roman"/>
                      </a:endParaRPr>
                    </a:p>
                  </a:txBody>
                  <a:tcPr marL="44450" marR="44450" marT="0" marB="0" anchor="ctr"/>
                </a:tc>
                <a:tc>
                  <a:txBody>
                    <a:bodyPr/>
                    <a:lstStyle/>
                    <a:p>
                      <a:pPr algn="ctr">
                        <a:spcAft>
                          <a:spcPts val="0"/>
                        </a:spcAft>
                      </a:pPr>
                      <a:r>
                        <a:rPr lang="cs-CZ" sz="1200">
                          <a:effectLst/>
                        </a:rPr>
                        <a:t>roky</a:t>
                      </a:r>
                      <a:endParaRPr lang="cs-CZ" sz="1200">
                        <a:effectLst/>
                        <a:latin typeface="Times New Roman"/>
                        <a:ea typeface="Times New Roman"/>
                      </a:endParaRPr>
                    </a:p>
                  </a:txBody>
                  <a:tcPr marL="44450" marR="44450" marT="0" marB="0" anchor="ctr"/>
                </a:tc>
                <a:tc>
                  <a:txBody>
                    <a:bodyPr/>
                    <a:lstStyle/>
                    <a:p>
                      <a:pPr algn="r">
                        <a:spcAft>
                          <a:spcPts val="0"/>
                        </a:spcAft>
                      </a:pPr>
                      <a:r>
                        <a:rPr lang="cs-CZ" sz="1200">
                          <a:effectLst/>
                        </a:rPr>
                        <a:t>13,9</a:t>
                      </a:r>
                      <a:endParaRPr lang="cs-CZ" sz="1200">
                        <a:effectLst/>
                        <a:latin typeface="Times New Roman"/>
                        <a:ea typeface="Times New Roman"/>
                      </a:endParaRPr>
                    </a:p>
                  </a:txBody>
                  <a:tcPr marL="44450" marR="44450" marT="0" marB="0" anchor="ctr"/>
                </a:tc>
                <a:tc>
                  <a:txBody>
                    <a:bodyPr/>
                    <a:lstStyle/>
                    <a:p>
                      <a:pPr algn="r">
                        <a:spcAft>
                          <a:spcPts val="0"/>
                        </a:spcAft>
                      </a:pPr>
                      <a:r>
                        <a:rPr lang="cs-CZ" sz="1200" dirty="0">
                          <a:effectLst/>
                        </a:rPr>
                        <a:t>9,0</a:t>
                      </a:r>
                      <a:endParaRPr lang="cs-CZ" sz="1200" dirty="0">
                        <a:effectLst/>
                        <a:latin typeface="Times New Roman"/>
                        <a:ea typeface="Times New Roman"/>
                      </a:endParaRPr>
                    </a:p>
                  </a:txBody>
                  <a:tcPr marL="44450" marR="44450" marT="0" marB="0" anchor="ctr"/>
                </a:tc>
                <a:tc>
                  <a:txBody>
                    <a:bodyPr/>
                    <a:lstStyle/>
                    <a:p>
                      <a:pPr algn="r">
                        <a:spcAft>
                          <a:spcPts val="0"/>
                        </a:spcAft>
                      </a:pPr>
                      <a:r>
                        <a:rPr lang="cs-CZ" sz="1200">
                          <a:effectLst/>
                        </a:rPr>
                        <a:t>8,9</a:t>
                      </a:r>
                      <a:endParaRPr lang="cs-CZ" sz="1200">
                        <a:effectLst/>
                        <a:latin typeface="Times New Roman"/>
                        <a:ea typeface="Times New Roman"/>
                      </a:endParaRPr>
                    </a:p>
                  </a:txBody>
                  <a:tcPr marL="44450" marR="44450" marT="0" marB="0" anchor="ctr"/>
                </a:tc>
              </a:tr>
              <a:tr h="221126">
                <a:tc>
                  <a:txBody>
                    <a:bodyPr/>
                    <a:lstStyle/>
                    <a:p>
                      <a:pPr>
                        <a:spcAft>
                          <a:spcPts val="0"/>
                        </a:spcAft>
                      </a:pPr>
                      <a:r>
                        <a:rPr lang="cs-CZ" sz="1200">
                          <a:effectLst/>
                        </a:rPr>
                        <a:t>Doba životnosti T</a:t>
                      </a:r>
                      <a:r>
                        <a:rPr lang="cs-CZ" sz="1200" baseline="-25000">
                          <a:effectLst/>
                        </a:rPr>
                        <a:t>Ž</a:t>
                      </a:r>
                      <a:endParaRPr lang="cs-CZ" sz="1200">
                        <a:effectLst/>
                        <a:latin typeface="Times New Roman"/>
                        <a:ea typeface="Times New Roman"/>
                      </a:endParaRPr>
                    </a:p>
                  </a:txBody>
                  <a:tcPr marL="44450" marR="44450" marT="0" marB="0" anchor="ctr"/>
                </a:tc>
                <a:tc>
                  <a:txBody>
                    <a:bodyPr/>
                    <a:lstStyle/>
                    <a:p>
                      <a:pPr algn="ctr">
                        <a:spcAft>
                          <a:spcPts val="0"/>
                        </a:spcAft>
                      </a:pPr>
                      <a:r>
                        <a:rPr lang="cs-CZ" sz="1200">
                          <a:effectLst/>
                        </a:rPr>
                        <a:t>roky</a:t>
                      </a:r>
                      <a:endParaRPr lang="cs-CZ" sz="1200">
                        <a:effectLst/>
                        <a:latin typeface="Times New Roman"/>
                        <a:ea typeface="Times New Roman"/>
                      </a:endParaRPr>
                    </a:p>
                  </a:txBody>
                  <a:tcPr marL="44450" marR="44450" marT="0" marB="0" anchor="ctr"/>
                </a:tc>
                <a:tc>
                  <a:txBody>
                    <a:bodyPr/>
                    <a:lstStyle/>
                    <a:p>
                      <a:pPr algn="r">
                        <a:spcAft>
                          <a:spcPts val="0"/>
                        </a:spcAft>
                      </a:pPr>
                      <a:r>
                        <a:rPr lang="cs-CZ" sz="1200">
                          <a:effectLst/>
                        </a:rPr>
                        <a:t>15,0</a:t>
                      </a:r>
                      <a:endParaRPr lang="cs-CZ" sz="1200">
                        <a:effectLst/>
                        <a:latin typeface="Times New Roman"/>
                        <a:ea typeface="Times New Roman"/>
                      </a:endParaRPr>
                    </a:p>
                  </a:txBody>
                  <a:tcPr marL="44450" marR="44450" marT="0" marB="0" anchor="ctr"/>
                </a:tc>
                <a:tc>
                  <a:txBody>
                    <a:bodyPr/>
                    <a:lstStyle/>
                    <a:p>
                      <a:pPr algn="r">
                        <a:spcAft>
                          <a:spcPts val="0"/>
                        </a:spcAft>
                      </a:pPr>
                      <a:r>
                        <a:rPr lang="cs-CZ" sz="1200" dirty="0">
                          <a:effectLst/>
                        </a:rPr>
                        <a:t>15,0</a:t>
                      </a:r>
                      <a:endParaRPr lang="cs-CZ" sz="1200" dirty="0">
                        <a:effectLst/>
                        <a:latin typeface="Times New Roman"/>
                        <a:ea typeface="Times New Roman"/>
                      </a:endParaRPr>
                    </a:p>
                  </a:txBody>
                  <a:tcPr marL="44450" marR="44450" marT="0" marB="0" anchor="ctr"/>
                </a:tc>
                <a:tc>
                  <a:txBody>
                    <a:bodyPr/>
                    <a:lstStyle/>
                    <a:p>
                      <a:pPr algn="r">
                        <a:spcAft>
                          <a:spcPts val="0"/>
                        </a:spcAft>
                      </a:pPr>
                      <a:r>
                        <a:rPr lang="cs-CZ" sz="1200">
                          <a:effectLst/>
                        </a:rPr>
                        <a:t>15,0</a:t>
                      </a:r>
                      <a:endParaRPr lang="cs-CZ" sz="1200">
                        <a:effectLst/>
                        <a:latin typeface="Times New Roman"/>
                        <a:ea typeface="Times New Roman"/>
                      </a:endParaRPr>
                    </a:p>
                  </a:txBody>
                  <a:tcPr marL="44450" marR="44450" marT="0" marB="0" anchor="ctr"/>
                </a:tc>
              </a:tr>
              <a:tr h="291470">
                <a:tc>
                  <a:txBody>
                    <a:bodyPr/>
                    <a:lstStyle/>
                    <a:p>
                      <a:pPr>
                        <a:spcAft>
                          <a:spcPts val="0"/>
                        </a:spcAft>
                      </a:pPr>
                      <a:r>
                        <a:rPr lang="cs-CZ" sz="1200" dirty="0">
                          <a:effectLst/>
                        </a:rPr>
                        <a:t>Kumulovaný CF na konci hodnoceného období</a:t>
                      </a:r>
                      <a:endParaRPr lang="cs-CZ" sz="1200" dirty="0">
                        <a:effectLst/>
                        <a:latin typeface="Times New Roman"/>
                        <a:ea typeface="Times New Roman"/>
                      </a:endParaRPr>
                    </a:p>
                  </a:txBody>
                  <a:tcPr marL="44450" marR="44450" marT="0" marB="0" anchor="ctr"/>
                </a:tc>
                <a:tc>
                  <a:txBody>
                    <a:bodyPr/>
                    <a:lstStyle/>
                    <a:p>
                      <a:pPr algn="ctr">
                        <a:spcAft>
                          <a:spcPts val="0"/>
                        </a:spcAft>
                      </a:pPr>
                      <a:r>
                        <a:rPr lang="cs-CZ" sz="1200">
                          <a:effectLst/>
                        </a:rPr>
                        <a:t>tis.Kč</a:t>
                      </a:r>
                      <a:endParaRPr lang="cs-CZ" sz="1200">
                        <a:effectLst/>
                        <a:latin typeface="Times New Roman"/>
                        <a:ea typeface="Times New Roman"/>
                      </a:endParaRPr>
                    </a:p>
                  </a:txBody>
                  <a:tcPr marL="44450" marR="44450" marT="0" marB="0" anchor="ctr"/>
                </a:tc>
                <a:tc>
                  <a:txBody>
                    <a:bodyPr/>
                    <a:lstStyle/>
                    <a:p>
                      <a:pPr algn="r">
                        <a:spcAft>
                          <a:spcPts val="0"/>
                        </a:spcAft>
                      </a:pPr>
                      <a:r>
                        <a:rPr lang="cs-CZ" sz="1200">
                          <a:effectLst/>
                        </a:rPr>
                        <a:t>5 374,0</a:t>
                      </a:r>
                      <a:endParaRPr lang="cs-CZ" sz="1200">
                        <a:effectLst/>
                        <a:latin typeface="Times New Roman"/>
                        <a:ea typeface="Times New Roman"/>
                      </a:endParaRPr>
                    </a:p>
                  </a:txBody>
                  <a:tcPr marL="44450" marR="44450" marT="0" marB="0" anchor="ctr"/>
                </a:tc>
                <a:tc>
                  <a:txBody>
                    <a:bodyPr/>
                    <a:lstStyle/>
                    <a:p>
                      <a:pPr algn="r">
                        <a:spcAft>
                          <a:spcPts val="0"/>
                        </a:spcAft>
                      </a:pPr>
                      <a:r>
                        <a:rPr lang="cs-CZ" sz="1200" dirty="0">
                          <a:effectLst/>
                        </a:rPr>
                        <a:t>18 158,5</a:t>
                      </a:r>
                      <a:endParaRPr lang="cs-CZ" sz="1200" dirty="0">
                        <a:effectLst/>
                        <a:latin typeface="Times New Roman"/>
                        <a:ea typeface="Times New Roman"/>
                      </a:endParaRPr>
                    </a:p>
                  </a:txBody>
                  <a:tcPr marL="44450" marR="44450" marT="0" marB="0" anchor="ctr"/>
                </a:tc>
                <a:tc>
                  <a:txBody>
                    <a:bodyPr/>
                    <a:lstStyle/>
                    <a:p>
                      <a:pPr algn="r">
                        <a:spcAft>
                          <a:spcPts val="0"/>
                        </a:spcAft>
                      </a:pPr>
                      <a:r>
                        <a:rPr lang="cs-CZ" sz="1200" dirty="0">
                          <a:effectLst/>
                        </a:rPr>
                        <a:t>24 116,5</a:t>
                      </a:r>
                      <a:endParaRPr lang="cs-CZ" sz="1200" dirty="0">
                        <a:effectLst/>
                        <a:latin typeface="Times New Roman"/>
                        <a:ea typeface="Times New Roman"/>
                      </a:endParaRPr>
                    </a:p>
                  </a:txBody>
                  <a:tcPr marL="44450" marR="44450" marT="0" marB="0" anchor="ctr"/>
                </a:tc>
              </a:tr>
            </a:tbl>
          </a:graphicData>
        </a:graphic>
      </p:graphicFrame>
    </p:spTree>
    <p:extLst>
      <p:ext uri="{BB962C8B-B14F-4D97-AF65-F5344CB8AC3E}">
        <p14:creationId xmlns:p14="http://schemas.microsoft.com/office/powerpoint/2010/main" val="13594885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2582190" y="321797"/>
            <a:ext cx="453842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1600" b="1">
                <a:solidFill>
                  <a:schemeClr val="tx2"/>
                </a:solidFill>
                <a:latin typeface="Times New Roman" pitchFamily="18" charset="0"/>
              </a:defRPr>
            </a:lvl1pPr>
            <a:lvl2pPr marL="742950" indent="-285750" eaLnBrk="0" hangingPunct="0">
              <a:defRPr sz="1600" b="1">
                <a:solidFill>
                  <a:schemeClr val="tx2"/>
                </a:solidFill>
                <a:latin typeface="Times New Roman" pitchFamily="18" charset="0"/>
              </a:defRPr>
            </a:lvl2pPr>
            <a:lvl3pPr marL="1143000" indent="-228600" eaLnBrk="0" hangingPunct="0">
              <a:defRPr sz="1600" b="1">
                <a:solidFill>
                  <a:schemeClr val="tx2"/>
                </a:solidFill>
                <a:latin typeface="Times New Roman" pitchFamily="18" charset="0"/>
              </a:defRPr>
            </a:lvl3pPr>
            <a:lvl4pPr marL="1600200" indent="-228600" eaLnBrk="0" hangingPunct="0">
              <a:defRPr sz="1600" b="1">
                <a:solidFill>
                  <a:schemeClr val="tx2"/>
                </a:solidFill>
                <a:latin typeface="Times New Roman" pitchFamily="18" charset="0"/>
              </a:defRPr>
            </a:lvl4pPr>
            <a:lvl5pPr marL="2057400" indent="-228600" eaLnBrk="0" hangingPunct="0">
              <a:defRPr sz="1600" b="1">
                <a:solidFill>
                  <a:schemeClr val="tx2"/>
                </a:solidFill>
                <a:latin typeface="Times New Roman" pitchFamily="18" charset="0"/>
              </a:defRPr>
            </a:lvl5pPr>
            <a:lvl6pPr marL="2514600" indent="-228600" algn="ctr" eaLnBrk="0" fontAlgn="base" hangingPunct="0">
              <a:spcBef>
                <a:spcPct val="0"/>
              </a:spcBef>
              <a:spcAft>
                <a:spcPct val="0"/>
              </a:spcAft>
              <a:defRPr sz="1600" b="1">
                <a:solidFill>
                  <a:schemeClr val="tx2"/>
                </a:solidFill>
                <a:latin typeface="Times New Roman" pitchFamily="18" charset="0"/>
              </a:defRPr>
            </a:lvl6pPr>
            <a:lvl7pPr marL="2971800" indent="-228600" algn="ctr" eaLnBrk="0" fontAlgn="base" hangingPunct="0">
              <a:spcBef>
                <a:spcPct val="0"/>
              </a:spcBef>
              <a:spcAft>
                <a:spcPct val="0"/>
              </a:spcAft>
              <a:defRPr sz="1600" b="1">
                <a:solidFill>
                  <a:schemeClr val="tx2"/>
                </a:solidFill>
                <a:latin typeface="Times New Roman" pitchFamily="18" charset="0"/>
              </a:defRPr>
            </a:lvl7pPr>
            <a:lvl8pPr marL="3429000" indent="-228600" algn="ctr" eaLnBrk="0" fontAlgn="base" hangingPunct="0">
              <a:spcBef>
                <a:spcPct val="0"/>
              </a:spcBef>
              <a:spcAft>
                <a:spcPct val="0"/>
              </a:spcAft>
              <a:defRPr sz="1600" b="1">
                <a:solidFill>
                  <a:schemeClr val="tx2"/>
                </a:solidFill>
                <a:latin typeface="Times New Roman" pitchFamily="18" charset="0"/>
              </a:defRPr>
            </a:lvl8pPr>
            <a:lvl9pPr marL="3886200" indent="-228600" algn="ctr" eaLnBrk="0" fontAlgn="base" hangingPunct="0">
              <a:spcBef>
                <a:spcPct val="0"/>
              </a:spcBef>
              <a:spcAft>
                <a:spcPct val="0"/>
              </a:spcAft>
              <a:defRPr sz="1600" b="1">
                <a:solidFill>
                  <a:schemeClr val="tx2"/>
                </a:solidFill>
                <a:latin typeface="Times New Roman" pitchFamily="18" charset="0"/>
              </a:defRPr>
            </a:lvl9pPr>
          </a:lstStyle>
          <a:p>
            <a:pPr eaLnBrk="1" hangingPunct="1"/>
            <a:r>
              <a:rPr lang="cs-CZ" altLang="cs-CZ" sz="2800" u="sng" dirty="0">
                <a:solidFill>
                  <a:srgbClr val="000000"/>
                </a:solidFill>
                <a:effectLst>
                  <a:outerShdw blurRad="38100" dist="38100" dir="2700000" algn="tl">
                    <a:srgbClr val="C0C0C0"/>
                  </a:outerShdw>
                </a:effectLst>
                <a:latin typeface="Arial" charset="0"/>
                <a:ea typeface="Lucida Sans Unicode" pitchFamily="34" charset="0"/>
                <a:cs typeface="Lucida Sans Unicode" pitchFamily="34" charset="0"/>
              </a:rPr>
              <a:t>Sumarizace </a:t>
            </a:r>
            <a:r>
              <a:rPr lang="cs-CZ" altLang="cs-CZ" sz="2800" u="sng" dirty="0" smtClean="0">
                <a:solidFill>
                  <a:srgbClr val="000000"/>
                </a:solidFill>
                <a:effectLst>
                  <a:outerShdw blurRad="38100" dist="38100" dir="2700000" algn="tl">
                    <a:srgbClr val="C0C0C0"/>
                  </a:outerShdw>
                </a:effectLst>
                <a:latin typeface="Arial" charset="0"/>
                <a:ea typeface="Lucida Sans Unicode" pitchFamily="34" charset="0"/>
                <a:cs typeface="Lucida Sans Unicode" pitchFamily="34" charset="0"/>
              </a:rPr>
              <a:t>opatření NO3</a:t>
            </a:r>
            <a:endParaRPr lang="cs-CZ" altLang="cs-CZ" sz="2800" u="sng" dirty="0">
              <a:solidFill>
                <a:srgbClr val="000000"/>
              </a:solidFill>
              <a:effectLst>
                <a:outerShdw blurRad="38100" dist="38100" dir="2700000" algn="tl">
                  <a:srgbClr val="C0C0C0"/>
                </a:outerShdw>
              </a:effectLst>
              <a:latin typeface="Arial" charset="0"/>
              <a:ea typeface="Lucida Sans Unicode" pitchFamily="34" charset="0"/>
              <a:cs typeface="Lucida Sans Unicode" pitchFamily="34" charset="0"/>
            </a:endParaRPr>
          </a:p>
        </p:txBody>
      </p:sp>
      <p:sp>
        <p:nvSpPr>
          <p:cNvPr id="6" name="Zástupný symbol pro obsah 5"/>
          <p:cNvSpPr>
            <a:spLocks noGrp="1"/>
          </p:cNvSpPr>
          <p:nvPr>
            <p:ph idx="1"/>
          </p:nvPr>
        </p:nvSpPr>
        <p:spPr>
          <a:xfrm>
            <a:off x="547210" y="845017"/>
            <a:ext cx="8229600" cy="5554313"/>
          </a:xfrm>
        </p:spPr>
        <p:txBody>
          <a:bodyPr/>
          <a:lstStyle/>
          <a:p>
            <a:pPr lvl="0"/>
            <a:r>
              <a:rPr lang="cs-CZ" sz="2000" b="1" dirty="0">
                <a:solidFill>
                  <a:srgbClr val="000000"/>
                </a:solidFill>
              </a:rPr>
              <a:t>Instalace KGJ do provozní kotelny okrsku K 309 – </a:t>
            </a:r>
            <a:r>
              <a:rPr lang="cs-CZ" sz="2000" b="1" dirty="0" smtClean="0">
                <a:solidFill>
                  <a:srgbClr val="000000"/>
                </a:solidFill>
              </a:rPr>
              <a:t>strategický partner </a:t>
            </a:r>
          </a:p>
          <a:p>
            <a:pPr lvl="1"/>
            <a:r>
              <a:rPr lang="cs-CZ" sz="2000" b="1" dirty="0">
                <a:solidFill>
                  <a:srgbClr val="000000"/>
                </a:solidFill>
              </a:rPr>
              <a:t>Posouzení instalace KGJ o parametrech</a:t>
            </a:r>
            <a:r>
              <a:rPr lang="cs-CZ" sz="2000" b="1" dirty="0" smtClean="0">
                <a:solidFill>
                  <a:srgbClr val="000000"/>
                </a:solidFill>
              </a:rPr>
              <a:t>:</a:t>
            </a:r>
          </a:p>
          <a:p>
            <a:pPr marL="457200" lvl="1" indent="0">
              <a:buNone/>
            </a:pPr>
            <a:endParaRPr lang="cs-CZ" sz="1600" b="1" dirty="0">
              <a:solidFill>
                <a:srgbClr val="000000"/>
              </a:solidFill>
            </a:endParaRPr>
          </a:p>
          <a:p>
            <a:pPr lvl="2"/>
            <a:r>
              <a:rPr lang="cs-CZ" dirty="0" smtClean="0">
                <a:solidFill>
                  <a:srgbClr val="000000"/>
                </a:solidFill>
              </a:rPr>
              <a:t>Instalace </a:t>
            </a:r>
            <a:r>
              <a:rPr lang="cs-CZ" dirty="0">
                <a:solidFill>
                  <a:srgbClr val="000000"/>
                </a:solidFill>
              </a:rPr>
              <a:t>KGJ 1 x 800 </a:t>
            </a:r>
            <a:r>
              <a:rPr lang="cs-CZ" dirty="0" err="1">
                <a:solidFill>
                  <a:srgbClr val="000000"/>
                </a:solidFill>
              </a:rPr>
              <a:t>kWe</a:t>
            </a:r>
            <a:r>
              <a:rPr lang="cs-CZ" dirty="0">
                <a:solidFill>
                  <a:srgbClr val="000000"/>
                </a:solidFill>
              </a:rPr>
              <a:t> (1 x 862 </a:t>
            </a:r>
            <a:r>
              <a:rPr lang="cs-CZ" dirty="0" err="1">
                <a:solidFill>
                  <a:srgbClr val="000000"/>
                </a:solidFill>
              </a:rPr>
              <a:t>kWt</a:t>
            </a:r>
            <a:r>
              <a:rPr lang="cs-CZ" dirty="0">
                <a:solidFill>
                  <a:srgbClr val="000000"/>
                </a:solidFill>
              </a:rPr>
              <a:t>)</a:t>
            </a:r>
          </a:p>
          <a:p>
            <a:pPr marL="0" indent="0">
              <a:buNone/>
            </a:pPr>
            <a:endParaRPr lang="cs-CZ" dirty="0"/>
          </a:p>
        </p:txBody>
      </p:sp>
    </p:spTree>
    <p:extLst>
      <p:ext uri="{BB962C8B-B14F-4D97-AF65-F5344CB8AC3E}">
        <p14:creationId xmlns:p14="http://schemas.microsoft.com/office/powerpoint/2010/main" val="36700098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2582190" y="321797"/>
            <a:ext cx="453842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1600" b="1">
                <a:solidFill>
                  <a:schemeClr val="tx2"/>
                </a:solidFill>
                <a:latin typeface="Times New Roman" pitchFamily="18" charset="0"/>
              </a:defRPr>
            </a:lvl1pPr>
            <a:lvl2pPr marL="742950" indent="-285750" eaLnBrk="0" hangingPunct="0">
              <a:defRPr sz="1600" b="1">
                <a:solidFill>
                  <a:schemeClr val="tx2"/>
                </a:solidFill>
                <a:latin typeface="Times New Roman" pitchFamily="18" charset="0"/>
              </a:defRPr>
            </a:lvl2pPr>
            <a:lvl3pPr marL="1143000" indent="-228600" eaLnBrk="0" hangingPunct="0">
              <a:defRPr sz="1600" b="1">
                <a:solidFill>
                  <a:schemeClr val="tx2"/>
                </a:solidFill>
                <a:latin typeface="Times New Roman" pitchFamily="18" charset="0"/>
              </a:defRPr>
            </a:lvl3pPr>
            <a:lvl4pPr marL="1600200" indent="-228600" eaLnBrk="0" hangingPunct="0">
              <a:defRPr sz="1600" b="1">
                <a:solidFill>
                  <a:schemeClr val="tx2"/>
                </a:solidFill>
                <a:latin typeface="Times New Roman" pitchFamily="18" charset="0"/>
              </a:defRPr>
            </a:lvl4pPr>
            <a:lvl5pPr marL="2057400" indent="-228600" eaLnBrk="0" hangingPunct="0">
              <a:defRPr sz="1600" b="1">
                <a:solidFill>
                  <a:schemeClr val="tx2"/>
                </a:solidFill>
                <a:latin typeface="Times New Roman" pitchFamily="18" charset="0"/>
              </a:defRPr>
            </a:lvl5pPr>
            <a:lvl6pPr marL="2514600" indent="-228600" algn="ctr" eaLnBrk="0" fontAlgn="base" hangingPunct="0">
              <a:spcBef>
                <a:spcPct val="0"/>
              </a:spcBef>
              <a:spcAft>
                <a:spcPct val="0"/>
              </a:spcAft>
              <a:defRPr sz="1600" b="1">
                <a:solidFill>
                  <a:schemeClr val="tx2"/>
                </a:solidFill>
                <a:latin typeface="Times New Roman" pitchFamily="18" charset="0"/>
              </a:defRPr>
            </a:lvl6pPr>
            <a:lvl7pPr marL="2971800" indent="-228600" algn="ctr" eaLnBrk="0" fontAlgn="base" hangingPunct="0">
              <a:spcBef>
                <a:spcPct val="0"/>
              </a:spcBef>
              <a:spcAft>
                <a:spcPct val="0"/>
              </a:spcAft>
              <a:defRPr sz="1600" b="1">
                <a:solidFill>
                  <a:schemeClr val="tx2"/>
                </a:solidFill>
                <a:latin typeface="Times New Roman" pitchFamily="18" charset="0"/>
              </a:defRPr>
            </a:lvl7pPr>
            <a:lvl8pPr marL="3429000" indent="-228600" algn="ctr" eaLnBrk="0" fontAlgn="base" hangingPunct="0">
              <a:spcBef>
                <a:spcPct val="0"/>
              </a:spcBef>
              <a:spcAft>
                <a:spcPct val="0"/>
              </a:spcAft>
              <a:defRPr sz="1600" b="1">
                <a:solidFill>
                  <a:schemeClr val="tx2"/>
                </a:solidFill>
                <a:latin typeface="Times New Roman" pitchFamily="18" charset="0"/>
              </a:defRPr>
            </a:lvl8pPr>
            <a:lvl9pPr marL="3886200" indent="-228600" algn="ctr" eaLnBrk="0" fontAlgn="base" hangingPunct="0">
              <a:spcBef>
                <a:spcPct val="0"/>
              </a:spcBef>
              <a:spcAft>
                <a:spcPct val="0"/>
              </a:spcAft>
              <a:defRPr sz="1600" b="1">
                <a:solidFill>
                  <a:schemeClr val="tx2"/>
                </a:solidFill>
                <a:latin typeface="Times New Roman" pitchFamily="18" charset="0"/>
              </a:defRPr>
            </a:lvl9pPr>
          </a:lstStyle>
          <a:p>
            <a:pPr eaLnBrk="1" hangingPunct="1"/>
            <a:r>
              <a:rPr lang="cs-CZ" altLang="cs-CZ" sz="2800" u="sng" dirty="0">
                <a:solidFill>
                  <a:srgbClr val="000000"/>
                </a:solidFill>
                <a:effectLst>
                  <a:outerShdw blurRad="38100" dist="38100" dir="2700000" algn="tl">
                    <a:srgbClr val="C0C0C0"/>
                  </a:outerShdw>
                </a:effectLst>
                <a:latin typeface="Arial" charset="0"/>
                <a:ea typeface="Lucida Sans Unicode" pitchFamily="34" charset="0"/>
                <a:cs typeface="Lucida Sans Unicode" pitchFamily="34" charset="0"/>
              </a:rPr>
              <a:t>Sumarizace </a:t>
            </a:r>
            <a:r>
              <a:rPr lang="cs-CZ" altLang="cs-CZ" sz="2800" u="sng" dirty="0" smtClean="0">
                <a:solidFill>
                  <a:srgbClr val="000000"/>
                </a:solidFill>
                <a:effectLst>
                  <a:outerShdw blurRad="38100" dist="38100" dir="2700000" algn="tl">
                    <a:srgbClr val="C0C0C0"/>
                  </a:outerShdw>
                </a:effectLst>
                <a:latin typeface="Arial" charset="0"/>
                <a:ea typeface="Lucida Sans Unicode" pitchFamily="34" charset="0"/>
                <a:cs typeface="Lucida Sans Unicode" pitchFamily="34" charset="0"/>
              </a:rPr>
              <a:t>opatření NO3</a:t>
            </a:r>
            <a:endParaRPr lang="cs-CZ" altLang="cs-CZ" sz="2800" u="sng" dirty="0">
              <a:solidFill>
                <a:srgbClr val="000000"/>
              </a:solidFill>
              <a:effectLst>
                <a:outerShdw blurRad="38100" dist="38100" dir="2700000" algn="tl">
                  <a:srgbClr val="C0C0C0"/>
                </a:outerShdw>
              </a:effectLst>
              <a:latin typeface="Arial" charset="0"/>
              <a:ea typeface="Lucida Sans Unicode" pitchFamily="34" charset="0"/>
              <a:cs typeface="Lucida Sans Unicode" pitchFamily="34" charset="0"/>
            </a:endParaRPr>
          </a:p>
        </p:txBody>
      </p:sp>
      <p:sp>
        <p:nvSpPr>
          <p:cNvPr id="6" name="Zástupný symbol pro obsah 5"/>
          <p:cNvSpPr>
            <a:spLocks noGrp="1"/>
          </p:cNvSpPr>
          <p:nvPr>
            <p:ph idx="1"/>
          </p:nvPr>
        </p:nvSpPr>
        <p:spPr>
          <a:xfrm>
            <a:off x="547210" y="845017"/>
            <a:ext cx="8229600" cy="5554313"/>
          </a:xfrm>
        </p:spPr>
        <p:txBody>
          <a:bodyPr/>
          <a:lstStyle/>
          <a:p>
            <a:pPr lvl="0"/>
            <a:r>
              <a:rPr lang="cs-CZ" sz="2000" b="1" dirty="0" smtClean="0">
                <a:solidFill>
                  <a:srgbClr val="000000"/>
                </a:solidFill>
              </a:rPr>
              <a:t>Předpoklady podmínek  instalace KGJ strategickým partnerem:</a:t>
            </a:r>
            <a:endParaRPr lang="cs-CZ" sz="1800" b="1" dirty="0" smtClean="0">
              <a:solidFill>
                <a:srgbClr val="000000"/>
              </a:solidFill>
            </a:endParaRPr>
          </a:p>
          <a:p>
            <a:pPr lvl="1"/>
            <a:r>
              <a:rPr lang="cs-CZ" sz="1800" dirty="0" smtClean="0">
                <a:solidFill>
                  <a:srgbClr val="000000"/>
                </a:solidFill>
              </a:rPr>
              <a:t>Převzetí odpovědnosti  strategickým partnerem za investiční  a provozní náklady KGJ.</a:t>
            </a:r>
          </a:p>
          <a:p>
            <a:pPr lvl="1"/>
            <a:endParaRPr lang="cs-CZ" sz="1800" dirty="0" smtClean="0">
              <a:solidFill>
                <a:srgbClr val="000000"/>
              </a:solidFill>
            </a:endParaRPr>
          </a:p>
          <a:p>
            <a:pPr lvl="1"/>
            <a:r>
              <a:rPr lang="cs-CZ" sz="1800" b="1" dirty="0" smtClean="0">
                <a:solidFill>
                  <a:srgbClr val="000000"/>
                </a:solidFill>
              </a:rPr>
              <a:t>Nákup tepla </a:t>
            </a:r>
            <a:r>
              <a:rPr lang="cs-CZ" sz="1800" dirty="0" smtClean="0">
                <a:solidFill>
                  <a:srgbClr val="000000"/>
                </a:solidFill>
              </a:rPr>
              <a:t>od strategického </a:t>
            </a:r>
            <a:r>
              <a:rPr lang="cs-CZ" sz="1800" dirty="0">
                <a:solidFill>
                  <a:srgbClr val="000000"/>
                </a:solidFill>
              </a:rPr>
              <a:t>partnera za sníženou cenu (teplo vyrobené v KGJ)  </a:t>
            </a:r>
            <a:r>
              <a:rPr lang="cs-CZ" sz="1800" dirty="0" smtClean="0">
                <a:solidFill>
                  <a:srgbClr val="000000"/>
                </a:solidFill>
              </a:rPr>
              <a:t>- </a:t>
            </a:r>
            <a:r>
              <a:rPr lang="cs-CZ" sz="1800" b="1" dirty="0" smtClean="0">
                <a:solidFill>
                  <a:srgbClr val="000000"/>
                </a:solidFill>
              </a:rPr>
              <a:t>sleva 12,5</a:t>
            </a:r>
            <a:r>
              <a:rPr lang="cs-CZ" sz="1800" dirty="0" smtClean="0">
                <a:solidFill>
                  <a:srgbClr val="000000"/>
                </a:solidFill>
              </a:rPr>
              <a:t>% ( cena tepla je stanovena z ceny paliva)</a:t>
            </a:r>
          </a:p>
          <a:p>
            <a:pPr marL="457200" lvl="1" indent="0">
              <a:buNone/>
            </a:pPr>
            <a:endParaRPr lang="cs-CZ" sz="1800" dirty="0" smtClean="0">
              <a:solidFill>
                <a:srgbClr val="000000"/>
              </a:solidFill>
            </a:endParaRPr>
          </a:p>
          <a:p>
            <a:pPr lvl="1"/>
            <a:r>
              <a:rPr lang="cs-CZ" sz="1800" b="1" dirty="0" smtClean="0">
                <a:solidFill>
                  <a:srgbClr val="000000"/>
                </a:solidFill>
              </a:rPr>
              <a:t>Zisk </a:t>
            </a:r>
            <a:r>
              <a:rPr lang="cs-CZ" sz="1800" b="1" dirty="0">
                <a:solidFill>
                  <a:srgbClr val="000000"/>
                </a:solidFill>
              </a:rPr>
              <a:t>za pronájem </a:t>
            </a:r>
            <a:r>
              <a:rPr lang="cs-CZ" sz="1800" dirty="0">
                <a:solidFill>
                  <a:srgbClr val="000000"/>
                </a:solidFill>
              </a:rPr>
              <a:t>prostor kotelny strategickému partnerovi</a:t>
            </a:r>
            <a:r>
              <a:rPr lang="cs-CZ" sz="1800" dirty="0" smtClean="0">
                <a:solidFill>
                  <a:srgbClr val="000000"/>
                </a:solidFill>
              </a:rPr>
              <a:t>. Pro jednotku 800 </a:t>
            </a:r>
            <a:r>
              <a:rPr lang="cs-CZ" sz="1800" dirty="0" err="1" smtClean="0">
                <a:solidFill>
                  <a:srgbClr val="000000"/>
                </a:solidFill>
              </a:rPr>
              <a:t>kWe</a:t>
            </a:r>
            <a:r>
              <a:rPr lang="cs-CZ" sz="1800" dirty="0" smtClean="0">
                <a:solidFill>
                  <a:srgbClr val="000000"/>
                </a:solidFill>
              </a:rPr>
              <a:t>  </a:t>
            </a:r>
            <a:r>
              <a:rPr lang="cs-CZ" sz="1800" dirty="0">
                <a:solidFill>
                  <a:srgbClr val="000000"/>
                </a:solidFill>
              </a:rPr>
              <a:t>je uvažováno s nájmem ve výši </a:t>
            </a:r>
            <a:r>
              <a:rPr lang="cs-CZ" sz="1800" b="1" dirty="0" smtClean="0">
                <a:solidFill>
                  <a:srgbClr val="000000"/>
                </a:solidFill>
              </a:rPr>
              <a:t>400 </a:t>
            </a:r>
            <a:r>
              <a:rPr lang="cs-CZ" sz="1800" b="1" dirty="0" err="1">
                <a:solidFill>
                  <a:srgbClr val="000000"/>
                </a:solidFill>
              </a:rPr>
              <a:t>tis.Kč</a:t>
            </a:r>
            <a:r>
              <a:rPr lang="cs-CZ" sz="1800" b="1" dirty="0">
                <a:solidFill>
                  <a:srgbClr val="000000"/>
                </a:solidFill>
              </a:rPr>
              <a:t>/rok</a:t>
            </a:r>
            <a:r>
              <a:rPr lang="cs-CZ" sz="1800" dirty="0">
                <a:solidFill>
                  <a:srgbClr val="000000"/>
                </a:solidFill>
              </a:rPr>
              <a:t>. </a:t>
            </a:r>
            <a:endParaRPr lang="cs-CZ" sz="1800" dirty="0" smtClean="0">
              <a:solidFill>
                <a:srgbClr val="000000"/>
              </a:solidFill>
            </a:endParaRPr>
          </a:p>
          <a:p>
            <a:pPr marL="457200" lvl="1" indent="0">
              <a:buNone/>
            </a:pPr>
            <a:endParaRPr lang="cs-CZ" sz="1800" dirty="0">
              <a:solidFill>
                <a:srgbClr val="000000"/>
              </a:solidFill>
            </a:endParaRPr>
          </a:p>
          <a:p>
            <a:pPr lvl="1"/>
            <a:r>
              <a:rPr lang="cs-CZ" sz="1800" dirty="0">
                <a:solidFill>
                  <a:srgbClr val="000000"/>
                </a:solidFill>
              </a:rPr>
              <a:t>P</a:t>
            </a:r>
            <a:r>
              <a:rPr lang="cs-CZ" sz="1800" dirty="0" smtClean="0">
                <a:solidFill>
                  <a:srgbClr val="000000"/>
                </a:solidFill>
              </a:rPr>
              <a:t>odíl strategického </a:t>
            </a:r>
            <a:r>
              <a:rPr lang="cs-CZ" sz="1800" dirty="0">
                <a:solidFill>
                  <a:srgbClr val="000000"/>
                </a:solidFill>
              </a:rPr>
              <a:t>partnera </a:t>
            </a:r>
            <a:r>
              <a:rPr lang="cs-CZ" sz="1800" b="1" dirty="0" smtClean="0">
                <a:solidFill>
                  <a:srgbClr val="000000"/>
                </a:solidFill>
              </a:rPr>
              <a:t>na nákladech za </a:t>
            </a:r>
            <a:r>
              <a:rPr lang="cs-CZ" sz="1800" b="1" dirty="0">
                <a:solidFill>
                  <a:srgbClr val="000000"/>
                </a:solidFill>
              </a:rPr>
              <a:t>mzdy </a:t>
            </a:r>
            <a:r>
              <a:rPr lang="cs-CZ" sz="1800" dirty="0">
                <a:solidFill>
                  <a:srgbClr val="000000"/>
                </a:solidFill>
              </a:rPr>
              <a:t>pro obsluhu kotelny. Je počítáno s </a:t>
            </a:r>
            <a:r>
              <a:rPr lang="cs-CZ" sz="1800" b="1" dirty="0">
                <a:solidFill>
                  <a:srgbClr val="000000"/>
                </a:solidFill>
              </a:rPr>
              <a:t>10%</a:t>
            </a:r>
            <a:r>
              <a:rPr lang="cs-CZ" sz="1800" dirty="0">
                <a:solidFill>
                  <a:srgbClr val="000000"/>
                </a:solidFill>
              </a:rPr>
              <a:t> podílem pro strategického partnera na </a:t>
            </a:r>
            <a:r>
              <a:rPr lang="cs-CZ" sz="1800" dirty="0" smtClean="0">
                <a:solidFill>
                  <a:srgbClr val="000000"/>
                </a:solidFill>
              </a:rPr>
              <a:t>mzdu – </a:t>
            </a:r>
            <a:r>
              <a:rPr lang="cs-CZ" sz="1800" b="1" dirty="0" smtClean="0">
                <a:solidFill>
                  <a:srgbClr val="000000"/>
                </a:solidFill>
              </a:rPr>
              <a:t>1 pracovník/KGJ</a:t>
            </a:r>
            <a:r>
              <a:rPr lang="cs-CZ" sz="1800" dirty="0" smtClean="0">
                <a:solidFill>
                  <a:srgbClr val="000000"/>
                </a:solidFill>
              </a:rPr>
              <a:t>. </a:t>
            </a:r>
            <a:endParaRPr lang="cs-CZ" sz="1800" dirty="0">
              <a:solidFill>
                <a:srgbClr val="000000"/>
              </a:solidFill>
            </a:endParaRPr>
          </a:p>
          <a:p>
            <a:pPr marL="457200" lvl="1" indent="0">
              <a:buNone/>
            </a:pPr>
            <a:endParaRPr lang="cs-CZ" sz="1800" dirty="0" smtClean="0">
              <a:solidFill>
                <a:srgbClr val="000000"/>
              </a:solidFill>
            </a:endParaRPr>
          </a:p>
        </p:txBody>
      </p:sp>
    </p:spTree>
    <p:extLst>
      <p:ext uri="{BB962C8B-B14F-4D97-AF65-F5344CB8AC3E}">
        <p14:creationId xmlns:p14="http://schemas.microsoft.com/office/powerpoint/2010/main" val="40933379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2582190" y="321797"/>
            <a:ext cx="453842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1600" b="1">
                <a:solidFill>
                  <a:schemeClr val="tx2"/>
                </a:solidFill>
                <a:latin typeface="Times New Roman" pitchFamily="18" charset="0"/>
              </a:defRPr>
            </a:lvl1pPr>
            <a:lvl2pPr marL="742950" indent="-285750" eaLnBrk="0" hangingPunct="0">
              <a:defRPr sz="1600" b="1">
                <a:solidFill>
                  <a:schemeClr val="tx2"/>
                </a:solidFill>
                <a:latin typeface="Times New Roman" pitchFamily="18" charset="0"/>
              </a:defRPr>
            </a:lvl2pPr>
            <a:lvl3pPr marL="1143000" indent="-228600" eaLnBrk="0" hangingPunct="0">
              <a:defRPr sz="1600" b="1">
                <a:solidFill>
                  <a:schemeClr val="tx2"/>
                </a:solidFill>
                <a:latin typeface="Times New Roman" pitchFamily="18" charset="0"/>
              </a:defRPr>
            </a:lvl3pPr>
            <a:lvl4pPr marL="1600200" indent="-228600" eaLnBrk="0" hangingPunct="0">
              <a:defRPr sz="1600" b="1">
                <a:solidFill>
                  <a:schemeClr val="tx2"/>
                </a:solidFill>
                <a:latin typeface="Times New Roman" pitchFamily="18" charset="0"/>
              </a:defRPr>
            </a:lvl4pPr>
            <a:lvl5pPr marL="2057400" indent="-228600" eaLnBrk="0" hangingPunct="0">
              <a:defRPr sz="1600" b="1">
                <a:solidFill>
                  <a:schemeClr val="tx2"/>
                </a:solidFill>
                <a:latin typeface="Times New Roman" pitchFamily="18" charset="0"/>
              </a:defRPr>
            </a:lvl5pPr>
            <a:lvl6pPr marL="2514600" indent="-228600" algn="ctr" eaLnBrk="0" fontAlgn="base" hangingPunct="0">
              <a:spcBef>
                <a:spcPct val="0"/>
              </a:spcBef>
              <a:spcAft>
                <a:spcPct val="0"/>
              </a:spcAft>
              <a:defRPr sz="1600" b="1">
                <a:solidFill>
                  <a:schemeClr val="tx2"/>
                </a:solidFill>
                <a:latin typeface="Times New Roman" pitchFamily="18" charset="0"/>
              </a:defRPr>
            </a:lvl6pPr>
            <a:lvl7pPr marL="2971800" indent="-228600" algn="ctr" eaLnBrk="0" fontAlgn="base" hangingPunct="0">
              <a:spcBef>
                <a:spcPct val="0"/>
              </a:spcBef>
              <a:spcAft>
                <a:spcPct val="0"/>
              </a:spcAft>
              <a:defRPr sz="1600" b="1">
                <a:solidFill>
                  <a:schemeClr val="tx2"/>
                </a:solidFill>
                <a:latin typeface="Times New Roman" pitchFamily="18" charset="0"/>
              </a:defRPr>
            </a:lvl7pPr>
            <a:lvl8pPr marL="3429000" indent="-228600" algn="ctr" eaLnBrk="0" fontAlgn="base" hangingPunct="0">
              <a:spcBef>
                <a:spcPct val="0"/>
              </a:spcBef>
              <a:spcAft>
                <a:spcPct val="0"/>
              </a:spcAft>
              <a:defRPr sz="1600" b="1">
                <a:solidFill>
                  <a:schemeClr val="tx2"/>
                </a:solidFill>
                <a:latin typeface="Times New Roman" pitchFamily="18" charset="0"/>
              </a:defRPr>
            </a:lvl8pPr>
            <a:lvl9pPr marL="3886200" indent="-228600" algn="ctr" eaLnBrk="0" fontAlgn="base" hangingPunct="0">
              <a:spcBef>
                <a:spcPct val="0"/>
              </a:spcBef>
              <a:spcAft>
                <a:spcPct val="0"/>
              </a:spcAft>
              <a:defRPr sz="1600" b="1">
                <a:solidFill>
                  <a:schemeClr val="tx2"/>
                </a:solidFill>
                <a:latin typeface="Times New Roman" pitchFamily="18" charset="0"/>
              </a:defRPr>
            </a:lvl9pPr>
          </a:lstStyle>
          <a:p>
            <a:pPr eaLnBrk="1" hangingPunct="1"/>
            <a:r>
              <a:rPr lang="cs-CZ" altLang="cs-CZ" sz="2800" u="sng" dirty="0">
                <a:solidFill>
                  <a:srgbClr val="000000"/>
                </a:solidFill>
                <a:effectLst>
                  <a:outerShdw blurRad="38100" dist="38100" dir="2700000" algn="tl">
                    <a:srgbClr val="C0C0C0"/>
                  </a:outerShdw>
                </a:effectLst>
                <a:latin typeface="Arial" charset="0"/>
                <a:ea typeface="Lucida Sans Unicode" pitchFamily="34" charset="0"/>
                <a:cs typeface="Lucida Sans Unicode" pitchFamily="34" charset="0"/>
              </a:rPr>
              <a:t>Sumarizace </a:t>
            </a:r>
            <a:r>
              <a:rPr lang="cs-CZ" altLang="cs-CZ" sz="2800" u="sng" dirty="0" smtClean="0">
                <a:solidFill>
                  <a:srgbClr val="000000"/>
                </a:solidFill>
                <a:effectLst>
                  <a:outerShdw blurRad="38100" dist="38100" dir="2700000" algn="tl">
                    <a:srgbClr val="C0C0C0"/>
                  </a:outerShdw>
                </a:effectLst>
                <a:latin typeface="Arial" charset="0"/>
                <a:ea typeface="Lucida Sans Unicode" pitchFamily="34" charset="0"/>
                <a:cs typeface="Lucida Sans Unicode" pitchFamily="34" charset="0"/>
              </a:rPr>
              <a:t>opatření NO3</a:t>
            </a:r>
            <a:endParaRPr lang="cs-CZ" altLang="cs-CZ" sz="2800" u="sng" dirty="0">
              <a:solidFill>
                <a:srgbClr val="000000"/>
              </a:solidFill>
              <a:effectLst>
                <a:outerShdw blurRad="38100" dist="38100" dir="2700000" algn="tl">
                  <a:srgbClr val="C0C0C0"/>
                </a:outerShdw>
              </a:effectLst>
              <a:latin typeface="Arial" charset="0"/>
              <a:ea typeface="Lucida Sans Unicode" pitchFamily="34" charset="0"/>
              <a:cs typeface="Lucida Sans Unicode" pitchFamily="34" charset="0"/>
            </a:endParaRPr>
          </a:p>
        </p:txBody>
      </p:sp>
      <p:sp>
        <p:nvSpPr>
          <p:cNvPr id="6" name="Zástupný symbol pro obsah 5"/>
          <p:cNvSpPr>
            <a:spLocks noGrp="1"/>
          </p:cNvSpPr>
          <p:nvPr>
            <p:ph idx="1"/>
          </p:nvPr>
        </p:nvSpPr>
        <p:spPr>
          <a:xfrm>
            <a:off x="476545" y="1088740"/>
            <a:ext cx="8229600" cy="4525963"/>
          </a:xfrm>
        </p:spPr>
        <p:txBody>
          <a:bodyPr/>
          <a:lstStyle/>
          <a:p>
            <a:r>
              <a:rPr lang="cs-CZ" sz="2000" b="1" dirty="0">
                <a:solidFill>
                  <a:srgbClr val="000000"/>
                </a:solidFill>
              </a:rPr>
              <a:t>Instalace KGJ do provozní kotelny okrsku K 309 – strategický partner </a:t>
            </a:r>
            <a:endParaRPr lang="cs-CZ" sz="2000" dirty="0" smtClean="0">
              <a:solidFill>
                <a:srgbClr val="000000"/>
              </a:solidFill>
            </a:endParaRPr>
          </a:p>
          <a:p>
            <a:pPr marL="457200" lvl="1" indent="0">
              <a:buNone/>
            </a:pPr>
            <a:endParaRPr lang="cs-CZ" sz="2000" dirty="0">
              <a:solidFill>
                <a:srgbClr val="000000"/>
              </a:solidFill>
            </a:endParaRPr>
          </a:p>
          <a:p>
            <a:pPr marL="457200" lvl="1" indent="0">
              <a:buNone/>
            </a:pPr>
            <a:endParaRPr lang="cs-CZ" sz="2000" dirty="0" smtClean="0">
              <a:solidFill>
                <a:srgbClr val="000000"/>
              </a:solidFill>
            </a:endParaRPr>
          </a:p>
          <a:p>
            <a:pPr marL="457200" lvl="1" indent="0">
              <a:buNone/>
            </a:pPr>
            <a:endParaRPr lang="cs-CZ" sz="2000" dirty="0">
              <a:solidFill>
                <a:srgbClr val="000000"/>
              </a:solidFill>
            </a:endParaRPr>
          </a:p>
          <a:p>
            <a:pPr marL="457200" lvl="1" indent="0">
              <a:buNone/>
            </a:pPr>
            <a:endParaRPr lang="cs-CZ" sz="2000" dirty="0" smtClean="0">
              <a:solidFill>
                <a:srgbClr val="000000"/>
              </a:solidFill>
            </a:endParaRPr>
          </a:p>
          <a:p>
            <a:pPr marL="457200" lvl="1" indent="0">
              <a:buNone/>
            </a:pPr>
            <a:endParaRPr lang="cs-CZ" sz="2000" dirty="0">
              <a:solidFill>
                <a:srgbClr val="000000"/>
              </a:solidFill>
            </a:endParaRPr>
          </a:p>
          <a:p>
            <a:pPr marL="457200" lvl="1" indent="0">
              <a:buNone/>
            </a:pPr>
            <a:endParaRPr lang="cs-CZ" sz="2000" dirty="0" smtClean="0">
              <a:solidFill>
                <a:srgbClr val="000000"/>
              </a:solidFill>
            </a:endParaRPr>
          </a:p>
          <a:p>
            <a:pPr marL="457200" lvl="1" indent="0">
              <a:buNone/>
            </a:pPr>
            <a:endParaRPr lang="cs-CZ" sz="2000" dirty="0">
              <a:solidFill>
                <a:srgbClr val="000000"/>
              </a:solidFill>
            </a:endParaRPr>
          </a:p>
          <a:p>
            <a:pPr marL="457200" lvl="1" indent="0">
              <a:buNone/>
            </a:pPr>
            <a:endParaRPr lang="cs-CZ" sz="1600" dirty="0" smtClean="0"/>
          </a:p>
          <a:p>
            <a:pPr marL="457200" lvl="1" indent="0">
              <a:buNone/>
            </a:pPr>
            <a:endParaRPr lang="cs-CZ" sz="1600" dirty="0" smtClean="0"/>
          </a:p>
          <a:p>
            <a:pPr marL="457200" lvl="1" indent="0">
              <a:buNone/>
            </a:pPr>
            <a:r>
              <a:rPr lang="cs-CZ" sz="1600" dirty="0" smtClean="0"/>
              <a:t>Pozn.: </a:t>
            </a:r>
            <a:r>
              <a:rPr lang="cs-CZ" sz="1600" dirty="0"/>
              <a:t>Podmínky instalace KGJ </a:t>
            </a:r>
            <a:r>
              <a:rPr lang="cs-CZ" sz="1600" dirty="0" smtClean="0"/>
              <a:t>v případě zafinancováni strategickým partnerem jsou </a:t>
            </a:r>
            <a:r>
              <a:rPr lang="cs-CZ" sz="1600" dirty="0"/>
              <a:t>stanoveny z průměrných hodnot vycházejících z realizace akcí obdobného typu.</a:t>
            </a:r>
          </a:p>
          <a:p>
            <a:pPr marL="457200" lvl="1" indent="0">
              <a:buNone/>
            </a:pPr>
            <a:endParaRPr lang="cs-CZ" sz="2000" dirty="0" smtClean="0">
              <a:solidFill>
                <a:srgbClr val="000000"/>
              </a:solidFill>
            </a:endParaRPr>
          </a:p>
          <a:p>
            <a:pPr marL="457200" lvl="1" indent="0">
              <a:buNone/>
            </a:pPr>
            <a:endParaRPr lang="cs-CZ" sz="2000" dirty="0" smtClean="0">
              <a:solidFill>
                <a:srgbClr val="000000"/>
              </a:solidFill>
            </a:endParaRPr>
          </a:p>
          <a:p>
            <a:pPr marL="457200" lvl="1" indent="0">
              <a:buNone/>
            </a:pPr>
            <a:endParaRPr lang="cs-CZ" sz="2000" dirty="0">
              <a:solidFill>
                <a:srgbClr val="000000"/>
              </a:solidFill>
            </a:endParaRPr>
          </a:p>
          <a:p>
            <a:pPr marL="0" indent="0">
              <a:buNone/>
            </a:pPr>
            <a:endParaRPr lang="cs-CZ" dirty="0"/>
          </a:p>
        </p:txBody>
      </p:sp>
      <p:graphicFrame>
        <p:nvGraphicFramePr>
          <p:cNvPr id="3" name="Tabulka 2"/>
          <p:cNvGraphicFramePr>
            <a:graphicFrameLocks noGrp="1"/>
          </p:cNvGraphicFramePr>
          <p:nvPr>
            <p:extLst>
              <p:ext uri="{D42A27DB-BD31-4B8C-83A1-F6EECF244321}">
                <p14:modId xmlns:p14="http://schemas.microsoft.com/office/powerpoint/2010/main" val="2817174798"/>
              </p:ext>
            </p:extLst>
          </p:nvPr>
        </p:nvGraphicFramePr>
        <p:xfrm>
          <a:off x="1701050" y="1898830"/>
          <a:ext cx="6300701" cy="2728638"/>
        </p:xfrm>
        <a:graphic>
          <a:graphicData uri="http://schemas.openxmlformats.org/drawingml/2006/table">
            <a:tbl>
              <a:tblPr firstRow="1" firstCol="1" bandRow="1">
                <a:tableStyleId>{073A0DAA-6AF3-43AB-8588-CEC1D06C72B9}</a:tableStyleId>
              </a:tblPr>
              <a:tblGrid>
                <a:gridCol w="4061873"/>
                <a:gridCol w="1119414"/>
                <a:gridCol w="1119414"/>
              </a:tblGrid>
              <a:tr h="384669">
                <a:tc gridSpan="3">
                  <a:txBody>
                    <a:bodyPr/>
                    <a:lstStyle/>
                    <a:p>
                      <a:pPr algn="ctr">
                        <a:lnSpc>
                          <a:spcPct val="115000"/>
                        </a:lnSpc>
                        <a:spcAft>
                          <a:spcPts val="0"/>
                        </a:spcAft>
                      </a:pPr>
                      <a:r>
                        <a:rPr lang="cs-CZ" sz="1200" dirty="0">
                          <a:effectLst/>
                        </a:rPr>
                        <a:t>Souhrn příjmů po instalaci KGJ strategickým partnerem</a:t>
                      </a:r>
                      <a:endParaRPr lang="cs-CZ" sz="1200" dirty="0">
                        <a:effectLst/>
                        <a:latin typeface="Calibri"/>
                        <a:ea typeface="Calibri"/>
                        <a:cs typeface="Times New Roman"/>
                      </a:endParaRPr>
                    </a:p>
                  </a:txBody>
                  <a:tcPr marL="44450" marR="44450" marT="0" marB="0" anchor="ctr"/>
                </a:tc>
                <a:tc hMerge="1">
                  <a:txBody>
                    <a:bodyPr/>
                    <a:lstStyle/>
                    <a:p>
                      <a:endParaRPr lang="cs-CZ"/>
                    </a:p>
                  </a:txBody>
                  <a:tcPr/>
                </a:tc>
                <a:tc hMerge="1">
                  <a:txBody>
                    <a:bodyPr/>
                    <a:lstStyle/>
                    <a:p>
                      <a:endParaRPr lang="cs-CZ"/>
                    </a:p>
                  </a:txBody>
                  <a:tcPr/>
                </a:tc>
              </a:tr>
              <a:tr h="384669">
                <a:tc>
                  <a:txBody>
                    <a:bodyPr/>
                    <a:lstStyle/>
                    <a:p>
                      <a:pPr algn="ctr">
                        <a:lnSpc>
                          <a:spcPct val="115000"/>
                        </a:lnSpc>
                        <a:spcAft>
                          <a:spcPts val="0"/>
                        </a:spcAft>
                      </a:pPr>
                      <a:r>
                        <a:rPr lang="cs-CZ" sz="1200" dirty="0">
                          <a:effectLst/>
                        </a:rPr>
                        <a:t>Položka</a:t>
                      </a:r>
                      <a:endParaRPr lang="cs-CZ" sz="1200" dirty="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cs-CZ" sz="1200" dirty="0">
                          <a:effectLst/>
                        </a:rPr>
                        <a:t>Jednotka</a:t>
                      </a:r>
                      <a:endParaRPr lang="cs-CZ" sz="1200" dirty="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cs-CZ" sz="1200">
                          <a:effectLst/>
                        </a:rPr>
                        <a:t>Hodnota</a:t>
                      </a:r>
                      <a:endParaRPr lang="cs-CZ" sz="1200">
                        <a:effectLst/>
                        <a:latin typeface="Calibri"/>
                        <a:ea typeface="Calibri"/>
                        <a:cs typeface="Times New Roman"/>
                      </a:endParaRPr>
                    </a:p>
                  </a:txBody>
                  <a:tcPr marL="44450" marR="44450" marT="0" marB="0" anchor="ctr"/>
                </a:tc>
              </a:tr>
              <a:tr h="384669">
                <a:tc>
                  <a:txBody>
                    <a:bodyPr/>
                    <a:lstStyle/>
                    <a:p>
                      <a:pPr>
                        <a:lnSpc>
                          <a:spcPct val="115000"/>
                        </a:lnSpc>
                        <a:spcAft>
                          <a:spcPts val="0"/>
                        </a:spcAft>
                      </a:pPr>
                      <a:r>
                        <a:rPr lang="cs-CZ" sz="1200">
                          <a:effectLst/>
                        </a:rPr>
                        <a:t>Úspora nákladů za nevyrobené teplo</a:t>
                      </a:r>
                      <a:endParaRPr lang="cs-CZ" sz="12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cs-CZ" sz="1200" dirty="0" err="1">
                          <a:effectLst/>
                        </a:rPr>
                        <a:t>tis.Kč</a:t>
                      </a:r>
                      <a:r>
                        <a:rPr lang="cs-CZ" sz="1200" dirty="0">
                          <a:effectLst/>
                        </a:rPr>
                        <a:t>/rok</a:t>
                      </a:r>
                      <a:endParaRPr lang="cs-CZ" sz="1200" dirty="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cs-CZ" sz="1200">
                          <a:effectLst/>
                        </a:rPr>
                        <a:t>347,0</a:t>
                      </a:r>
                      <a:endParaRPr lang="cs-CZ" sz="1200">
                        <a:effectLst/>
                        <a:latin typeface="Calibri"/>
                        <a:ea typeface="Calibri"/>
                        <a:cs typeface="Times New Roman"/>
                      </a:endParaRPr>
                    </a:p>
                  </a:txBody>
                  <a:tcPr marL="44450" marR="44450" marT="0" marB="0" anchor="ctr"/>
                </a:tc>
              </a:tr>
              <a:tr h="384669">
                <a:tc>
                  <a:txBody>
                    <a:bodyPr/>
                    <a:lstStyle/>
                    <a:p>
                      <a:pPr>
                        <a:lnSpc>
                          <a:spcPct val="115000"/>
                        </a:lnSpc>
                        <a:spcAft>
                          <a:spcPts val="0"/>
                        </a:spcAft>
                      </a:pPr>
                      <a:r>
                        <a:rPr lang="cs-CZ" sz="1200">
                          <a:effectLst/>
                        </a:rPr>
                        <a:t>Úspora nákladů za  rezervovanou kapacitu roční</a:t>
                      </a:r>
                      <a:endParaRPr lang="cs-CZ" sz="12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cs-CZ" sz="1200" dirty="0" err="1">
                          <a:effectLst/>
                        </a:rPr>
                        <a:t>tis.Kč</a:t>
                      </a:r>
                      <a:r>
                        <a:rPr lang="cs-CZ" sz="1200" dirty="0">
                          <a:effectLst/>
                        </a:rPr>
                        <a:t>/rok</a:t>
                      </a:r>
                      <a:endParaRPr lang="cs-CZ" sz="1200" dirty="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cs-CZ" sz="1200">
                          <a:effectLst/>
                        </a:rPr>
                        <a:t>113,0</a:t>
                      </a:r>
                      <a:endParaRPr lang="cs-CZ" sz="1200">
                        <a:effectLst/>
                        <a:latin typeface="Calibri"/>
                        <a:ea typeface="Calibri"/>
                        <a:cs typeface="Times New Roman"/>
                      </a:endParaRPr>
                    </a:p>
                  </a:txBody>
                  <a:tcPr marL="44450" marR="44450" marT="0" marB="0" anchor="ctr"/>
                </a:tc>
              </a:tr>
              <a:tr h="384669">
                <a:tc>
                  <a:txBody>
                    <a:bodyPr/>
                    <a:lstStyle/>
                    <a:p>
                      <a:pPr>
                        <a:lnSpc>
                          <a:spcPct val="115000"/>
                        </a:lnSpc>
                        <a:spcAft>
                          <a:spcPts val="0"/>
                        </a:spcAft>
                      </a:pPr>
                      <a:r>
                        <a:rPr lang="cs-CZ" sz="1200">
                          <a:effectLst/>
                        </a:rPr>
                        <a:t>Úspora za mzdy pro obsluhu kotelen</a:t>
                      </a:r>
                      <a:endParaRPr lang="cs-CZ" sz="12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cs-CZ" sz="1200" dirty="0" err="1">
                          <a:effectLst/>
                        </a:rPr>
                        <a:t>tis.Kč</a:t>
                      </a:r>
                      <a:r>
                        <a:rPr lang="cs-CZ" sz="1200" dirty="0">
                          <a:effectLst/>
                        </a:rPr>
                        <a:t>/rok</a:t>
                      </a:r>
                      <a:endParaRPr lang="cs-CZ" sz="1200" dirty="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cs-CZ" sz="1200">
                          <a:effectLst/>
                        </a:rPr>
                        <a:t>48,0</a:t>
                      </a:r>
                      <a:endParaRPr lang="cs-CZ" sz="1200">
                        <a:effectLst/>
                        <a:latin typeface="Calibri"/>
                        <a:ea typeface="Calibri"/>
                        <a:cs typeface="Times New Roman"/>
                      </a:endParaRPr>
                    </a:p>
                  </a:txBody>
                  <a:tcPr marL="44450" marR="44450" marT="0" marB="0" anchor="ctr"/>
                </a:tc>
              </a:tr>
              <a:tr h="384669">
                <a:tc>
                  <a:txBody>
                    <a:bodyPr/>
                    <a:lstStyle/>
                    <a:p>
                      <a:pPr>
                        <a:lnSpc>
                          <a:spcPct val="115000"/>
                        </a:lnSpc>
                        <a:spcAft>
                          <a:spcPts val="0"/>
                        </a:spcAft>
                      </a:pPr>
                      <a:r>
                        <a:rPr lang="cs-CZ" sz="1200">
                          <a:effectLst/>
                        </a:rPr>
                        <a:t>Zisk z nájmu prostor kotelen </a:t>
                      </a:r>
                      <a:endParaRPr lang="cs-CZ" sz="12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cs-CZ" sz="1200" dirty="0" err="1">
                          <a:effectLst/>
                        </a:rPr>
                        <a:t>tis.Kč</a:t>
                      </a:r>
                      <a:r>
                        <a:rPr lang="cs-CZ" sz="1200" dirty="0">
                          <a:effectLst/>
                        </a:rPr>
                        <a:t>/rok</a:t>
                      </a:r>
                      <a:endParaRPr lang="cs-CZ" sz="1200" dirty="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cs-CZ" sz="1200" dirty="0">
                          <a:effectLst/>
                        </a:rPr>
                        <a:t>400,0</a:t>
                      </a:r>
                      <a:endParaRPr lang="cs-CZ" sz="1200" dirty="0">
                        <a:effectLst/>
                        <a:latin typeface="Calibri"/>
                        <a:ea typeface="Calibri"/>
                        <a:cs typeface="Times New Roman"/>
                      </a:endParaRPr>
                    </a:p>
                  </a:txBody>
                  <a:tcPr marL="44450" marR="44450" marT="0" marB="0" anchor="ctr"/>
                </a:tc>
              </a:tr>
              <a:tr h="384669">
                <a:tc>
                  <a:txBody>
                    <a:bodyPr/>
                    <a:lstStyle/>
                    <a:p>
                      <a:pPr>
                        <a:lnSpc>
                          <a:spcPct val="115000"/>
                        </a:lnSpc>
                        <a:spcAft>
                          <a:spcPts val="0"/>
                        </a:spcAft>
                      </a:pPr>
                      <a:r>
                        <a:rPr lang="cs-CZ" sz="1200" dirty="0">
                          <a:effectLst/>
                        </a:rPr>
                        <a:t>Celková úspora po instalaci KGJ strategickým partnerem</a:t>
                      </a:r>
                      <a:endParaRPr lang="cs-CZ" sz="1200" dirty="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cs-CZ" sz="1200" b="1" dirty="0" err="1">
                          <a:effectLst/>
                        </a:rPr>
                        <a:t>tis.Kč</a:t>
                      </a:r>
                      <a:r>
                        <a:rPr lang="cs-CZ" sz="1200" b="1" dirty="0">
                          <a:effectLst/>
                        </a:rPr>
                        <a:t>/rok</a:t>
                      </a:r>
                      <a:endParaRPr lang="cs-CZ" sz="1200" b="1" dirty="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cs-CZ" sz="1200" b="1" dirty="0">
                          <a:effectLst/>
                        </a:rPr>
                        <a:t>908,0</a:t>
                      </a:r>
                      <a:endParaRPr lang="cs-CZ" sz="1200" b="1" dirty="0">
                        <a:effectLst/>
                        <a:latin typeface="Calibri"/>
                        <a:ea typeface="Calibri"/>
                        <a:cs typeface="Times New Roman"/>
                      </a:endParaRPr>
                    </a:p>
                  </a:txBody>
                  <a:tcPr marL="44450" marR="44450" marT="0" marB="0" anchor="ctr"/>
                </a:tc>
              </a:tr>
            </a:tbl>
          </a:graphicData>
        </a:graphic>
      </p:graphicFrame>
    </p:spTree>
    <p:extLst>
      <p:ext uri="{BB962C8B-B14F-4D97-AF65-F5344CB8AC3E}">
        <p14:creationId xmlns:p14="http://schemas.microsoft.com/office/powerpoint/2010/main" val="18398780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2582190" y="321797"/>
            <a:ext cx="453842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1600" b="1">
                <a:solidFill>
                  <a:schemeClr val="tx2"/>
                </a:solidFill>
                <a:latin typeface="Times New Roman" pitchFamily="18" charset="0"/>
              </a:defRPr>
            </a:lvl1pPr>
            <a:lvl2pPr marL="742950" indent="-285750" eaLnBrk="0" hangingPunct="0">
              <a:defRPr sz="1600" b="1">
                <a:solidFill>
                  <a:schemeClr val="tx2"/>
                </a:solidFill>
                <a:latin typeface="Times New Roman" pitchFamily="18" charset="0"/>
              </a:defRPr>
            </a:lvl2pPr>
            <a:lvl3pPr marL="1143000" indent="-228600" eaLnBrk="0" hangingPunct="0">
              <a:defRPr sz="1600" b="1">
                <a:solidFill>
                  <a:schemeClr val="tx2"/>
                </a:solidFill>
                <a:latin typeface="Times New Roman" pitchFamily="18" charset="0"/>
              </a:defRPr>
            </a:lvl3pPr>
            <a:lvl4pPr marL="1600200" indent="-228600" eaLnBrk="0" hangingPunct="0">
              <a:defRPr sz="1600" b="1">
                <a:solidFill>
                  <a:schemeClr val="tx2"/>
                </a:solidFill>
                <a:latin typeface="Times New Roman" pitchFamily="18" charset="0"/>
              </a:defRPr>
            </a:lvl4pPr>
            <a:lvl5pPr marL="2057400" indent="-228600" eaLnBrk="0" hangingPunct="0">
              <a:defRPr sz="1600" b="1">
                <a:solidFill>
                  <a:schemeClr val="tx2"/>
                </a:solidFill>
                <a:latin typeface="Times New Roman" pitchFamily="18" charset="0"/>
              </a:defRPr>
            </a:lvl5pPr>
            <a:lvl6pPr marL="2514600" indent="-228600" algn="ctr" eaLnBrk="0" fontAlgn="base" hangingPunct="0">
              <a:spcBef>
                <a:spcPct val="0"/>
              </a:spcBef>
              <a:spcAft>
                <a:spcPct val="0"/>
              </a:spcAft>
              <a:defRPr sz="1600" b="1">
                <a:solidFill>
                  <a:schemeClr val="tx2"/>
                </a:solidFill>
                <a:latin typeface="Times New Roman" pitchFamily="18" charset="0"/>
              </a:defRPr>
            </a:lvl6pPr>
            <a:lvl7pPr marL="2971800" indent="-228600" algn="ctr" eaLnBrk="0" fontAlgn="base" hangingPunct="0">
              <a:spcBef>
                <a:spcPct val="0"/>
              </a:spcBef>
              <a:spcAft>
                <a:spcPct val="0"/>
              </a:spcAft>
              <a:defRPr sz="1600" b="1">
                <a:solidFill>
                  <a:schemeClr val="tx2"/>
                </a:solidFill>
                <a:latin typeface="Times New Roman" pitchFamily="18" charset="0"/>
              </a:defRPr>
            </a:lvl7pPr>
            <a:lvl8pPr marL="3429000" indent="-228600" algn="ctr" eaLnBrk="0" fontAlgn="base" hangingPunct="0">
              <a:spcBef>
                <a:spcPct val="0"/>
              </a:spcBef>
              <a:spcAft>
                <a:spcPct val="0"/>
              </a:spcAft>
              <a:defRPr sz="1600" b="1">
                <a:solidFill>
                  <a:schemeClr val="tx2"/>
                </a:solidFill>
                <a:latin typeface="Times New Roman" pitchFamily="18" charset="0"/>
              </a:defRPr>
            </a:lvl8pPr>
            <a:lvl9pPr marL="3886200" indent="-228600" algn="ctr" eaLnBrk="0" fontAlgn="base" hangingPunct="0">
              <a:spcBef>
                <a:spcPct val="0"/>
              </a:spcBef>
              <a:spcAft>
                <a:spcPct val="0"/>
              </a:spcAft>
              <a:defRPr sz="1600" b="1">
                <a:solidFill>
                  <a:schemeClr val="tx2"/>
                </a:solidFill>
                <a:latin typeface="Times New Roman" pitchFamily="18" charset="0"/>
              </a:defRPr>
            </a:lvl9pPr>
          </a:lstStyle>
          <a:p>
            <a:pPr eaLnBrk="1" hangingPunct="1"/>
            <a:r>
              <a:rPr lang="cs-CZ" altLang="cs-CZ" sz="2800" u="sng" dirty="0">
                <a:solidFill>
                  <a:srgbClr val="000000"/>
                </a:solidFill>
                <a:effectLst>
                  <a:outerShdw blurRad="38100" dist="38100" dir="2700000" algn="tl">
                    <a:srgbClr val="C0C0C0"/>
                  </a:outerShdw>
                </a:effectLst>
                <a:latin typeface="Arial" charset="0"/>
                <a:ea typeface="Lucida Sans Unicode" pitchFamily="34" charset="0"/>
                <a:cs typeface="Lucida Sans Unicode" pitchFamily="34" charset="0"/>
              </a:rPr>
              <a:t>Sumarizace </a:t>
            </a:r>
            <a:r>
              <a:rPr lang="cs-CZ" altLang="cs-CZ" sz="2800" u="sng" dirty="0" smtClean="0">
                <a:solidFill>
                  <a:srgbClr val="000000"/>
                </a:solidFill>
                <a:effectLst>
                  <a:outerShdw blurRad="38100" dist="38100" dir="2700000" algn="tl">
                    <a:srgbClr val="C0C0C0"/>
                  </a:outerShdw>
                </a:effectLst>
                <a:latin typeface="Arial" charset="0"/>
                <a:ea typeface="Lucida Sans Unicode" pitchFamily="34" charset="0"/>
                <a:cs typeface="Lucida Sans Unicode" pitchFamily="34" charset="0"/>
              </a:rPr>
              <a:t>opatření NO4</a:t>
            </a:r>
            <a:endParaRPr lang="cs-CZ" altLang="cs-CZ" sz="2800" u="sng" dirty="0">
              <a:solidFill>
                <a:srgbClr val="000000"/>
              </a:solidFill>
              <a:effectLst>
                <a:outerShdw blurRad="38100" dist="38100" dir="2700000" algn="tl">
                  <a:srgbClr val="C0C0C0"/>
                </a:outerShdw>
              </a:effectLst>
              <a:latin typeface="Arial" charset="0"/>
              <a:ea typeface="Lucida Sans Unicode" pitchFamily="34" charset="0"/>
              <a:cs typeface="Lucida Sans Unicode" pitchFamily="34" charset="0"/>
            </a:endParaRPr>
          </a:p>
        </p:txBody>
      </p:sp>
      <p:sp>
        <p:nvSpPr>
          <p:cNvPr id="6" name="Zástupný symbol pro obsah 5"/>
          <p:cNvSpPr>
            <a:spLocks noGrp="1"/>
          </p:cNvSpPr>
          <p:nvPr>
            <p:ph idx="1"/>
          </p:nvPr>
        </p:nvSpPr>
        <p:spPr>
          <a:xfrm>
            <a:off x="547210" y="845017"/>
            <a:ext cx="8229600" cy="5554313"/>
          </a:xfrm>
        </p:spPr>
        <p:txBody>
          <a:bodyPr/>
          <a:lstStyle/>
          <a:p>
            <a:r>
              <a:rPr lang="cs-CZ" sz="2200" b="1" dirty="0" smtClean="0">
                <a:solidFill>
                  <a:srgbClr val="000000"/>
                </a:solidFill>
              </a:rPr>
              <a:t>Rekonstrukce teplovodních rozvodů</a:t>
            </a:r>
            <a:endParaRPr lang="cs-CZ" sz="2200" b="1" dirty="0">
              <a:solidFill>
                <a:srgbClr val="000000"/>
              </a:solidFill>
            </a:endParaRPr>
          </a:p>
          <a:p>
            <a:pPr>
              <a:buFont typeface="Arial" panose="020B0604020202020204" pitchFamily="34" charset="0"/>
              <a:buChar char="•"/>
            </a:pPr>
            <a:r>
              <a:rPr lang="cs-CZ" sz="1600" dirty="0"/>
              <a:t>Nevyhovující jsou rozvody okrsku K 331 a K </a:t>
            </a:r>
            <a:r>
              <a:rPr lang="cs-CZ" sz="1600" dirty="0" smtClean="0"/>
              <a:t>332</a:t>
            </a:r>
          </a:p>
          <a:p>
            <a:pPr marL="0" indent="0">
              <a:buNone/>
            </a:pPr>
            <a:endParaRPr lang="cs-CZ" sz="1600" dirty="0" smtClean="0"/>
          </a:p>
          <a:p>
            <a:pPr>
              <a:buFont typeface="Arial" panose="020B0604020202020204" pitchFamily="34" charset="0"/>
              <a:buChar char="•"/>
            </a:pPr>
            <a:r>
              <a:rPr lang="cs-CZ" sz="1600" b="1" dirty="0" smtClean="0"/>
              <a:t>Zhodnocení tepelných ztrát teplovodních rozvodů okrsku K 331</a:t>
            </a:r>
          </a:p>
          <a:p>
            <a:pPr>
              <a:buFont typeface="Arial" panose="020B0604020202020204" pitchFamily="34" charset="0"/>
              <a:buChar char="•"/>
            </a:pPr>
            <a:r>
              <a:rPr lang="cs-CZ" sz="1600" dirty="0" smtClean="0"/>
              <a:t>Rozvody </a:t>
            </a:r>
            <a:r>
              <a:rPr lang="cs-CZ" sz="1600" dirty="0"/>
              <a:t>okrsku K 331 však prošly v roce 2002 rekonstrukcí a jsou již provedeny v předizolovaném potrubí a měly by být v dobrém technickém stavu. </a:t>
            </a:r>
            <a:endParaRPr lang="cs-CZ" sz="1600" dirty="0" smtClean="0"/>
          </a:p>
          <a:p>
            <a:pPr>
              <a:buFont typeface="Arial" panose="020B0604020202020204" pitchFamily="34" charset="0"/>
              <a:buChar char="•"/>
            </a:pPr>
            <a:endParaRPr lang="cs-CZ" sz="1600" dirty="0"/>
          </a:p>
          <a:p>
            <a:pPr>
              <a:buFont typeface="Arial" panose="020B0604020202020204" pitchFamily="34" charset="0"/>
              <a:buChar char="•"/>
            </a:pPr>
            <a:endParaRPr lang="cs-CZ" sz="1600" dirty="0" smtClean="0"/>
          </a:p>
          <a:p>
            <a:pPr>
              <a:buFont typeface="Arial" panose="020B0604020202020204" pitchFamily="34" charset="0"/>
              <a:buChar char="•"/>
            </a:pPr>
            <a:endParaRPr lang="cs-CZ" sz="1600" dirty="0" smtClean="0"/>
          </a:p>
          <a:p>
            <a:pPr>
              <a:buFont typeface="Arial" panose="020B0604020202020204" pitchFamily="34" charset="0"/>
              <a:buChar char="•"/>
            </a:pPr>
            <a:endParaRPr lang="cs-CZ" sz="1600" dirty="0"/>
          </a:p>
          <a:p>
            <a:pPr>
              <a:buFont typeface="Arial" panose="020B0604020202020204" pitchFamily="34" charset="0"/>
              <a:buChar char="•"/>
            </a:pPr>
            <a:endParaRPr lang="cs-CZ" sz="1600" dirty="0" smtClean="0"/>
          </a:p>
          <a:p>
            <a:r>
              <a:rPr lang="cs-CZ" sz="1400" dirty="0"/>
              <a:t>Vyšší tepelné ztráty mohou být způsobeny špatnou regulací, respektive vyšší teplotou zpátečky, případě horšími parametry teplovodních rozvodů v důsledku prosáknutí vlhkosti do tepelné izolace atd. Dále podíl tepelných ztrát narůstá se snižujícím se odběrem tepla. </a:t>
            </a:r>
            <a:endParaRPr lang="cs-CZ" sz="1400" dirty="0" smtClean="0"/>
          </a:p>
          <a:p>
            <a:r>
              <a:rPr lang="cs-CZ" sz="1400" b="1" dirty="0" smtClean="0"/>
              <a:t>Pro </a:t>
            </a:r>
            <a:r>
              <a:rPr lang="cs-CZ" sz="1400" b="1" dirty="0"/>
              <a:t>zjištění skutečné příčiny vyšších tepelných ztrát je nutné vývoj sledovat, popřípadě proměřit jednotlivé trasy.</a:t>
            </a:r>
            <a:endParaRPr lang="cs-CZ" sz="1400" dirty="0"/>
          </a:p>
          <a:p>
            <a:pPr marL="0" lvl="0" indent="0">
              <a:buNone/>
            </a:pPr>
            <a:endParaRPr lang="cs-CZ" sz="1400" b="1" dirty="0" smtClean="0">
              <a:solidFill>
                <a:srgbClr val="000000"/>
              </a:solidFill>
            </a:endParaRPr>
          </a:p>
        </p:txBody>
      </p:sp>
      <p:graphicFrame>
        <p:nvGraphicFramePr>
          <p:cNvPr id="3" name="Tabulka 2"/>
          <p:cNvGraphicFramePr>
            <a:graphicFrameLocks noGrp="1"/>
          </p:cNvGraphicFramePr>
          <p:nvPr>
            <p:extLst>
              <p:ext uri="{D42A27DB-BD31-4B8C-83A1-F6EECF244321}">
                <p14:modId xmlns:p14="http://schemas.microsoft.com/office/powerpoint/2010/main" val="1331698728"/>
              </p:ext>
            </p:extLst>
          </p:nvPr>
        </p:nvGraphicFramePr>
        <p:xfrm>
          <a:off x="2018304" y="2843935"/>
          <a:ext cx="5105096" cy="1140858"/>
        </p:xfrm>
        <a:graphic>
          <a:graphicData uri="http://schemas.openxmlformats.org/drawingml/2006/table">
            <a:tbl>
              <a:tblPr firstRow="1" firstCol="1" bandRow="1">
                <a:tableStyleId>{073A0DAA-6AF3-43AB-8588-CEC1D06C72B9}</a:tableStyleId>
              </a:tblPr>
              <a:tblGrid>
                <a:gridCol w="2461848"/>
                <a:gridCol w="1321624"/>
                <a:gridCol w="1321624"/>
              </a:tblGrid>
              <a:tr h="190143">
                <a:tc gridSpan="3">
                  <a:txBody>
                    <a:bodyPr/>
                    <a:lstStyle/>
                    <a:p>
                      <a:pPr algn="ctr">
                        <a:spcAft>
                          <a:spcPts val="0"/>
                        </a:spcAft>
                      </a:pPr>
                      <a:r>
                        <a:rPr lang="cs-CZ" sz="1100" dirty="0">
                          <a:effectLst/>
                        </a:rPr>
                        <a:t>Zhodnocení tepelných ztrát - okrsek K 331</a:t>
                      </a:r>
                      <a:endParaRPr lang="cs-CZ" sz="1100" dirty="0">
                        <a:effectLst/>
                        <a:latin typeface="Times New Roman"/>
                        <a:ea typeface="Times New Roman"/>
                      </a:endParaRPr>
                    </a:p>
                  </a:txBody>
                  <a:tcPr marL="44450" marR="44450" marT="0" marB="0" anchor="ctr"/>
                </a:tc>
                <a:tc hMerge="1">
                  <a:txBody>
                    <a:bodyPr/>
                    <a:lstStyle/>
                    <a:p>
                      <a:endParaRPr lang="cs-CZ"/>
                    </a:p>
                  </a:txBody>
                  <a:tcPr/>
                </a:tc>
                <a:tc hMerge="1">
                  <a:txBody>
                    <a:bodyPr/>
                    <a:lstStyle/>
                    <a:p>
                      <a:endParaRPr lang="cs-CZ"/>
                    </a:p>
                  </a:txBody>
                  <a:tcPr/>
                </a:tc>
              </a:tr>
              <a:tr h="190143">
                <a:tc rowSpan="2">
                  <a:txBody>
                    <a:bodyPr/>
                    <a:lstStyle/>
                    <a:p>
                      <a:pPr algn="ctr">
                        <a:spcAft>
                          <a:spcPts val="0"/>
                        </a:spcAft>
                      </a:pPr>
                      <a:r>
                        <a:rPr lang="cs-CZ" sz="1100">
                          <a:effectLst/>
                        </a:rPr>
                        <a:t>Ukazatel</a:t>
                      </a:r>
                      <a:endParaRPr lang="cs-CZ" sz="1100">
                        <a:effectLst/>
                        <a:latin typeface="Times New Roman"/>
                        <a:ea typeface="Times New Roman"/>
                      </a:endParaRPr>
                    </a:p>
                  </a:txBody>
                  <a:tcPr marL="44450" marR="44450" marT="0" marB="0" anchor="ctr"/>
                </a:tc>
                <a:tc gridSpan="2">
                  <a:txBody>
                    <a:bodyPr/>
                    <a:lstStyle/>
                    <a:p>
                      <a:pPr algn="ctr">
                        <a:spcAft>
                          <a:spcPts val="0"/>
                        </a:spcAft>
                      </a:pPr>
                      <a:r>
                        <a:rPr lang="cs-CZ" sz="1100" b="1" dirty="0">
                          <a:effectLst/>
                        </a:rPr>
                        <a:t>Tepelné ztráty</a:t>
                      </a:r>
                      <a:endParaRPr lang="cs-CZ" sz="1100" b="1" dirty="0">
                        <a:effectLst/>
                        <a:latin typeface="Times New Roman"/>
                        <a:ea typeface="Times New Roman"/>
                      </a:endParaRPr>
                    </a:p>
                  </a:txBody>
                  <a:tcPr marL="44450" marR="44450" marT="0" marB="0" anchor="ctr"/>
                </a:tc>
                <a:tc hMerge="1">
                  <a:txBody>
                    <a:bodyPr/>
                    <a:lstStyle/>
                    <a:p>
                      <a:endParaRPr lang="cs-CZ"/>
                    </a:p>
                  </a:txBody>
                  <a:tcPr/>
                </a:tc>
              </a:tr>
              <a:tr h="190143">
                <a:tc vMerge="1">
                  <a:txBody>
                    <a:bodyPr/>
                    <a:lstStyle/>
                    <a:p>
                      <a:endParaRPr lang="cs-CZ"/>
                    </a:p>
                  </a:txBody>
                  <a:tcPr/>
                </a:tc>
                <a:tc>
                  <a:txBody>
                    <a:bodyPr/>
                    <a:lstStyle/>
                    <a:p>
                      <a:pPr algn="ctr">
                        <a:spcAft>
                          <a:spcPts val="0"/>
                        </a:spcAft>
                      </a:pPr>
                      <a:r>
                        <a:rPr lang="cs-CZ" sz="1100">
                          <a:effectLst/>
                        </a:rPr>
                        <a:t>GJ</a:t>
                      </a:r>
                      <a:endParaRPr lang="cs-CZ" sz="1100">
                        <a:effectLst/>
                        <a:latin typeface="Times New Roman"/>
                        <a:ea typeface="Times New Roman"/>
                      </a:endParaRPr>
                    </a:p>
                  </a:txBody>
                  <a:tcPr marL="44450" marR="44450" marT="0" marB="0" anchor="ctr"/>
                </a:tc>
                <a:tc>
                  <a:txBody>
                    <a:bodyPr/>
                    <a:lstStyle/>
                    <a:p>
                      <a:pPr algn="ctr">
                        <a:spcAft>
                          <a:spcPts val="0"/>
                        </a:spcAft>
                      </a:pPr>
                      <a:r>
                        <a:rPr lang="cs-CZ" sz="1100">
                          <a:effectLst/>
                        </a:rPr>
                        <a:t>%</a:t>
                      </a:r>
                      <a:endParaRPr lang="cs-CZ" sz="1100">
                        <a:effectLst/>
                        <a:latin typeface="Times New Roman"/>
                        <a:ea typeface="Times New Roman"/>
                      </a:endParaRPr>
                    </a:p>
                  </a:txBody>
                  <a:tcPr marL="44450" marR="44450" marT="0" marB="0" anchor="ctr"/>
                </a:tc>
              </a:tr>
              <a:tr h="190143">
                <a:tc>
                  <a:txBody>
                    <a:bodyPr/>
                    <a:lstStyle/>
                    <a:p>
                      <a:pPr>
                        <a:spcAft>
                          <a:spcPts val="0"/>
                        </a:spcAft>
                      </a:pPr>
                      <a:r>
                        <a:rPr lang="cs-CZ" sz="1100">
                          <a:effectLst/>
                        </a:rPr>
                        <a:t>Dle skutečnosti</a:t>
                      </a:r>
                      <a:endParaRPr lang="cs-CZ" sz="1100">
                        <a:effectLst/>
                        <a:latin typeface="Times New Roman"/>
                        <a:ea typeface="Times New Roman"/>
                      </a:endParaRPr>
                    </a:p>
                  </a:txBody>
                  <a:tcPr marL="44450" marR="44450" marT="0" marB="0" anchor="b"/>
                </a:tc>
                <a:tc>
                  <a:txBody>
                    <a:bodyPr/>
                    <a:lstStyle/>
                    <a:p>
                      <a:pPr algn="r">
                        <a:spcAft>
                          <a:spcPts val="0"/>
                        </a:spcAft>
                      </a:pPr>
                      <a:r>
                        <a:rPr lang="cs-CZ" sz="1100">
                          <a:effectLst/>
                        </a:rPr>
                        <a:t>4 300,9</a:t>
                      </a:r>
                      <a:endParaRPr lang="cs-CZ" sz="1100">
                        <a:effectLst/>
                        <a:latin typeface="Times New Roman"/>
                        <a:ea typeface="Times New Roman"/>
                      </a:endParaRPr>
                    </a:p>
                  </a:txBody>
                  <a:tcPr marL="44450" marR="44450" marT="0" marB="0" anchor="b"/>
                </a:tc>
                <a:tc>
                  <a:txBody>
                    <a:bodyPr/>
                    <a:lstStyle/>
                    <a:p>
                      <a:pPr algn="r">
                        <a:spcAft>
                          <a:spcPts val="0"/>
                        </a:spcAft>
                      </a:pPr>
                      <a:r>
                        <a:rPr lang="cs-CZ" sz="1100">
                          <a:effectLst/>
                        </a:rPr>
                        <a:t>14,4</a:t>
                      </a:r>
                      <a:endParaRPr lang="cs-CZ" sz="1100">
                        <a:effectLst/>
                        <a:latin typeface="Times New Roman"/>
                        <a:ea typeface="Times New Roman"/>
                      </a:endParaRPr>
                    </a:p>
                  </a:txBody>
                  <a:tcPr marL="44450" marR="44450" marT="0" marB="0" anchor="b"/>
                </a:tc>
              </a:tr>
              <a:tr h="190143">
                <a:tc>
                  <a:txBody>
                    <a:bodyPr/>
                    <a:lstStyle/>
                    <a:p>
                      <a:pPr>
                        <a:spcAft>
                          <a:spcPts val="0"/>
                        </a:spcAft>
                      </a:pPr>
                      <a:r>
                        <a:rPr lang="cs-CZ" sz="1100">
                          <a:effectLst/>
                        </a:rPr>
                        <a:t>Dle parametrů výrobce</a:t>
                      </a:r>
                      <a:endParaRPr lang="cs-CZ" sz="1100">
                        <a:effectLst/>
                        <a:latin typeface="Times New Roman"/>
                        <a:ea typeface="Times New Roman"/>
                      </a:endParaRPr>
                    </a:p>
                  </a:txBody>
                  <a:tcPr marL="44450" marR="44450" marT="0" marB="0" anchor="ctr"/>
                </a:tc>
                <a:tc>
                  <a:txBody>
                    <a:bodyPr/>
                    <a:lstStyle/>
                    <a:p>
                      <a:pPr algn="r">
                        <a:spcAft>
                          <a:spcPts val="0"/>
                        </a:spcAft>
                      </a:pPr>
                      <a:r>
                        <a:rPr lang="cs-CZ" sz="1100">
                          <a:effectLst/>
                        </a:rPr>
                        <a:t>3 265,4</a:t>
                      </a:r>
                      <a:endParaRPr lang="cs-CZ" sz="1100">
                        <a:effectLst/>
                        <a:latin typeface="Times New Roman"/>
                        <a:ea typeface="Times New Roman"/>
                      </a:endParaRPr>
                    </a:p>
                  </a:txBody>
                  <a:tcPr marL="44450" marR="44450" marT="0" marB="0" anchor="ctr"/>
                </a:tc>
                <a:tc>
                  <a:txBody>
                    <a:bodyPr/>
                    <a:lstStyle/>
                    <a:p>
                      <a:pPr algn="r">
                        <a:spcAft>
                          <a:spcPts val="0"/>
                        </a:spcAft>
                      </a:pPr>
                      <a:r>
                        <a:rPr lang="cs-CZ" sz="1100">
                          <a:effectLst/>
                        </a:rPr>
                        <a:t>10,9</a:t>
                      </a:r>
                      <a:endParaRPr lang="cs-CZ" sz="1100">
                        <a:effectLst/>
                        <a:latin typeface="Times New Roman"/>
                        <a:ea typeface="Times New Roman"/>
                      </a:endParaRPr>
                    </a:p>
                  </a:txBody>
                  <a:tcPr marL="44450" marR="44450" marT="0" marB="0" anchor="ctr"/>
                </a:tc>
              </a:tr>
              <a:tr h="190143">
                <a:tc>
                  <a:txBody>
                    <a:bodyPr/>
                    <a:lstStyle/>
                    <a:p>
                      <a:pPr>
                        <a:spcAft>
                          <a:spcPts val="0"/>
                        </a:spcAft>
                      </a:pPr>
                      <a:r>
                        <a:rPr lang="cs-CZ" sz="1100" b="1" dirty="0">
                          <a:effectLst/>
                        </a:rPr>
                        <a:t>Rozdíl</a:t>
                      </a:r>
                      <a:endParaRPr lang="cs-CZ" sz="1100" b="1" dirty="0">
                        <a:effectLst/>
                        <a:latin typeface="Times New Roman"/>
                        <a:ea typeface="Times New Roman"/>
                      </a:endParaRPr>
                    </a:p>
                  </a:txBody>
                  <a:tcPr marL="44450" marR="44450" marT="0" marB="0" anchor="b"/>
                </a:tc>
                <a:tc>
                  <a:txBody>
                    <a:bodyPr/>
                    <a:lstStyle/>
                    <a:p>
                      <a:pPr algn="r">
                        <a:spcAft>
                          <a:spcPts val="0"/>
                        </a:spcAft>
                      </a:pPr>
                      <a:r>
                        <a:rPr lang="cs-CZ" sz="1100" b="1" dirty="0">
                          <a:effectLst/>
                        </a:rPr>
                        <a:t>1 035,4</a:t>
                      </a:r>
                      <a:endParaRPr lang="cs-CZ" sz="1100" b="1" dirty="0">
                        <a:effectLst/>
                        <a:latin typeface="Times New Roman"/>
                        <a:ea typeface="Times New Roman"/>
                      </a:endParaRPr>
                    </a:p>
                  </a:txBody>
                  <a:tcPr marL="44450" marR="44450" marT="0" marB="0" anchor="b"/>
                </a:tc>
                <a:tc>
                  <a:txBody>
                    <a:bodyPr/>
                    <a:lstStyle/>
                    <a:p>
                      <a:pPr algn="r">
                        <a:spcAft>
                          <a:spcPts val="0"/>
                        </a:spcAft>
                      </a:pPr>
                      <a:r>
                        <a:rPr lang="cs-CZ" sz="1100" b="1" dirty="0">
                          <a:effectLst/>
                        </a:rPr>
                        <a:t>3,5</a:t>
                      </a:r>
                      <a:endParaRPr lang="cs-CZ" sz="1100" b="1" dirty="0">
                        <a:effectLst/>
                        <a:latin typeface="Times New Roman"/>
                        <a:ea typeface="Times New Roman"/>
                      </a:endParaRPr>
                    </a:p>
                  </a:txBody>
                  <a:tcPr marL="44450" marR="44450" marT="0" marB="0" anchor="b"/>
                </a:tc>
              </a:tr>
            </a:tbl>
          </a:graphicData>
        </a:graphic>
      </p:graphicFrame>
    </p:spTree>
    <p:extLst>
      <p:ext uri="{BB962C8B-B14F-4D97-AF65-F5344CB8AC3E}">
        <p14:creationId xmlns:p14="http://schemas.microsoft.com/office/powerpoint/2010/main" val="37417456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2582190" y="321797"/>
            <a:ext cx="453842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1600" b="1">
                <a:solidFill>
                  <a:schemeClr val="tx2"/>
                </a:solidFill>
                <a:latin typeface="Times New Roman" pitchFamily="18" charset="0"/>
              </a:defRPr>
            </a:lvl1pPr>
            <a:lvl2pPr marL="742950" indent="-285750" eaLnBrk="0" hangingPunct="0">
              <a:defRPr sz="1600" b="1">
                <a:solidFill>
                  <a:schemeClr val="tx2"/>
                </a:solidFill>
                <a:latin typeface="Times New Roman" pitchFamily="18" charset="0"/>
              </a:defRPr>
            </a:lvl2pPr>
            <a:lvl3pPr marL="1143000" indent="-228600" eaLnBrk="0" hangingPunct="0">
              <a:defRPr sz="1600" b="1">
                <a:solidFill>
                  <a:schemeClr val="tx2"/>
                </a:solidFill>
                <a:latin typeface="Times New Roman" pitchFamily="18" charset="0"/>
              </a:defRPr>
            </a:lvl3pPr>
            <a:lvl4pPr marL="1600200" indent="-228600" eaLnBrk="0" hangingPunct="0">
              <a:defRPr sz="1600" b="1">
                <a:solidFill>
                  <a:schemeClr val="tx2"/>
                </a:solidFill>
                <a:latin typeface="Times New Roman" pitchFamily="18" charset="0"/>
              </a:defRPr>
            </a:lvl4pPr>
            <a:lvl5pPr marL="2057400" indent="-228600" eaLnBrk="0" hangingPunct="0">
              <a:defRPr sz="1600" b="1">
                <a:solidFill>
                  <a:schemeClr val="tx2"/>
                </a:solidFill>
                <a:latin typeface="Times New Roman" pitchFamily="18" charset="0"/>
              </a:defRPr>
            </a:lvl5pPr>
            <a:lvl6pPr marL="2514600" indent="-228600" algn="ctr" eaLnBrk="0" fontAlgn="base" hangingPunct="0">
              <a:spcBef>
                <a:spcPct val="0"/>
              </a:spcBef>
              <a:spcAft>
                <a:spcPct val="0"/>
              </a:spcAft>
              <a:defRPr sz="1600" b="1">
                <a:solidFill>
                  <a:schemeClr val="tx2"/>
                </a:solidFill>
                <a:latin typeface="Times New Roman" pitchFamily="18" charset="0"/>
              </a:defRPr>
            </a:lvl6pPr>
            <a:lvl7pPr marL="2971800" indent="-228600" algn="ctr" eaLnBrk="0" fontAlgn="base" hangingPunct="0">
              <a:spcBef>
                <a:spcPct val="0"/>
              </a:spcBef>
              <a:spcAft>
                <a:spcPct val="0"/>
              </a:spcAft>
              <a:defRPr sz="1600" b="1">
                <a:solidFill>
                  <a:schemeClr val="tx2"/>
                </a:solidFill>
                <a:latin typeface="Times New Roman" pitchFamily="18" charset="0"/>
              </a:defRPr>
            </a:lvl7pPr>
            <a:lvl8pPr marL="3429000" indent="-228600" algn="ctr" eaLnBrk="0" fontAlgn="base" hangingPunct="0">
              <a:spcBef>
                <a:spcPct val="0"/>
              </a:spcBef>
              <a:spcAft>
                <a:spcPct val="0"/>
              </a:spcAft>
              <a:defRPr sz="1600" b="1">
                <a:solidFill>
                  <a:schemeClr val="tx2"/>
                </a:solidFill>
                <a:latin typeface="Times New Roman" pitchFamily="18" charset="0"/>
              </a:defRPr>
            </a:lvl8pPr>
            <a:lvl9pPr marL="3886200" indent="-228600" algn="ctr" eaLnBrk="0" fontAlgn="base" hangingPunct="0">
              <a:spcBef>
                <a:spcPct val="0"/>
              </a:spcBef>
              <a:spcAft>
                <a:spcPct val="0"/>
              </a:spcAft>
              <a:defRPr sz="1600" b="1">
                <a:solidFill>
                  <a:schemeClr val="tx2"/>
                </a:solidFill>
                <a:latin typeface="Times New Roman" pitchFamily="18" charset="0"/>
              </a:defRPr>
            </a:lvl9pPr>
          </a:lstStyle>
          <a:p>
            <a:pPr eaLnBrk="1" hangingPunct="1"/>
            <a:r>
              <a:rPr lang="cs-CZ" altLang="cs-CZ" sz="2800" u="sng" dirty="0">
                <a:solidFill>
                  <a:srgbClr val="000000"/>
                </a:solidFill>
                <a:effectLst>
                  <a:outerShdw blurRad="38100" dist="38100" dir="2700000" algn="tl">
                    <a:srgbClr val="C0C0C0"/>
                  </a:outerShdw>
                </a:effectLst>
                <a:latin typeface="Arial" charset="0"/>
                <a:ea typeface="Lucida Sans Unicode" pitchFamily="34" charset="0"/>
                <a:cs typeface="Lucida Sans Unicode" pitchFamily="34" charset="0"/>
              </a:rPr>
              <a:t>Sumarizace </a:t>
            </a:r>
            <a:r>
              <a:rPr lang="cs-CZ" altLang="cs-CZ" sz="2800" u="sng" dirty="0" smtClean="0">
                <a:solidFill>
                  <a:srgbClr val="000000"/>
                </a:solidFill>
                <a:effectLst>
                  <a:outerShdw blurRad="38100" dist="38100" dir="2700000" algn="tl">
                    <a:srgbClr val="C0C0C0"/>
                  </a:outerShdw>
                </a:effectLst>
                <a:latin typeface="Arial" charset="0"/>
                <a:ea typeface="Lucida Sans Unicode" pitchFamily="34" charset="0"/>
                <a:cs typeface="Lucida Sans Unicode" pitchFamily="34" charset="0"/>
              </a:rPr>
              <a:t>opatření NO4</a:t>
            </a:r>
            <a:endParaRPr lang="cs-CZ" altLang="cs-CZ" sz="2800" u="sng" dirty="0">
              <a:solidFill>
                <a:srgbClr val="000000"/>
              </a:solidFill>
              <a:effectLst>
                <a:outerShdw blurRad="38100" dist="38100" dir="2700000" algn="tl">
                  <a:srgbClr val="C0C0C0"/>
                </a:outerShdw>
              </a:effectLst>
              <a:latin typeface="Arial" charset="0"/>
              <a:ea typeface="Lucida Sans Unicode" pitchFamily="34" charset="0"/>
              <a:cs typeface="Lucida Sans Unicode" pitchFamily="34" charset="0"/>
            </a:endParaRPr>
          </a:p>
        </p:txBody>
      </p:sp>
      <p:sp>
        <p:nvSpPr>
          <p:cNvPr id="6" name="Zástupný symbol pro obsah 5"/>
          <p:cNvSpPr>
            <a:spLocks noGrp="1"/>
          </p:cNvSpPr>
          <p:nvPr>
            <p:ph idx="1"/>
          </p:nvPr>
        </p:nvSpPr>
        <p:spPr>
          <a:xfrm>
            <a:off x="547210" y="845017"/>
            <a:ext cx="8229600" cy="5554313"/>
          </a:xfrm>
        </p:spPr>
        <p:txBody>
          <a:bodyPr/>
          <a:lstStyle/>
          <a:p>
            <a:r>
              <a:rPr lang="cs-CZ" sz="1800" b="1" dirty="0" smtClean="0"/>
              <a:t>Rekonstrukce </a:t>
            </a:r>
            <a:r>
              <a:rPr lang="cs-CZ" sz="1800" b="1" dirty="0"/>
              <a:t>teplovodních rozvodů okrsku K 332</a:t>
            </a:r>
          </a:p>
          <a:p>
            <a:pPr marL="0" indent="0">
              <a:buNone/>
            </a:pPr>
            <a:r>
              <a:rPr lang="cs-CZ" sz="1600" dirty="0"/>
              <a:t> </a:t>
            </a:r>
            <a:r>
              <a:rPr lang="cs-CZ" sz="1600" dirty="0" smtClean="0"/>
              <a:t>     Stávající </a:t>
            </a:r>
            <a:r>
              <a:rPr lang="cs-CZ" sz="1600" dirty="0"/>
              <a:t>rozvody </a:t>
            </a:r>
            <a:r>
              <a:rPr lang="cs-CZ" sz="1600" dirty="0" smtClean="0"/>
              <a:t>tepla budou </a:t>
            </a:r>
            <a:r>
              <a:rPr lang="cs-CZ" sz="1600" dirty="0"/>
              <a:t>nahrazeny novými z předizolovaného potrubí</a:t>
            </a:r>
            <a:r>
              <a:rPr lang="cs-CZ" sz="1600" dirty="0" smtClean="0"/>
              <a:t>.</a:t>
            </a:r>
          </a:p>
          <a:p>
            <a:pPr marL="0" indent="0">
              <a:buNone/>
            </a:pPr>
            <a:endParaRPr lang="cs-CZ" sz="1600" dirty="0"/>
          </a:p>
          <a:p>
            <a:pPr>
              <a:buFont typeface="Arial" panose="020B0604020202020204" pitchFamily="34" charset="0"/>
              <a:buChar char="•"/>
            </a:pPr>
            <a:endParaRPr lang="cs-CZ" sz="1600" dirty="0"/>
          </a:p>
          <a:p>
            <a:pPr>
              <a:buFont typeface="Arial" panose="020B0604020202020204" pitchFamily="34" charset="0"/>
              <a:buChar char="•"/>
            </a:pPr>
            <a:endParaRPr lang="cs-CZ" sz="1600" dirty="0" smtClean="0"/>
          </a:p>
          <a:p>
            <a:pPr>
              <a:buFont typeface="Arial" panose="020B0604020202020204" pitchFamily="34" charset="0"/>
              <a:buChar char="•"/>
            </a:pPr>
            <a:endParaRPr lang="cs-CZ" sz="1600" dirty="0"/>
          </a:p>
          <a:p>
            <a:pPr>
              <a:buFont typeface="Arial" panose="020B0604020202020204" pitchFamily="34" charset="0"/>
              <a:buChar char="•"/>
            </a:pPr>
            <a:endParaRPr lang="cs-CZ" sz="1600" dirty="0" smtClean="0"/>
          </a:p>
          <a:p>
            <a:pPr>
              <a:buFont typeface="Arial" panose="020B0604020202020204" pitchFamily="34" charset="0"/>
              <a:buChar char="•"/>
            </a:pPr>
            <a:endParaRPr lang="cs-CZ" sz="1600" dirty="0" smtClean="0"/>
          </a:p>
          <a:p>
            <a:pPr>
              <a:buFont typeface="Arial" panose="020B0604020202020204" pitchFamily="34" charset="0"/>
              <a:buChar char="•"/>
            </a:pPr>
            <a:endParaRPr lang="cs-CZ" sz="1600" dirty="0"/>
          </a:p>
          <a:p>
            <a:pPr marL="0" indent="0">
              <a:buNone/>
            </a:pPr>
            <a:endParaRPr lang="cs-CZ" sz="1600" dirty="0" smtClean="0"/>
          </a:p>
          <a:p>
            <a:pPr marL="0" indent="0">
              <a:buNone/>
            </a:pPr>
            <a:r>
              <a:rPr lang="cs-CZ" sz="1400" dirty="0" smtClean="0"/>
              <a:t>Pozn.: Stávající teplovodní rozvody jsou 4 – trubkové, využívané jsou v současnosti pouze 2 – trubky.</a:t>
            </a:r>
          </a:p>
          <a:p>
            <a:pPr marL="0" lvl="0" indent="0">
              <a:buNone/>
            </a:pPr>
            <a:endParaRPr lang="cs-CZ" sz="1400" b="1" dirty="0" smtClean="0">
              <a:solidFill>
                <a:srgbClr val="000000"/>
              </a:solidFill>
            </a:endParaRPr>
          </a:p>
        </p:txBody>
      </p:sp>
      <p:graphicFrame>
        <p:nvGraphicFramePr>
          <p:cNvPr id="4" name="Tabulka 3"/>
          <p:cNvGraphicFramePr>
            <a:graphicFrameLocks noGrp="1"/>
          </p:cNvGraphicFramePr>
          <p:nvPr>
            <p:extLst>
              <p:ext uri="{D42A27DB-BD31-4B8C-83A1-F6EECF244321}">
                <p14:modId xmlns:p14="http://schemas.microsoft.com/office/powerpoint/2010/main" val="394101529"/>
              </p:ext>
            </p:extLst>
          </p:nvPr>
        </p:nvGraphicFramePr>
        <p:xfrm>
          <a:off x="1601670" y="1853825"/>
          <a:ext cx="5895655" cy="1845206"/>
        </p:xfrm>
        <a:graphic>
          <a:graphicData uri="http://schemas.openxmlformats.org/drawingml/2006/table">
            <a:tbl>
              <a:tblPr firstRow="1" firstCol="1" bandRow="1">
                <a:tableStyleId>{073A0DAA-6AF3-43AB-8588-CEC1D06C72B9}</a:tableStyleId>
              </a:tblPr>
              <a:tblGrid>
                <a:gridCol w="1179131"/>
                <a:gridCol w="1179131"/>
                <a:gridCol w="1179131"/>
                <a:gridCol w="1179131"/>
                <a:gridCol w="1179131"/>
              </a:tblGrid>
              <a:tr h="170481">
                <a:tc gridSpan="5">
                  <a:txBody>
                    <a:bodyPr/>
                    <a:lstStyle/>
                    <a:p>
                      <a:pPr algn="ctr">
                        <a:spcAft>
                          <a:spcPts val="0"/>
                        </a:spcAft>
                      </a:pPr>
                      <a:r>
                        <a:rPr lang="cs-CZ" sz="1000" dirty="0">
                          <a:effectLst/>
                        </a:rPr>
                        <a:t>Parametry potrubí - Okrsek K 332</a:t>
                      </a:r>
                      <a:endParaRPr lang="cs-CZ" sz="1200" dirty="0">
                        <a:effectLst/>
                        <a:latin typeface="Times New Roman"/>
                        <a:ea typeface="Times New Roman"/>
                      </a:endParaRPr>
                    </a:p>
                  </a:txBody>
                  <a:tcPr marL="44450" marR="44450" marT="0" marB="0" anchor="b"/>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r>
              <a:tr h="170481">
                <a:tc rowSpan="3">
                  <a:txBody>
                    <a:bodyPr/>
                    <a:lstStyle/>
                    <a:p>
                      <a:pPr algn="ctr">
                        <a:spcAft>
                          <a:spcPts val="0"/>
                        </a:spcAft>
                      </a:pPr>
                      <a:r>
                        <a:rPr lang="cs-CZ" sz="1000">
                          <a:effectLst/>
                        </a:rPr>
                        <a:t>DN</a:t>
                      </a:r>
                      <a:endParaRPr lang="cs-CZ" sz="1200">
                        <a:effectLst/>
                        <a:latin typeface="Times New Roman"/>
                        <a:ea typeface="Times New Roman"/>
                      </a:endParaRPr>
                    </a:p>
                  </a:txBody>
                  <a:tcPr marL="44450" marR="44450" marT="0" marB="0" anchor="ctr"/>
                </a:tc>
                <a:tc rowSpan="2">
                  <a:txBody>
                    <a:bodyPr/>
                    <a:lstStyle/>
                    <a:p>
                      <a:pPr algn="ctr">
                        <a:spcAft>
                          <a:spcPts val="0"/>
                        </a:spcAft>
                      </a:pPr>
                      <a:r>
                        <a:rPr lang="cs-CZ" sz="1000" b="1" dirty="0">
                          <a:effectLst/>
                        </a:rPr>
                        <a:t>Délka (</a:t>
                      </a:r>
                      <a:r>
                        <a:rPr lang="cs-CZ" sz="1000" b="1" dirty="0" err="1">
                          <a:effectLst/>
                        </a:rPr>
                        <a:t>přívod+zpátečka</a:t>
                      </a:r>
                      <a:r>
                        <a:rPr lang="cs-CZ" sz="1000" b="1" dirty="0">
                          <a:effectLst/>
                        </a:rPr>
                        <a:t>)</a:t>
                      </a:r>
                      <a:endParaRPr lang="cs-CZ" sz="1200" b="1" dirty="0">
                        <a:effectLst/>
                        <a:latin typeface="Times New Roman"/>
                        <a:ea typeface="Times New Roman"/>
                      </a:endParaRPr>
                    </a:p>
                  </a:txBody>
                  <a:tcPr marL="44450" marR="44450" marT="0" marB="0" anchor="ctr"/>
                </a:tc>
                <a:tc gridSpan="2">
                  <a:txBody>
                    <a:bodyPr/>
                    <a:lstStyle/>
                    <a:p>
                      <a:pPr algn="ctr">
                        <a:spcAft>
                          <a:spcPts val="0"/>
                        </a:spcAft>
                      </a:pPr>
                      <a:r>
                        <a:rPr lang="cs-CZ" sz="1000" b="1" dirty="0">
                          <a:effectLst/>
                        </a:rPr>
                        <a:t>Měrná tepelná ztráta</a:t>
                      </a:r>
                      <a:endParaRPr lang="cs-CZ" sz="1200" b="1" dirty="0">
                        <a:effectLst/>
                        <a:latin typeface="Times New Roman"/>
                        <a:ea typeface="Times New Roman"/>
                      </a:endParaRPr>
                    </a:p>
                  </a:txBody>
                  <a:tcPr marL="44450" marR="44450" marT="0" marB="0" anchor="ctr"/>
                </a:tc>
                <a:tc hMerge="1">
                  <a:txBody>
                    <a:bodyPr/>
                    <a:lstStyle/>
                    <a:p>
                      <a:endParaRPr lang="cs-CZ"/>
                    </a:p>
                  </a:txBody>
                  <a:tcPr/>
                </a:tc>
                <a:tc rowSpan="2">
                  <a:txBody>
                    <a:bodyPr/>
                    <a:lstStyle/>
                    <a:p>
                      <a:pPr algn="ctr">
                        <a:spcAft>
                          <a:spcPts val="0"/>
                        </a:spcAft>
                      </a:pPr>
                      <a:r>
                        <a:rPr lang="cs-CZ" sz="1000" b="1" dirty="0">
                          <a:effectLst/>
                        </a:rPr>
                        <a:t>Tepelná ztráta - celkem</a:t>
                      </a:r>
                      <a:endParaRPr lang="cs-CZ" sz="1200" b="1" dirty="0">
                        <a:effectLst/>
                        <a:latin typeface="Times New Roman"/>
                        <a:ea typeface="Times New Roman"/>
                      </a:endParaRPr>
                    </a:p>
                  </a:txBody>
                  <a:tcPr marL="44450" marR="44450" marT="0" marB="0" anchor="ctr"/>
                </a:tc>
              </a:tr>
              <a:tr h="310877">
                <a:tc vMerge="1">
                  <a:txBody>
                    <a:bodyPr/>
                    <a:lstStyle/>
                    <a:p>
                      <a:endParaRPr lang="cs-CZ"/>
                    </a:p>
                  </a:txBody>
                  <a:tcPr/>
                </a:tc>
                <a:tc vMerge="1">
                  <a:txBody>
                    <a:bodyPr/>
                    <a:lstStyle/>
                    <a:p>
                      <a:endParaRPr lang="cs-CZ"/>
                    </a:p>
                  </a:txBody>
                  <a:tcPr/>
                </a:tc>
                <a:tc>
                  <a:txBody>
                    <a:bodyPr/>
                    <a:lstStyle/>
                    <a:p>
                      <a:pPr algn="ctr">
                        <a:spcAft>
                          <a:spcPts val="0"/>
                        </a:spcAft>
                      </a:pPr>
                      <a:r>
                        <a:rPr lang="cs-CZ" sz="1000" b="1" dirty="0">
                          <a:effectLst/>
                        </a:rPr>
                        <a:t>Přívod</a:t>
                      </a:r>
                      <a:endParaRPr lang="cs-CZ" sz="1200" b="1" dirty="0">
                        <a:effectLst/>
                        <a:latin typeface="Times New Roman"/>
                        <a:ea typeface="Times New Roman"/>
                      </a:endParaRPr>
                    </a:p>
                  </a:txBody>
                  <a:tcPr marL="44450" marR="44450" marT="0" marB="0" anchor="ctr"/>
                </a:tc>
                <a:tc>
                  <a:txBody>
                    <a:bodyPr/>
                    <a:lstStyle/>
                    <a:p>
                      <a:pPr algn="ctr">
                        <a:spcAft>
                          <a:spcPts val="0"/>
                        </a:spcAft>
                      </a:pPr>
                      <a:r>
                        <a:rPr lang="cs-CZ" sz="1000" b="1" dirty="0">
                          <a:effectLst/>
                        </a:rPr>
                        <a:t>Zpátečka</a:t>
                      </a:r>
                      <a:endParaRPr lang="cs-CZ" sz="1200" b="1" dirty="0">
                        <a:effectLst/>
                        <a:latin typeface="Times New Roman"/>
                        <a:ea typeface="Times New Roman"/>
                      </a:endParaRPr>
                    </a:p>
                  </a:txBody>
                  <a:tcPr marL="44450" marR="44450" marT="0" marB="0" anchor="ctr"/>
                </a:tc>
                <a:tc vMerge="1">
                  <a:txBody>
                    <a:bodyPr/>
                    <a:lstStyle/>
                    <a:p>
                      <a:endParaRPr lang="cs-CZ"/>
                    </a:p>
                  </a:txBody>
                  <a:tcPr/>
                </a:tc>
              </a:tr>
              <a:tr h="170481">
                <a:tc vMerge="1">
                  <a:txBody>
                    <a:bodyPr/>
                    <a:lstStyle/>
                    <a:p>
                      <a:endParaRPr lang="cs-CZ"/>
                    </a:p>
                  </a:txBody>
                  <a:tcPr/>
                </a:tc>
                <a:tc>
                  <a:txBody>
                    <a:bodyPr/>
                    <a:lstStyle/>
                    <a:p>
                      <a:pPr algn="ctr">
                        <a:spcAft>
                          <a:spcPts val="0"/>
                        </a:spcAft>
                      </a:pPr>
                      <a:r>
                        <a:rPr lang="cs-CZ" sz="1000">
                          <a:effectLst/>
                        </a:rPr>
                        <a:t>m</a:t>
                      </a:r>
                      <a:endParaRPr lang="cs-CZ" sz="1200">
                        <a:effectLst/>
                        <a:latin typeface="Times New Roman"/>
                        <a:ea typeface="Times New Roman"/>
                      </a:endParaRPr>
                    </a:p>
                  </a:txBody>
                  <a:tcPr marL="44450" marR="44450" marT="0" marB="0" anchor="ctr"/>
                </a:tc>
                <a:tc>
                  <a:txBody>
                    <a:bodyPr/>
                    <a:lstStyle/>
                    <a:p>
                      <a:pPr algn="ctr">
                        <a:spcAft>
                          <a:spcPts val="0"/>
                        </a:spcAft>
                      </a:pPr>
                      <a:r>
                        <a:rPr lang="cs-CZ" sz="1000">
                          <a:effectLst/>
                        </a:rPr>
                        <a:t>W/m</a:t>
                      </a:r>
                      <a:endParaRPr lang="cs-CZ" sz="1200">
                        <a:effectLst/>
                        <a:latin typeface="Times New Roman"/>
                        <a:ea typeface="Times New Roman"/>
                      </a:endParaRPr>
                    </a:p>
                  </a:txBody>
                  <a:tcPr marL="44450" marR="44450" marT="0" marB="0" anchor="ctr"/>
                </a:tc>
                <a:tc>
                  <a:txBody>
                    <a:bodyPr/>
                    <a:lstStyle/>
                    <a:p>
                      <a:pPr algn="ctr">
                        <a:spcAft>
                          <a:spcPts val="0"/>
                        </a:spcAft>
                      </a:pPr>
                      <a:r>
                        <a:rPr lang="cs-CZ" sz="1000" dirty="0">
                          <a:effectLst/>
                        </a:rPr>
                        <a:t>W/m</a:t>
                      </a:r>
                      <a:endParaRPr lang="cs-CZ" sz="1200" dirty="0">
                        <a:effectLst/>
                        <a:latin typeface="Times New Roman"/>
                        <a:ea typeface="Times New Roman"/>
                      </a:endParaRPr>
                    </a:p>
                  </a:txBody>
                  <a:tcPr marL="44450" marR="44450" marT="0" marB="0" anchor="ctr"/>
                </a:tc>
                <a:tc>
                  <a:txBody>
                    <a:bodyPr/>
                    <a:lstStyle/>
                    <a:p>
                      <a:pPr algn="ctr">
                        <a:spcAft>
                          <a:spcPts val="0"/>
                        </a:spcAft>
                      </a:pPr>
                      <a:r>
                        <a:rPr lang="cs-CZ" sz="1000">
                          <a:effectLst/>
                        </a:rPr>
                        <a:t>GJ/rok</a:t>
                      </a:r>
                      <a:endParaRPr lang="cs-CZ" sz="1200">
                        <a:effectLst/>
                        <a:latin typeface="Times New Roman"/>
                        <a:ea typeface="Times New Roman"/>
                      </a:endParaRPr>
                    </a:p>
                  </a:txBody>
                  <a:tcPr marL="44450" marR="44450" marT="0" marB="0" anchor="ctr"/>
                </a:tc>
              </a:tr>
              <a:tr h="170481">
                <a:tc>
                  <a:txBody>
                    <a:bodyPr/>
                    <a:lstStyle/>
                    <a:p>
                      <a:pPr algn="ctr">
                        <a:spcAft>
                          <a:spcPts val="0"/>
                        </a:spcAft>
                      </a:pPr>
                      <a:r>
                        <a:rPr lang="cs-CZ" sz="1000">
                          <a:effectLst/>
                        </a:rPr>
                        <a:t>40</a:t>
                      </a:r>
                      <a:endParaRPr lang="cs-CZ" sz="1200">
                        <a:effectLst/>
                        <a:latin typeface="Times New Roman"/>
                        <a:ea typeface="Times New Roman"/>
                      </a:endParaRPr>
                    </a:p>
                  </a:txBody>
                  <a:tcPr marL="44450" marR="44450" marT="0" marB="0" anchor="b"/>
                </a:tc>
                <a:tc>
                  <a:txBody>
                    <a:bodyPr/>
                    <a:lstStyle/>
                    <a:p>
                      <a:pPr algn="r">
                        <a:spcAft>
                          <a:spcPts val="0"/>
                        </a:spcAft>
                      </a:pPr>
                      <a:r>
                        <a:rPr lang="cs-CZ" sz="1000">
                          <a:effectLst/>
                        </a:rPr>
                        <a:t>60,0</a:t>
                      </a:r>
                      <a:endParaRPr lang="cs-CZ" sz="1200">
                        <a:effectLst/>
                        <a:latin typeface="Times New Roman"/>
                        <a:ea typeface="Times New Roman"/>
                      </a:endParaRPr>
                    </a:p>
                  </a:txBody>
                  <a:tcPr marL="44450" marR="44450" marT="0" marB="0" anchor="b"/>
                </a:tc>
                <a:tc>
                  <a:txBody>
                    <a:bodyPr/>
                    <a:lstStyle/>
                    <a:p>
                      <a:pPr algn="r">
                        <a:spcAft>
                          <a:spcPts val="0"/>
                        </a:spcAft>
                      </a:pPr>
                      <a:r>
                        <a:rPr lang="cs-CZ" sz="1000">
                          <a:effectLst/>
                        </a:rPr>
                        <a:t>14,8</a:t>
                      </a:r>
                      <a:endParaRPr lang="cs-CZ" sz="1200">
                        <a:effectLst/>
                        <a:latin typeface="Times New Roman"/>
                        <a:ea typeface="Times New Roman"/>
                      </a:endParaRPr>
                    </a:p>
                  </a:txBody>
                  <a:tcPr marL="44450" marR="44450" marT="0" marB="0" anchor="b"/>
                </a:tc>
                <a:tc>
                  <a:txBody>
                    <a:bodyPr/>
                    <a:lstStyle/>
                    <a:p>
                      <a:pPr algn="r">
                        <a:spcAft>
                          <a:spcPts val="0"/>
                        </a:spcAft>
                      </a:pPr>
                      <a:r>
                        <a:rPr lang="cs-CZ" sz="1000" dirty="0">
                          <a:effectLst/>
                        </a:rPr>
                        <a:t>10,1</a:t>
                      </a:r>
                      <a:endParaRPr lang="cs-CZ" sz="1200" dirty="0">
                        <a:effectLst/>
                        <a:latin typeface="Times New Roman"/>
                        <a:ea typeface="Times New Roman"/>
                      </a:endParaRPr>
                    </a:p>
                  </a:txBody>
                  <a:tcPr marL="44450" marR="44450" marT="0" marB="0" anchor="b"/>
                </a:tc>
                <a:tc>
                  <a:txBody>
                    <a:bodyPr/>
                    <a:lstStyle/>
                    <a:p>
                      <a:pPr algn="r">
                        <a:spcAft>
                          <a:spcPts val="0"/>
                        </a:spcAft>
                      </a:pPr>
                      <a:r>
                        <a:rPr lang="cs-CZ" sz="1000">
                          <a:effectLst/>
                        </a:rPr>
                        <a:t>23,6</a:t>
                      </a:r>
                      <a:endParaRPr lang="cs-CZ" sz="1200">
                        <a:effectLst/>
                        <a:latin typeface="Times New Roman"/>
                        <a:ea typeface="Times New Roman"/>
                      </a:endParaRPr>
                    </a:p>
                  </a:txBody>
                  <a:tcPr marL="44450" marR="44450" marT="0" marB="0" anchor="b"/>
                </a:tc>
              </a:tr>
              <a:tr h="170481">
                <a:tc>
                  <a:txBody>
                    <a:bodyPr/>
                    <a:lstStyle/>
                    <a:p>
                      <a:pPr algn="ctr">
                        <a:spcAft>
                          <a:spcPts val="0"/>
                        </a:spcAft>
                      </a:pPr>
                      <a:r>
                        <a:rPr lang="cs-CZ" sz="1000">
                          <a:effectLst/>
                        </a:rPr>
                        <a:t>50</a:t>
                      </a:r>
                      <a:endParaRPr lang="cs-CZ" sz="1200">
                        <a:effectLst/>
                        <a:latin typeface="Times New Roman"/>
                        <a:ea typeface="Times New Roman"/>
                      </a:endParaRPr>
                    </a:p>
                  </a:txBody>
                  <a:tcPr marL="44450" marR="44450" marT="0" marB="0" anchor="b"/>
                </a:tc>
                <a:tc>
                  <a:txBody>
                    <a:bodyPr/>
                    <a:lstStyle/>
                    <a:p>
                      <a:pPr algn="r">
                        <a:spcAft>
                          <a:spcPts val="0"/>
                        </a:spcAft>
                      </a:pPr>
                      <a:r>
                        <a:rPr lang="cs-CZ" sz="1000">
                          <a:effectLst/>
                        </a:rPr>
                        <a:t>270,0</a:t>
                      </a:r>
                      <a:endParaRPr lang="cs-CZ" sz="1200">
                        <a:effectLst/>
                        <a:latin typeface="Times New Roman"/>
                        <a:ea typeface="Times New Roman"/>
                      </a:endParaRPr>
                    </a:p>
                  </a:txBody>
                  <a:tcPr marL="44450" marR="44450" marT="0" marB="0" anchor="b"/>
                </a:tc>
                <a:tc>
                  <a:txBody>
                    <a:bodyPr/>
                    <a:lstStyle/>
                    <a:p>
                      <a:pPr algn="r">
                        <a:spcAft>
                          <a:spcPts val="0"/>
                        </a:spcAft>
                      </a:pPr>
                      <a:r>
                        <a:rPr lang="cs-CZ" sz="1000">
                          <a:effectLst/>
                        </a:rPr>
                        <a:t>16,5</a:t>
                      </a:r>
                      <a:endParaRPr lang="cs-CZ" sz="1200">
                        <a:effectLst/>
                        <a:latin typeface="Times New Roman"/>
                        <a:ea typeface="Times New Roman"/>
                      </a:endParaRPr>
                    </a:p>
                  </a:txBody>
                  <a:tcPr marL="44450" marR="44450" marT="0" marB="0" anchor="b"/>
                </a:tc>
                <a:tc>
                  <a:txBody>
                    <a:bodyPr/>
                    <a:lstStyle/>
                    <a:p>
                      <a:pPr algn="r">
                        <a:spcAft>
                          <a:spcPts val="0"/>
                        </a:spcAft>
                      </a:pPr>
                      <a:r>
                        <a:rPr lang="cs-CZ" sz="1000">
                          <a:effectLst/>
                        </a:rPr>
                        <a:t>11,3</a:t>
                      </a:r>
                      <a:endParaRPr lang="cs-CZ" sz="1200">
                        <a:effectLst/>
                        <a:latin typeface="Times New Roman"/>
                        <a:ea typeface="Times New Roman"/>
                      </a:endParaRPr>
                    </a:p>
                  </a:txBody>
                  <a:tcPr marL="44450" marR="44450" marT="0" marB="0" anchor="b"/>
                </a:tc>
                <a:tc>
                  <a:txBody>
                    <a:bodyPr/>
                    <a:lstStyle/>
                    <a:p>
                      <a:pPr algn="r">
                        <a:spcAft>
                          <a:spcPts val="0"/>
                        </a:spcAft>
                      </a:pPr>
                      <a:r>
                        <a:rPr lang="cs-CZ" sz="1000" dirty="0">
                          <a:effectLst/>
                        </a:rPr>
                        <a:t>118,1</a:t>
                      </a:r>
                      <a:endParaRPr lang="cs-CZ" sz="1200" dirty="0">
                        <a:effectLst/>
                        <a:latin typeface="Times New Roman"/>
                        <a:ea typeface="Times New Roman"/>
                      </a:endParaRPr>
                    </a:p>
                  </a:txBody>
                  <a:tcPr marL="44450" marR="44450" marT="0" marB="0" anchor="b"/>
                </a:tc>
              </a:tr>
              <a:tr h="170481">
                <a:tc>
                  <a:txBody>
                    <a:bodyPr/>
                    <a:lstStyle/>
                    <a:p>
                      <a:pPr algn="ctr">
                        <a:spcAft>
                          <a:spcPts val="0"/>
                        </a:spcAft>
                      </a:pPr>
                      <a:r>
                        <a:rPr lang="cs-CZ" sz="1000">
                          <a:effectLst/>
                        </a:rPr>
                        <a:t>65</a:t>
                      </a:r>
                      <a:endParaRPr lang="cs-CZ" sz="1200">
                        <a:effectLst/>
                        <a:latin typeface="Times New Roman"/>
                        <a:ea typeface="Times New Roman"/>
                      </a:endParaRPr>
                    </a:p>
                  </a:txBody>
                  <a:tcPr marL="44450" marR="44450" marT="0" marB="0" anchor="b"/>
                </a:tc>
                <a:tc>
                  <a:txBody>
                    <a:bodyPr/>
                    <a:lstStyle/>
                    <a:p>
                      <a:pPr algn="r">
                        <a:spcAft>
                          <a:spcPts val="0"/>
                        </a:spcAft>
                      </a:pPr>
                      <a:r>
                        <a:rPr lang="cs-CZ" sz="1000">
                          <a:effectLst/>
                        </a:rPr>
                        <a:t>1 150,0</a:t>
                      </a:r>
                      <a:endParaRPr lang="cs-CZ" sz="1200">
                        <a:effectLst/>
                        <a:latin typeface="Times New Roman"/>
                        <a:ea typeface="Times New Roman"/>
                      </a:endParaRPr>
                    </a:p>
                  </a:txBody>
                  <a:tcPr marL="44450" marR="44450" marT="0" marB="0" anchor="b"/>
                </a:tc>
                <a:tc>
                  <a:txBody>
                    <a:bodyPr/>
                    <a:lstStyle/>
                    <a:p>
                      <a:pPr algn="r">
                        <a:spcAft>
                          <a:spcPts val="0"/>
                        </a:spcAft>
                      </a:pPr>
                      <a:r>
                        <a:rPr lang="cs-CZ" sz="1000">
                          <a:effectLst/>
                        </a:rPr>
                        <a:t>19,5</a:t>
                      </a:r>
                      <a:endParaRPr lang="cs-CZ" sz="1200">
                        <a:effectLst/>
                        <a:latin typeface="Times New Roman"/>
                        <a:ea typeface="Times New Roman"/>
                      </a:endParaRPr>
                    </a:p>
                  </a:txBody>
                  <a:tcPr marL="44450" marR="44450" marT="0" marB="0" anchor="b"/>
                </a:tc>
                <a:tc>
                  <a:txBody>
                    <a:bodyPr/>
                    <a:lstStyle/>
                    <a:p>
                      <a:pPr algn="r">
                        <a:spcAft>
                          <a:spcPts val="0"/>
                        </a:spcAft>
                      </a:pPr>
                      <a:r>
                        <a:rPr lang="cs-CZ" sz="1000">
                          <a:effectLst/>
                        </a:rPr>
                        <a:t>13,3</a:t>
                      </a:r>
                      <a:endParaRPr lang="cs-CZ" sz="1200">
                        <a:effectLst/>
                        <a:latin typeface="Times New Roman"/>
                        <a:ea typeface="Times New Roman"/>
                      </a:endParaRPr>
                    </a:p>
                  </a:txBody>
                  <a:tcPr marL="44450" marR="44450" marT="0" marB="0" anchor="b"/>
                </a:tc>
                <a:tc>
                  <a:txBody>
                    <a:bodyPr/>
                    <a:lstStyle/>
                    <a:p>
                      <a:pPr algn="r">
                        <a:spcAft>
                          <a:spcPts val="0"/>
                        </a:spcAft>
                      </a:pPr>
                      <a:r>
                        <a:rPr lang="cs-CZ" sz="1000" dirty="0">
                          <a:effectLst/>
                        </a:rPr>
                        <a:t>594,6</a:t>
                      </a:r>
                      <a:endParaRPr lang="cs-CZ" sz="1200" dirty="0">
                        <a:effectLst/>
                        <a:latin typeface="Times New Roman"/>
                        <a:ea typeface="Times New Roman"/>
                      </a:endParaRPr>
                    </a:p>
                  </a:txBody>
                  <a:tcPr marL="44450" marR="44450" marT="0" marB="0" anchor="b"/>
                </a:tc>
              </a:tr>
              <a:tr h="170481">
                <a:tc>
                  <a:txBody>
                    <a:bodyPr/>
                    <a:lstStyle/>
                    <a:p>
                      <a:pPr algn="ctr">
                        <a:spcAft>
                          <a:spcPts val="0"/>
                        </a:spcAft>
                      </a:pPr>
                      <a:r>
                        <a:rPr lang="cs-CZ" sz="1000">
                          <a:effectLst/>
                        </a:rPr>
                        <a:t>80</a:t>
                      </a:r>
                      <a:endParaRPr lang="cs-CZ" sz="1200">
                        <a:effectLst/>
                        <a:latin typeface="Times New Roman"/>
                        <a:ea typeface="Times New Roman"/>
                      </a:endParaRPr>
                    </a:p>
                  </a:txBody>
                  <a:tcPr marL="44450" marR="44450" marT="0" marB="0" anchor="b"/>
                </a:tc>
                <a:tc>
                  <a:txBody>
                    <a:bodyPr/>
                    <a:lstStyle/>
                    <a:p>
                      <a:pPr algn="r">
                        <a:spcAft>
                          <a:spcPts val="0"/>
                        </a:spcAft>
                      </a:pPr>
                      <a:r>
                        <a:rPr lang="cs-CZ" sz="1000">
                          <a:effectLst/>
                        </a:rPr>
                        <a:t>160,0</a:t>
                      </a:r>
                      <a:endParaRPr lang="cs-CZ" sz="1200">
                        <a:effectLst/>
                        <a:latin typeface="Times New Roman"/>
                        <a:ea typeface="Times New Roman"/>
                      </a:endParaRPr>
                    </a:p>
                  </a:txBody>
                  <a:tcPr marL="44450" marR="44450" marT="0" marB="0" anchor="b"/>
                </a:tc>
                <a:tc>
                  <a:txBody>
                    <a:bodyPr/>
                    <a:lstStyle/>
                    <a:p>
                      <a:pPr algn="r">
                        <a:spcAft>
                          <a:spcPts val="0"/>
                        </a:spcAft>
                      </a:pPr>
                      <a:r>
                        <a:rPr lang="cs-CZ" sz="1000">
                          <a:effectLst/>
                        </a:rPr>
                        <a:t>20,1</a:t>
                      </a:r>
                      <a:endParaRPr lang="cs-CZ" sz="1200">
                        <a:effectLst/>
                        <a:latin typeface="Times New Roman"/>
                        <a:ea typeface="Times New Roman"/>
                      </a:endParaRPr>
                    </a:p>
                  </a:txBody>
                  <a:tcPr marL="44450" marR="44450" marT="0" marB="0" anchor="b"/>
                </a:tc>
                <a:tc>
                  <a:txBody>
                    <a:bodyPr/>
                    <a:lstStyle/>
                    <a:p>
                      <a:pPr algn="r">
                        <a:spcAft>
                          <a:spcPts val="0"/>
                        </a:spcAft>
                      </a:pPr>
                      <a:r>
                        <a:rPr lang="cs-CZ" sz="1000">
                          <a:effectLst/>
                        </a:rPr>
                        <a:t>13,7</a:t>
                      </a:r>
                      <a:endParaRPr lang="cs-CZ" sz="1200">
                        <a:effectLst/>
                        <a:latin typeface="Times New Roman"/>
                        <a:ea typeface="Times New Roman"/>
                      </a:endParaRPr>
                    </a:p>
                  </a:txBody>
                  <a:tcPr marL="44450" marR="44450" marT="0" marB="0" anchor="b"/>
                </a:tc>
                <a:tc>
                  <a:txBody>
                    <a:bodyPr/>
                    <a:lstStyle/>
                    <a:p>
                      <a:pPr algn="r">
                        <a:spcAft>
                          <a:spcPts val="0"/>
                        </a:spcAft>
                      </a:pPr>
                      <a:r>
                        <a:rPr lang="cs-CZ" sz="1000" dirty="0">
                          <a:effectLst/>
                        </a:rPr>
                        <a:t>85,3</a:t>
                      </a:r>
                      <a:endParaRPr lang="cs-CZ" sz="1200" dirty="0">
                        <a:effectLst/>
                        <a:latin typeface="Times New Roman"/>
                        <a:ea typeface="Times New Roman"/>
                      </a:endParaRPr>
                    </a:p>
                  </a:txBody>
                  <a:tcPr marL="44450" marR="44450" marT="0" marB="0" anchor="b"/>
                </a:tc>
              </a:tr>
              <a:tr h="170481">
                <a:tc>
                  <a:txBody>
                    <a:bodyPr/>
                    <a:lstStyle/>
                    <a:p>
                      <a:pPr algn="ctr">
                        <a:spcAft>
                          <a:spcPts val="0"/>
                        </a:spcAft>
                      </a:pPr>
                      <a:r>
                        <a:rPr lang="cs-CZ" sz="1000">
                          <a:effectLst/>
                        </a:rPr>
                        <a:t>150</a:t>
                      </a:r>
                      <a:endParaRPr lang="cs-CZ" sz="1200">
                        <a:effectLst/>
                        <a:latin typeface="Times New Roman"/>
                        <a:ea typeface="Times New Roman"/>
                      </a:endParaRPr>
                    </a:p>
                  </a:txBody>
                  <a:tcPr marL="44450" marR="44450" marT="0" marB="0" anchor="b"/>
                </a:tc>
                <a:tc>
                  <a:txBody>
                    <a:bodyPr/>
                    <a:lstStyle/>
                    <a:p>
                      <a:pPr algn="r">
                        <a:spcAft>
                          <a:spcPts val="0"/>
                        </a:spcAft>
                      </a:pPr>
                      <a:r>
                        <a:rPr lang="cs-CZ" sz="1000">
                          <a:effectLst/>
                        </a:rPr>
                        <a:t>40,0</a:t>
                      </a:r>
                      <a:endParaRPr lang="cs-CZ" sz="1200">
                        <a:effectLst/>
                        <a:latin typeface="Times New Roman"/>
                        <a:ea typeface="Times New Roman"/>
                      </a:endParaRPr>
                    </a:p>
                  </a:txBody>
                  <a:tcPr marL="44450" marR="44450" marT="0" marB="0" anchor="b"/>
                </a:tc>
                <a:tc>
                  <a:txBody>
                    <a:bodyPr/>
                    <a:lstStyle/>
                    <a:p>
                      <a:pPr algn="r">
                        <a:spcAft>
                          <a:spcPts val="0"/>
                        </a:spcAft>
                      </a:pPr>
                      <a:r>
                        <a:rPr lang="cs-CZ" sz="1000">
                          <a:effectLst/>
                        </a:rPr>
                        <a:t>28,9</a:t>
                      </a:r>
                      <a:endParaRPr lang="cs-CZ" sz="1200">
                        <a:effectLst/>
                        <a:latin typeface="Times New Roman"/>
                        <a:ea typeface="Times New Roman"/>
                      </a:endParaRPr>
                    </a:p>
                  </a:txBody>
                  <a:tcPr marL="44450" marR="44450" marT="0" marB="0" anchor="b"/>
                </a:tc>
                <a:tc>
                  <a:txBody>
                    <a:bodyPr/>
                    <a:lstStyle/>
                    <a:p>
                      <a:pPr algn="r">
                        <a:spcAft>
                          <a:spcPts val="0"/>
                        </a:spcAft>
                      </a:pPr>
                      <a:r>
                        <a:rPr lang="cs-CZ" sz="1000">
                          <a:effectLst/>
                        </a:rPr>
                        <a:t>19,3</a:t>
                      </a:r>
                      <a:endParaRPr lang="cs-CZ" sz="1200">
                        <a:effectLst/>
                        <a:latin typeface="Times New Roman"/>
                        <a:ea typeface="Times New Roman"/>
                      </a:endParaRPr>
                    </a:p>
                  </a:txBody>
                  <a:tcPr marL="44450" marR="44450" marT="0" marB="0" anchor="b"/>
                </a:tc>
                <a:tc>
                  <a:txBody>
                    <a:bodyPr/>
                    <a:lstStyle/>
                    <a:p>
                      <a:pPr algn="r">
                        <a:spcAft>
                          <a:spcPts val="0"/>
                        </a:spcAft>
                      </a:pPr>
                      <a:r>
                        <a:rPr lang="cs-CZ" sz="1000" dirty="0">
                          <a:effectLst/>
                        </a:rPr>
                        <a:t>30,4</a:t>
                      </a:r>
                      <a:endParaRPr lang="cs-CZ" sz="1200" dirty="0">
                        <a:effectLst/>
                        <a:latin typeface="Times New Roman"/>
                        <a:ea typeface="Times New Roman"/>
                      </a:endParaRPr>
                    </a:p>
                  </a:txBody>
                  <a:tcPr marL="44450" marR="44450" marT="0" marB="0" anchor="b"/>
                </a:tc>
              </a:tr>
              <a:tr h="170481">
                <a:tc>
                  <a:txBody>
                    <a:bodyPr/>
                    <a:lstStyle/>
                    <a:p>
                      <a:pPr algn="ctr">
                        <a:spcAft>
                          <a:spcPts val="0"/>
                        </a:spcAft>
                      </a:pPr>
                      <a:r>
                        <a:rPr lang="cs-CZ" sz="1000" dirty="0">
                          <a:effectLst/>
                        </a:rPr>
                        <a:t>-</a:t>
                      </a:r>
                      <a:endParaRPr lang="cs-CZ" sz="1200" dirty="0">
                        <a:effectLst/>
                        <a:latin typeface="Times New Roman"/>
                        <a:ea typeface="Times New Roman"/>
                      </a:endParaRPr>
                    </a:p>
                  </a:txBody>
                  <a:tcPr marL="44450" marR="44450" marT="0" marB="0" anchor="b"/>
                </a:tc>
                <a:tc>
                  <a:txBody>
                    <a:bodyPr/>
                    <a:lstStyle/>
                    <a:p>
                      <a:pPr algn="r">
                        <a:spcAft>
                          <a:spcPts val="0"/>
                        </a:spcAft>
                      </a:pPr>
                      <a:r>
                        <a:rPr lang="cs-CZ" sz="1000" b="1" dirty="0">
                          <a:effectLst/>
                        </a:rPr>
                        <a:t>1 680,0</a:t>
                      </a:r>
                      <a:endParaRPr lang="cs-CZ" sz="1200" b="1" dirty="0">
                        <a:effectLst/>
                        <a:latin typeface="Times New Roman"/>
                        <a:ea typeface="Times New Roman"/>
                      </a:endParaRPr>
                    </a:p>
                  </a:txBody>
                  <a:tcPr marL="44450" marR="44450" marT="0" marB="0" anchor="b"/>
                </a:tc>
                <a:tc>
                  <a:txBody>
                    <a:bodyPr/>
                    <a:lstStyle/>
                    <a:p>
                      <a:pPr algn="r">
                        <a:spcAft>
                          <a:spcPts val="0"/>
                        </a:spcAft>
                      </a:pPr>
                      <a:r>
                        <a:rPr lang="cs-CZ" sz="1000" b="1" dirty="0">
                          <a:effectLst/>
                        </a:rPr>
                        <a:t>-</a:t>
                      </a:r>
                      <a:endParaRPr lang="cs-CZ" sz="1200" b="1" dirty="0">
                        <a:effectLst/>
                        <a:latin typeface="Times New Roman"/>
                        <a:ea typeface="Times New Roman"/>
                      </a:endParaRPr>
                    </a:p>
                  </a:txBody>
                  <a:tcPr marL="44450" marR="44450" marT="0" marB="0" anchor="b"/>
                </a:tc>
                <a:tc>
                  <a:txBody>
                    <a:bodyPr/>
                    <a:lstStyle/>
                    <a:p>
                      <a:pPr algn="r">
                        <a:spcAft>
                          <a:spcPts val="0"/>
                        </a:spcAft>
                      </a:pPr>
                      <a:r>
                        <a:rPr lang="cs-CZ" sz="1000" b="1" dirty="0">
                          <a:effectLst/>
                        </a:rPr>
                        <a:t>-</a:t>
                      </a:r>
                      <a:endParaRPr lang="cs-CZ" sz="1200" b="1" dirty="0">
                        <a:effectLst/>
                        <a:latin typeface="Times New Roman"/>
                        <a:ea typeface="Times New Roman"/>
                      </a:endParaRPr>
                    </a:p>
                  </a:txBody>
                  <a:tcPr marL="44450" marR="44450" marT="0" marB="0" anchor="b"/>
                </a:tc>
                <a:tc>
                  <a:txBody>
                    <a:bodyPr/>
                    <a:lstStyle/>
                    <a:p>
                      <a:pPr algn="r">
                        <a:spcAft>
                          <a:spcPts val="0"/>
                        </a:spcAft>
                      </a:pPr>
                      <a:r>
                        <a:rPr lang="cs-CZ" sz="1000" b="1" dirty="0">
                          <a:effectLst/>
                        </a:rPr>
                        <a:t>852,0</a:t>
                      </a:r>
                      <a:endParaRPr lang="cs-CZ" sz="1200" b="1" dirty="0">
                        <a:effectLst/>
                        <a:latin typeface="Times New Roman"/>
                        <a:ea typeface="Times New Roman"/>
                      </a:endParaRPr>
                    </a:p>
                  </a:txBody>
                  <a:tcPr marL="44450" marR="44450" marT="0" marB="0" anchor="b"/>
                </a:tc>
              </a:tr>
            </a:tbl>
          </a:graphicData>
        </a:graphic>
      </p:graphicFrame>
    </p:spTree>
    <p:extLst>
      <p:ext uri="{BB962C8B-B14F-4D97-AF65-F5344CB8AC3E}">
        <p14:creationId xmlns:p14="http://schemas.microsoft.com/office/powerpoint/2010/main" val="24860788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2582190" y="321797"/>
            <a:ext cx="453842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1600" b="1">
                <a:solidFill>
                  <a:schemeClr val="tx2"/>
                </a:solidFill>
                <a:latin typeface="Times New Roman" pitchFamily="18" charset="0"/>
              </a:defRPr>
            </a:lvl1pPr>
            <a:lvl2pPr marL="742950" indent="-285750" eaLnBrk="0" hangingPunct="0">
              <a:defRPr sz="1600" b="1">
                <a:solidFill>
                  <a:schemeClr val="tx2"/>
                </a:solidFill>
                <a:latin typeface="Times New Roman" pitchFamily="18" charset="0"/>
              </a:defRPr>
            </a:lvl2pPr>
            <a:lvl3pPr marL="1143000" indent="-228600" eaLnBrk="0" hangingPunct="0">
              <a:defRPr sz="1600" b="1">
                <a:solidFill>
                  <a:schemeClr val="tx2"/>
                </a:solidFill>
                <a:latin typeface="Times New Roman" pitchFamily="18" charset="0"/>
              </a:defRPr>
            </a:lvl3pPr>
            <a:lvl4pPr marL="1600200" indent="-228600" eaLnBrk="0" hangingPunct="0">
              <a:defRPr sz="1600" b="1">
                <a:solidFill>
                  <a:schemeClr val="tx2"/>
                </a:solidFill>
                <a:latin typeface="Times New Roman" pitchFamily="18" charset="0"/>
              </a:defRPr>
            </a:lvl4pPr>
            <a:lvl5pPr marL="2057400" indent="-228600" eaLnBrk="0" hangingPunct="0">
              <a:defRPr sz="1600" b="1">
                <a:solidFill>
                  <a:schemeClr val="tx2"/>
                </a:solidFill>
                <a:latin typeface="Times New Roman" pitchFamily="18" charset="0"/>
              </a:defRPr>
            </a:lvl5pPr>
            <a:lvl6pPr marL="2514600" indent="-228600" algn="ctr" eaLnBrk="0" fontAlgn="base" hangingPunct="0">
              <a:spcBef>
                <a:spcPct val="0"/>
              </a:spcBef>
              <a:spcAft>
                <a:spcPct val="0"/>
              </a:spcAft>
              <a:defRPr sz="1600" b="1">
                <a:solidFill>
                  <a:schemeClr val="tx2"/>
                </a:solidFill>
                <a:latin typeface="Times New Roman" pitchFamily="18" charset="0"/>
              </a:defRPr>
            </a:lvl6pPr>
            <a:lvl7pPr marL="2971800" indent="-228600" algn="ctr" eaLnBrk="0" fontAlgn="base" hangingPunct="0">
              <a:spcBef>
                <a:spcPct val="0"/>
              </a:spcBef>
              <a:spcAft>
                <a:spcPct val="0"/>
              </a:spcAft>
              <a:defRPr sz="1600" b="1">
                <a:solidFill>
                  <a:schemeClr val="tx2"/>
                </a:solidFill>
                <a:latin typeface="Times New Roman" pitchFamily="18" charset="0"/>
              </a:defRPr>
            </a:lvl7pPr>
            <a:lvl8pPr marL="3429000" indent="-228600" algn="ctr" eaLnBrk="0" fontAlgn="base" hangingPunct="0">
              <a:spcBef>
                <a:spcPct val="0"/>
              </a:spcBef>
              <a:spcAft>
                <a:spcPct val="0"/>
              </a:spcAft>
              <a:defRPr sz="1600" b="1">
                <a:solidFill>
                  <a:schemeClr val="tx2"/>
                </a:solidFill>
                <a:latin typeface="Times New Roman" pitchFamily="18" charset="0"/>
              </a:defRPr>
            </a:lvl8pPr>
            <a:lvl9pPr marL="3886200" indent="-228600" algn="ctr" eaLnBrk="0" fontAlgn="base" hangingPunct="0">
              <a:spcBef>
                <a:spcPct val="0"/>
              </a:spcBef>
              <a:spcAft>
                <a:spcPct val="0"/>
              </a:spcAft>
              <a:defRPr sz="1600" b="1">
                <a:solidFill>
                  <a:schemeClr val="tx2"/>
                </a:solidFill>
                <a:latin typeface="Times New Roman" pitchFamily="18" charset="0"/>
              </a:defRPr>
            </a:lvl9pPr>
          </a:lstStyle>
          <a:p>
            <a:pPr eaLnBrk="1" hangingPunct="1"/>
            <a:r>
              <a:rPr lang="cs-CZ" altLang="cs-CZ" sz="2800" u="sng" dirty="0">
                <a:solidFill>
                  <a:srgbClr val="000000"/>
                </a:solidFill>
                <a:effectLst>
                  <a:outerShdw blurRad="38100" dist="38100" dir="2700000" algn="tl">
                    <a:srgbClr val="C0C0C0"/>
                  </a:outerShdw>
                </a:effectLst>
                <a:latin typeface="Arial" charset="0"/>
                <a:ea typeface="Lucida Sans Unicode" pitchFamily="34" charset="0"/>
                <a:cs typeface="Lucida Sans Unicode" pitchFamily="34" charset="0"/>
              </a:rPr>
              <a:t>Sumarizace </a:t>
            </a:r>
            <a:r>
              <a:rPr lang="cs-CZ" altLang="cs-CZ" sz="2800" u="sng" dirty="0" smtClean="0">
                <a:solidFill>
                  <a:srgbClr val="000000"/>
                </a:solidFill>
                <a:effectLst>
                  <a:outerShdw blurRad="38100" dist="38100" dir="2700000" algn="tl">
                    <a:srgbClr val="C0C0C0"/>
                  </a:outerShdw>
                </a:effectLst>
                <a:latin typeface="Arial" charset="0"/>
                <a:ea typeface="Lucida Sans Unicode" pitchFamily="34" charset="0"/>
                <a:cs typeface="Lucida Sans Unicode" pitchFamily="34" charset="0"/>
              </a:rPr>
              <a:t>opatření NO4</a:t>
            </a:r>
            <a:endParaRPr lang="cs-CZ" altLang="cs-CZ" sz="2800" u="sng" dirty="0">
              <a:solidFill>
                <a:srgbClr val="000000"/>
              </a:solidFill>
              <a:effectLst>
                <a:outerShdw blurRad="38100" dist="38100" dir="2700000" algn="tl">
                  <a:srgbClr val="C0C0C0"/>
                </a:outerShdw>
              </a:effectLst>
              <a:latin typeface="Arial" charset="0"/>
              <a:ea typeface="Lucida Sans Unicode" pitchFamily="34" charset="0"/>
              <a:cs typeface="Lucida Sans Unicode" pitchFamily="34" charset="0"/>
            </a:endParaRPr>
          </a:p>
        </p:txBody>
      </p:sp>
      <p:sp>
        <p:nvSpPr>
          <p:cNvPr id="6" name="Zástupný symbol pro obsah 5"/>
          <p:cNvSpPr>
            <a:spLocks noGrp="1"/>
          </p:cNvSpPr>
          <p:nvPr>
            <p:ph idx="1"/>
          </p:nvPr>
        </p:nvSpPr>
        <p:spPr>
          <a:xfrm>
            <a:off x="476545" y="1088740"/>
            <a:ext cx="8229600" cy="4525963"/>
          </a:xfrm>
        </p:spPr>
        <p:txBody>
          <a:bodyPr/>
          <a:lstStyle/>
          <a:p>
            <a:pPr marL="342900" lvl="1" indent="-342900">
              <a:buFont typeface="Wingdings" pitchFamily="2" charset="2"/>
              <a:buChar char="l"/>
            </a:pPr>
            <a:r>
              <a:rPr lang="cs-CZ" sz="2200" b="1" dirty="0">
                <a:solidFill>
                  <a:srgbClr val="000000"/>
                </a:solidFill>
                <a:ea typeface="+mn-ea"/>
                <a:cs typeface="+mn-cs"/>
              </a:rPr>
              <a:t>Rekonstrukce teplovodních rozvodů</a:t>
            </a:r>
          </a:p>
          <a:p>
            <a:pPr marL="457200" lvl="1" indent="0">
              <a:buNone/>
            </a:pPr>
            <a:endParaRPr lang="cs-CZ" sz="2000" dirty="0" smtClean="0">
              <a:solidFill>
                <a:srgbClr val="000000"/>
              </a:solidFill>
            </a:endParaRPr>
          </a:p>
          <a:p>
            <a:pPr marL="457200" lvl="1" indent="0">
              <a:buNone/>
            </a:pPr>
            <a:endParaRPr lang="cs-CZ" sz="2000" dirty="0">
              <a:solidFill>
                <a:srgbClr val="000000"/>
              </a:solidFill>
            </a:endParaRPr>
          </a:p>
          <a:p>
            <a:pPr marL="457200" lvl="1" indent="0">
              <a:buNone/>
            </a:pPr>
            <a:endParaRPr lang="cs-CZ" sz="2000" dirty="0" smtClean="0">
              <a:solidFill>
                <a:srgbClr val="000000"/>
              </a:solidFill>
            </a:endParaRPr>
          </a:p>
          <a:p>
            <a:pPr marL="457200" lvl="1" indent="0">
              <a:buNone/>
            </a:pPr>
            <a:endParaRPr lang="cs-CZ" sz="2000" dirty="0">
              <a:solidFill>
                <a:srgbClr val="000000"/>
              </a:solidFill>
            </a:endParaRPr>
          </a:p>
          <a:p>
            <a:pPr marL="457200" lvl="1" indent="0">
              <a:buNone/>
            </a:pPr>
            <a:endParaRPr lang="cs-CZ" sz="2000" dirty="0" smtClean="0">
              <a:solidFill>
                <a:srgbClr val="000000"/>
              </a:solidFill>
            </a:endParaRPr>
          </a:p>
          <a:p>
            <a:pPr marL="457200" lvl="1" indent="0">
              <a:buNone/>
            </a:pPr>
            <a:endParaRPr lang="cs-CZ" sz="2000" dirty="0">
              <a:solidFill>
                <a:srgbClr val="000000"/>
              </a:solidFill>
            </a:endParaRPr>
          </a:p>
          <a:p>
            <a:pPr marL="457200" lvl="1" indent="0">
              <a:buNone/>
            </a:pPr>
            <a:endParaRPr lang="cs-CZ" sz="2000" dirty="0" smtClean="0">
              <a:solidFill>
                <a:srgbClr val="000000"/>
              </a:solidFill>
            </a:endParaRPr>
          </a:p>
          <a:p>
            <a:pPr marL="457200" lvl="1" indent="0">
              <a:buNone/>
            </a:pPr>
            <a:endParaRPr lang="cs-CZ" sz="2000" dirty="0">
              <a:solidFill>
                <a:srgbClr val="000000"/>
              </a:solidFill>
            </a:endParaRPr>
          </a:p>
          <a:p>
            <a:pPr marL="457200" lvl="1" indent="0">
              <a:buNone/>
            </a:pPr>
            <a:endParaRPr lang="cs-CZ" sz="2000" dirty="0" smtClean="0">
              <a:solidFill>
                <a:srgbClr val="000000"/>
              </a:solidFill>
              <a:ea typeface="+mn-ea"/>
              <a:cs typeface="+mn-cs"/>
            </a:endParaRPr>
          </a:p>
          <a:p>
            <a:pPr marL="457200" lvl="1" indent="0">
              <a:buNone/>
            </a:pPr>
            <a:endParaRPr lang="cs-CZ" sz="1400" dirty="0" smtClean="0">
              <a:ea typeface="+mn-ea"/>
              <a:cs typeface="+mn-cs"/>
            </a:endParaRPr>
          </a:p>
          <a:p>
            <a:pPr marL="457200" lvl="1" indent="0">
              <a:buNone/>
            </a:pPr>
            <a:r>
              <a:rPr lang="cs-CZ" sz="1400" dirty="0" smtClean="0">
                <a:ea typeface="+mn-ea"/>
                <a:cs typeface="+mn-cs"/>
              </a:rPr>
              <a:t>Pozn.: Rekonstrukce teplovodních rozvodů představuje vysokou investiční náročnost vzhledem k výši úspory. Z tohoto důvodu není realizace tohoto opatření ekonomicky výhodná.</a:t>
            </a:r>
          </a:p>
          <a:p>
            <a:pPr marL="457200" lvl="1" indent="0">
              <a:buNone/>
            </a:pPr>
            <a:endParaRPr lang="cs-CZ" sz="2000" dirty="0">
              <a:solidFill>
                <a:srgbClr val="000000"/>
              </a:solidFill>
            </a:endParaRPr>
          </a:p>
          <a:p>
            <a:pPr marL="0" indent="0">
              <a:buNone/>
            </a:pPr>
            <a:endParaRPr lang="cs-CZ" dirty="0"/>
          </a:p>
        </p:txBody>
      </p:sp>
      <p:graphicFrame>
        <p:nvGraphicFramePr>
          <p:cNvPr id="4" name="Tabulka 3"/>
          <p:cNvGraphicFramePr>
            <a:graphicFrameLocks noGrp="1"/>
          </p:cNvGraphicFramePr>
          <p:nvPr>
            <p:extLst>
              <p:ext uri="{D42A27DB-BD31-4B8C-83A1-F6EECF244321}">
                <p14:modId xmlns:p14="http://schemas.microsoft.com/office/powerpoint/2010/main" val="1681539330"/>
              </p:ext>
            </p:extLst>
          </p:nvPr>
        </p:nvGraphicFramePr>
        <p:xfrm>
          <a:off x="2051720" y="1493785"/>
          <a:ext cx="5379601" cy="2925328"/>
        </p:xfrm>
        <a:graphic>
          <a:graphicData uri="http://schemas.openxmlformats.org/drawingml/2006/table">
            <a:tbl>
              <a:tblPr firstRow="1" firstCol="1" bandRow="1">
                <a:tableStyleId>{073A0DAA-6AF3-43AB-8588-CEC1D06C72B9}</a:tableStyleId>
              </a:tblPr>
              <a:tblGrid>
                <a:gridCol w="3566421"/>
                <a:gridCol w="809188"/>
                <a:gridCol w="1003992"/>
              </a:tblGrid>
              <a:tr h="213897">
                <a:tc gridSpan="3">
                  <a:txBody>
                    <a:bodyPr/>
                    <a:lstStyle/>
                    <a:p>
                      <a:pPr algn="ctr">
                        <a:spcAft>
                          <a:spcPts val="0"/>
                        </a:spcAft>
                      </a:pPr>
                      <a:r>
                        <a:rPr lang="cs-CZ" sz="1100" dirty="0">
                          <a:effectLst/>
                        </a:rPr>
                        <a:t>Ekonomické vyhodnocení - NO4 </a:t>
                      </a:r>
                      <a:endParaRPr lang="cs-CZ" sz="1100" dirty="0">
                        <a:effectLst/>
                        <a:latin typeface="Times New Roman"/>
                        <a:ea typeface="Times New Roman"/>
                      </a:endParaRPr>
                    </a:p>
                  </a:txBody>
                  <a:tcPr marL="44450" marR="44450" marT="0" marB="0" anchor="ctr"/>
                </a:tc>
                <a:tc hMerge="1">
                  <a:txBody>
                    <a:bodyPr/>
                    <a:lstStyle/>
                    <a:p>
                      <a:endParaRPr lang="cs-CZ"/>
                    </a:p>
                  </a:txBody>
                  <a:tcPr/>
                </a:tc>
                <a:tc hMerge="1">
                  <a:txBody>
                    <a:bodyPr/>
                    <a:lstStyle/>
                    <a:p>
                      <a:endParaRPr lang="cs-CZ"/>
                    </a:p>
                  </a:txBody>
                  <a:tcPr/>
                </a:tc>
              </a:tr>
              <a:tr h="358564">
                <a:tc>
                  <a:txBody>
                    <a:bodyPr/>
                    <a:lstStyle/>
                    <a:p>
                      <a:pPr algn="ctr">
                        <a:spcAft>
                          <a:spcPts val="0"/>
                        </a:spcAft>
                      </a:pPr>
                      <a:r>
                        <a:rPr lang="cs-CZ" sz="1100" b="1" dirty="0">
                          <a:effectLst/>
                        </a:rPr>
                        <a:t>Ukazatel ve sledovaném období</a:t>
                      </a:r>
                      <a:endParaRPr lang="cs-CZ" sz="1100" b="1" dirty="0">
                        <a:effectLst/>
                        <a:latin typeface="Times New Roman"/>
                        <a:ea typeface="Times New Roman"/>
                      </a:endParaRPr>
                    </a:p>
                  </a:txBody>
                  <a:tcPr marL="44450" marR="44450" marT="0" marB="0" anchor="ctr"/>
                </a:tc>
                <a:tc>
                  <a:txBody>
                    <a:bodyPr/>
                    <a:lstStyle/>
                    <a:p>
                      <a:pPr algn="ctr">
                        <a:spcAft>
                          <a:spcPts val="0"/>
                        </a:spcAft>
                      </a:pPr>
                      <a:r>
                        <a:rPr lang="cs-CZ" sz="1100" b="1" dirty="0">
                          <a:effectLst/>
                        </a:rPr>
                        <a:t>Jednotka</a:t>
                      </a:r>
                      <a:endParaRPr lang="cs-CZ" sz="1100" b="1" dirty="0">
                        <a:effectLst/>
                        <a:latin typeface="Times New Roman"/>
                        <a:ea typeface="Times New Roman"/>
                      </a:endParaRPr>
                    </a:p>
                  </a:txBody>
                  <a:tcPr marL="44450" marR="44450" marT="0" marB="0" anchor="ctr"/>
                </a:tc>
                <a:tc>
                  <a:txBody>
                    <a:bodyPr/>
                    <a:lstStyle/>
                    <a:p>
                      <a:pPr algn="ctr">
                        <a:spcAft>
                          <a:spcPts val="0"/>
                        </a:spcAft>
                      </a:pPr>
                      <a:r>
                        <a:rPr lang="cs-CZ" sz="1100" b="1" dirty="0">
                          <a:effectLst/>
                        </a:rPr>
                        <a:t>Okrsek K 332</a:t>
                      </a:r>
                      <a:endParaRPr lang="cs-CZ" sz="1100" b="1" dirty="0">
                        <a:effectLst/>
                        <a:latin typeface="Times New Roman"/>
                        <a:ea typeface="Times New Roman"/>
                      </a:endParaRPr>
                    </a:p>
                  </a:txBody>
                  <a:tcPr marL="44450" marR="44450" marT="0" marB="0" anchor="ctr"/>
                </a:tc>
              </a:tr>
              <a:tr h="213897">
                <a:tc>
                  <a:txBody>
                    <a:bodyPr/>
                    <a:lstStyle/>
                    <a:p>
                      <a:pPr>
                        <a:spcAft>
                          <a:spcPts val="0"/>
                        </a:spcAft>
                      </a:pPr>
                      <a:r>
                        <a:rPr lang="cs-CZ" sz="1100" dirty="0">
                          <a:effectLst/>
                        </a:rPr>
                        <a:t>Investiční náklady</a:t>
                      </a:r>
                      <a:endParaRPr lang="cs-CZ" sz="1100" dirty="0">
                        <a:effectLst/>
                        <a:latin typeface="Times New Roman"/>
                        <a:ea typeface="Times New Roman"/>
                      </a:endParaRPr>
                    </a:p>
                  </a:txBody>
                  <a:tcPr marL="44450" marR="44450" marT="0" marB="0" anchor="ctr"/>
                </a:tc>
                <a:tc>
                  <a:txBody>
                    <a:bodyPr/>
                    <a:lstStyle/>
                    <a:p>
                      <a:pPr algn="ctr">
                        <a:spcAft>
                          <a:spcPts val="0"/>
                        </a:spcAft>
                      </a:pPr>
                      <a:r>
                        <a:rPr lang="cs-CZ" sz="1100">
                          <a:effectLst/>
                        </a:rPr>
                        <a:t>tis.Kč</a:t>
                      </a:r>
                      <a:endParaRPr lang="cs-CZ" sz="1100">
                        <a:effectLst/>
                        <a:latin typeface="Times New Roman"/>
                        <a:ea typeface="Times New Roman"/>
                      </a:endParaRPr>
                    </a:p>
                  </a:txBody>
                  <a:tcPr marL="44450" marR="44450" marT="0" marB="0" anchor="ctr"/>
                </a:tc>
                <a:tc>
                  <a:txBody>
                    <a:bodyPr/>
                    <a:lstStyle/>
                    <a:p>
                      <a:pPr algn="r">
                        <a:spcAft>
                          <a:spcPts val="0"/>
                        </a:spcAft>
                      </a:pPr>
                      <a:r>
                        <a:rPr lang="cs-CZ" sz="1100">
                          <a:effectLst/>
                        </a:rPr>
                        <a:t>9 133,3</a:t>
                      </a:r>
                      <a:endParaRPr lang="cs-CZ" sz="1100">
                        <a:effectLst/>
                        <a:latin typeface="Times New Roman"/>
                        <a:ea typeface="Times New Roman"/>
                      </a:endParaRPr>
                    </a:p>
                  </a:txBody>
                  <a:tcPr marL="44450" marR="44450" marT="0" marB="0" anchor="ctr"/>
                </a:tc>
              </a:tr>
              <a:tr h="213897">
                <a:tc>
                  <a:txBody>
                    <a:bodyPr/>
                    <a:lstStyle/>
                    <a:p>
                      <a:pPr>
                        <a:spcAft>
                          <a:spcPts val="0"/>
                        </a:spcAft>
                      </a:pPr>
                      <a:r>
                        <a:rPr lang="cs-CZ" sz="1100" dirty="0" smtClean="0">
                          <a:effectLst/>
                        </a:rPr>
                        <a:t>Úspora nákladů na výrobu tepla</a:t>
                      </a:r>
                      <a:endParaRPr lang="cs-CZ" sz="1100" dirty="0">
                        <a:effectLst/>
                        <a:latin typeface="Times New Roman"/>
                        <a:ea typeface="Times New Roman"/>
                      </a:endParaRPr>
                    </a:p>
                  </a:txBody>
                  <a:tcPr marL="44450" marR="44450" marT="0" marB="0" anchor="ctr"/>
                </a:tc>
                <a:tc>
                  <a:txBody>
                    <a:bodyPr/>
                    <a:lstStyle/>
                    <a:p>
                      <a:pPr algn="ctr">
                        <a:spcAft>
                          <a:spcPts val="0"/>
                        </a:spcAft>
                      </a:pPr>
                      <a:r>
                        <a:rPr lang="cs-CZ" sz="1100">
                          <a:effectLst/>
                        </a:rPr>
                        <a:t>tis.Kč/rok</a:t>
                      </a:r>
                      <a:endParaRPr lang="cs-CZ" sz="1100">
                        <a:effectLst/>
                        <a:latin typeface="Times New Roman"/>
                        <a:ea typeface="Times New Roman"/>
                      </a:endParaRPr>
                    </a:p>
                  </a:txBody>
                  <a:tcPr marL="44450" marR="44450" marT="0" marB="0" anchor="ctr"/>
                </a:tc>
                <a:tc>
                  <a:txBody>
                    <a:bodyPr/>
                    <a:lstStyle/>
                    <a:p>
                      <a:pPr algn="r">
                        <a:spcAft>
                          <a:spcPts val="0"/>
                        </a:spcAft>
                      </a:pPr>
                      <a:r>
                        <a:rPr lang="cs-CZ" sz="1100">
                          <a:effectLst/>
                        </a:rPr>
                        <a:t>253,0</a:t>
                      </a:r>
                      <a:endParaRPr lang="cs-CZ" sz="1100">
                        <a:effectLst/>
                        <a:latin typeface="Times New Roman"/>
                        <a:ea typeface="Times New Roman"/>
                      </a:endParaRPr>
                    </a:p>
                  </a:txBody>
                  <a:tcPr marL="44450" marR="44450" marT="0" marB="0" anchor="ctr"/>
                </a:tc>
              </a:tr>
              <a:tr h="213897">
                <a:tc>
                  <a:txBody>
                    <a:bodyPr/>
                    <a:lstStyle/>
                    <a:p>
                      <a:pPr>
                        <a:spcAft>
                          <a:spcPts val="0"/>
                        </a:spcAft>
                      </a:pPr>
                      <a:r>
                        <a:rPr lang="cs-CZ" sz="1100" dirty="0">
                          <a:effectLst/>
                        </a:rPr>
                        <a:t>Provozní náklady</a:t>
                      </a:r>
                      <a:endParaRPr lang="cs-CZ" sz="1100" dirty="0">
                        <a:effectLst/>
                        <a:latin typeface="Times New Roman"/>
                        <a:ea typeface="Times New Roman"/>
                      </a:endParaRPr>
                    </a:p>
                  </a:txBody>
                  <a:tcPr marL="44450" marR="44450" marT="0" marB="0" anchor="ctr"/>
                </a:tc>
                <a:tc>
                  <a:txBody>
                    <a:bodyPr/>
                    <a:lstStyle/>
                    <a:p>
                      <a:pPr algn="ctr">
                        <a:spcAft>
                          <a:spcPts val="0"/>
                        </a:spcAft>
                      </a:pPr>
                      <a:r>
                        <a:rPr lang="cs-CZ" sz="1100">
                          <a:effectLst/>
                        </a:rPr>
                        <a:t>tis.Kč/rok</a:t>
                      </a:r>
                      <a:endParaRPr lang="cs-CZ" sz="1100">
                        <a:effectLst/>
                        <a:latin typeface="Times New Roman"/>
                        <a:ea typeface="Times New Roman"/>
                      </a:endParaRPr>
                    </a:p>
                  </a:txBody>
                  <a:tcPr marL="44450" marR="44450" marT="0" marB="0" anchor="ctr"/>
                </a:tc>
                <a:tc>
                  <a:txBody>
                    <a:bodyPr/>
                    <a:lstStyle/>
                    <a:p>
                      <a:pPr algn="r">
                        <a:spcAft>
                          <a:spcPts val="0"/>
                        </a:spcAft>
                      </a:pPr>
                      <a:r>
                        <a:rPr lang="cs-CZ" sz="1100">
                          <a:effectLst/>
                        </a:rPr>
                        <a:t>9,1</a:t>
                      </a:r>
                      <a:endParaRPr lang="cs-CZ" sz="1100">
                        <a:effectLst/>
                        <a:latin typeface="Times New Roman"/>
                        <a:ea typeface="Times New Roman"/>
                      </a:endParaRPr>
                    </a:p>
                  </a:txBody>
                  <a:tcPr marL="44450" marR="44450" marT="0" marB="0" anchor="ctr"/>
                </a:tc>
              </a:tr>
              <a:tr h="213897">
                <a:tc>
                  <a:txBody>
                    <a:bodyPr/>
                    <a:lstStyle/>
                    <a:p>
                      <a:pPr>
                        <a:spcAft>
                          <a:spcPts val="0"/>
                        </a:spcAft>
                      </a:pPr>
                      <a:r>
                        <a:rPr lang="cs-CZ" sz="1100">
                          <a:effectLst/>
                        </a:rPr>
                        <a:t>Přínosy projektu celkem - CF</a:t>
                      </a:r>
                      <a:endParaRPr lang="cs-CZ" sz="1100">
                        <a:effectLst/>
                        <a:latin typeface="Times New Roman"/>
                        <a:ea typeface="Times New Roman"/>
                      </a:endParaRPr>
                    </a:p>
                  </a:txBody>
                  <a:tcPr marL="44450" marR="44450" marT="0" marB="0" anchor="ctr"/>
                </a:tc>
                <a:tc>
                  <a:txBody>
                    <a:bodyPr/>
                    <a:lstStyle/>
                    <a:p>
                      <a:pPr algn="ctr">
                        <a:spcAft>
                          <a:spcPts val="0"/>
                        </a:spcAft>
                      </a:pPr>
                      <a:r>
                        <a:rPr lang="cs-CZ" sz="1100" dirty="0" err="1">
                          <a:effectLst/>
                        </a:rPr>
                        <a:t>tis.Kč</a:t>
                      </a:r>
                      <a:r>
                        <a:rPr lang="cs-CZ" sz="1100" dirty="0">
                          <a:effectLst/>
                        </a:rPr>
                        <a:t>/rok</a:t>
                      </a:r>
                      <a:endParaRPr lang="cs-CZ" sz="1100" dirty="0">
                        <a:effectLst/>
                        <a:latin typeface="Times New Roman"/>
                        <a:ea typeface="Times New Roman"/>
                      </a:endParaRPr>
                    </a:p>
                  </a:txBody>
                  <a:tcPr marL="44450" marR="44450" marT="0" marB="0" anchor="ctr"/>
                </a:tc>
                <a:tc>
                  <a:txBody>
                    <a:bodyPr/>
                    <a:lstStyle/>
                    <a:p>
                      <a:pPr algn="r">
                        <a:spcAft>
                          <a:spcPts val="0"/>
                        </a:spcAft>
                      </a:pPr>
                      <a:r>
                        <a:rPr lang="cs-CZ" sz="1100">
                          <a:effectLst/>
                        </a:rPr>
                        <a:t>243,9</a:t>
                      </a:r>
                      <a:endParaRPr lang="cs-CZ" sz="1100">
                        <a:effectLst/>
                        <a:latin typeface="Times New Roman"/>
                        <a:ea typeface="Times New Roman"/>
                      </a:endParaRPr>
                    </a:p>
                  </a:txBody>
                  <a:tcPr marL="44450" marR="44450" marT="0" marB="0" anchor="ctr"/>
                </a:tc>
              </a:tr>
              <a:tr h="213897">
                <a:tc>
                  <a:txBody>
                    <a:bodyPr/>
                    <a:lstStyle/>
                    <a:p>
                      <a:pPr>
                        <a:spcAft>
                          <a:spcPts val="0"/>
                        </a:spcAft>
                      </a:pPr>
                      <a:r>
                        <a:rPr lang="cs-CZ" sz="1100">
                          <a:effectLst/>
                        </a:rPr>
                        <a:t>Diskontní sazba</a:t>
                      </a:r>
                      <a:endParaRPr lang="cs-CZ" sz="1100">
                        <a:effectLst/>
                        <a:latin typeface="Times New Roman"/>
                        <a:ea typeface="Times New Roman"/>
                      </a:endParaRPr>
                    </a:p>
                  </a:txBody>
                  <a:tcPr marL="44450" marR="44450" marT="0" marB="0" anchor="ctr"/>
                </a:tc>
                <a:tc>
                  <a:txBody>
                    <a:bodyPr/>
                    <a:lstStyle/>
                    <a:p>
                      <a:pPr algn="ctr">
                        <a:spcAft>
                          <a:spcPts val="0"/>
                        </a:spcAft>
                      </a:pPr>
                      <a:r>
                        <a:rPr lang="cs-CZ" sz="1100" dirty="0">
                          <a:effectLst/>
                        </a:rPr>
                        <a:t>%</a:t>
                      </a:r>
                      <a:endParaRPr lang="cs-CZ" sz="1100" dirty="0">
                        <a:effectLst/>
                        <a:latin typeface="Times New Roman"/>
                        <a:ea typeface="Times New Roman"/>
                      </a:endParaRPr>
                    </a:p>
                  </a:txBody>
                  <a:tcPr marL="44450" marR="44450" marT="0" marB="0" anchor="ctr"/>
                </a:tc>
                <a:tc>
                  <a:txBody>
                    <a:bodyPr/>
                    <a:lstStyle/>
                    <a:p>
                      <a:pPr algn="r">
                        <a:spcAft>
                          <a:spcPts val="0"/>
                        </a:spcAft>
                      </a:pPr>
                      <a:r>
                        <a:rPr lang="cs-CZ" sz="1100">
                          <a:effectLst/>
                        </a:rPr>
                        <a:t>3,06</a:t>
                      </a:r>
                      <a:endParaRPr lang="cs-CZ" sz="1100">
                        <a:effectLst/>
                        <a:latin typeface="Times New Roman"/>
                        <a:ea typeface="Times New Roman"/>
                      </a:endParaRPr>
                    </a:p>
                  </a:txBody>
                  <a:tcPr marL="44450" marR="44450" marT="0" marB="0" anchor="ctr"/>
                </a:tc>
              </a:tr>
              <a:tr h="213897">
                <a:tc>
                  <a:txBody>
                    <a:bodyPr/>
                    <a:lstStyle/>
                    <a:p>
                      <a:pPr>
                        <a:spcAft>
                          <a:spcPts val="0"/>
                        </a:spcAft>
                      </a:pPr>
                      <a:r>
                        <a:rPr lang="cs-CZ" sz="1100">
                          <a:effectLst/>
                        </a:rPr>
                        <a:t>Čistá současná hodnota NPV</a:t>
                      </a:r>
                      <a:endParaRPr lang="cs-CZ" sz="1100">
                        <a:effectLst/>
                        <a:latin typeface="Times New Roman"/>
                        <a:ea typeface="Times New Roman"/>
                      </a:endParaRPr>
                    </a:p>
                  </a:txBody>
                  <a:tcPr marL="44450" marR="44450" marT="0" marB="0" anchor="ctr"/>
                </a:tc>
                <a:tc>
                  <a:txBody>
                    <a:bodyPr/>
                    <a:lstStyle/>
                    <a:p>
                      <a:pPr algn="ctr">
                        <a:spcAft>
                          <a:spcPts val="0"/>
                        </a:spcAft>
                      </a:pPr>
                      <a:r>
                        <a:rPr lang="cs-CZ" sz="1100" dirty="0" err="1">
                          <a:effectLst/>
                        </a:rPr>
                        <a:t>tis.Kč</a:t>
                      </a:r>
                      <a:endParaRPr lang="cs-CZ" sz="1100" dirty="0">
                        <a:effectLst/>
                        <a:latin typeface="Times New Roman"/>
                        <a:ea typeface="Times New Roman"/>
                      </a:endParaRPr>
                    </a:p>
                  </a:txBody>
                  <a:tcPr marL="44450" marR="44450" marT="0" marB="0" anchor="ctr"/>
                </a:tc>
                <a:tc>
                  <a:txBody>
                    <a:bodyPr/>
                    <a:lstStyle/>
                    <a:p>
                      <a:pPr algn="r">
                        <a:spcAft>
                          <a:spcPts val="0"/>
                        </a:spcAft>
                      </a:pPr>
                      <a:r>
                        <a:rPr lang="cs-CZ" sz="1100" dirty="0">
                          <a:solidFill>
                            <a:srgbClr val="FF0000"/>
                          </a:solidFill>
                          <a:effectLst/>
                        </a:rPr>
                        <a:t>-4 224,5</a:t>
                      </a:r>
                      <a:endParaRPr lang="cs-CZ" sz="1100" dirty="0">
                        <a:solidFill>
                          <a:srgbClr val="FF0000"/>
                        </a:solidFill>
                        <a:effectLst/>
                        <a:latin typeface="Times New Roman"/>
                        <a:ea typeface="Times New Roman"/>
                      </a:endParaRPr>
                    </a:p>
                  </a:txBody>
                  <a:tcPr marL="44450" marR="44450" marT="0" marB="0" anchor="ctr"/>
                </a:tc>
              </a:tr>
              <a:tr h="213897">
                <a:tc>
                  <a:txBody>
                    <a:bodyPr/>
                    <a:lstStyle/>
                    <a:p>
                      <a:pPr>
                        <a:spcAft>
                          <a:spcPts val="0"/>
                        </a:spcAft>
                      </a:pPr>
                      <a:r>
                        <a:rPr lang="cs-CZ" sz="1100">
                          <a:effectLst/>
                        </a:rPr>
                        <a:t>Vnitřní výnosové procento IRR</a:t>
                      </a:r>
                      <a:endParaRPr lang="cs-CZ" sz="1100">
                        <a:effectLst/>
                        <a:latin typeface="Times New Roman"/>
                        <a:ea typeface="Times New Roman"/>
                      </a:endParaRPr>
                    </a:p>
                  </a:txBody>
                  <a:tcPr marL="44450" marR="44450" marT="0" marB="0" anchor="ctr"/>
                </a:tc>
                <a:tc>
                  <a:txBody>
                    <a:bodyPr/>
                    <a:lstStyle/>
                    <a:p>
                      <a:pPr algn="ctr">
                        <a:spcAft>
                          <a:spcPts val="0"/>
                        </a:spcAft>
                      </a:pPr>
                      <a:r>
                        <a:rPr lang="cs-CZ" sz="1100" dirty="0">
                          <a:effectLst/>
                        </a:rPr>
                        <a:t>%</a:t>
                      </a:r>
                      <a:endParaRPr lang="cs-CZ" sz="1100" dirty="0">
                        <a:effectLst/>
                        <a:latin typeface="Times New Roman"/>
                        <a:ea typeface="Times New Roman"/>
                      </a:endParaRPr>
                    </a:p>
                  </a:txBody>
                  <a:tcPr marL="44450" marR="44450" marT="0" marB="0" anchor="ctr"/>
                </a:tc>
                <a:tc>
                  <a:txBody>
                    <a:bodyPr/>
                    <a:lstStyle/>
                    <a:p>
                      <a:pPr algn="r">
                        <a:spcAft>
                          <a:spcPts val="0"/>
                        </a:spcAft>
                      </a:pPr>
                      <a:r>
                        <a:rPr lang="cs-CZ" sz="1100" dirty="0">
                          <a:solidFill>
                            <a:srgbClr val="FF0000"/>
                          </a:solidFill>
                          <a:effectLst/>
                        </a:rPr>
                        <a:t>-1,5</a:t>
                      </a:r>
                      <a:endParaRPr lang="cs-CZ" sz="1100" dirty="0">
                        <a:solidFill>
                          <a:srgbClr val="FF0000"/>
                        </a:solidFill>
                        <a:effectLst/>
                        <a:latin typeface="Times New Roman"/>
                        <a:ea typeface="Times New Roman"/>
                      </a:endParaRPr>
                    </a:p>
                  </a:txBody>
                  <a:tcPr marL="44450" marR="44450" marT="0" marB="0" anchor="ctr"/>
                </a:tc>
              </a:tr>
              <a:tr h="213897">
                <a:tc>
                  <a:txBody>
                    <a:bodyPr/>
                    <a:lstStyle/>
                    <a:p>
                      <a:pPr>
                        <a:spcAft>
                          <a:spcPts val="0"/>
                        </a:spcAft>
                      </a:pPr>
                      <a:r>
                        <a:rPr lang="cs-CZ" sz="1100">
                          <a:effectLst/>
                        </a:rPr>
                        <a:t>Prostá doba návratnosti T</a:t>
                      </a:r>
                      <a:r>
                        <a:rPr lang="cs-CZ" sz="1100" baseline="-25000">
                          <a:effectLst/>
                        </a:rPr>
                        <a:t>s</a:t>
                      </a:r>
                      <a:endParaRPr lang="cs-CZ" sz="1100">
                        <a:effectLst/>
                        <a:latin typeface="Times New Roman"/>
                        <a:ea typeface="Times New Roman"/>
                      </a:endParaRPr>
                    </a:p>
                  </a:txBody>
                  <a:tcPr marL="44450" marR="44450" marT="0" marB="0" anchor="ctr"/>
                </a:tc>
                <a:tc>
                  <a:txBody>
                    <a:bodyPr/>
                    <a:lstStyle/>
                    <a:p>
                      <a:pPr algn="ctr">
                        <a:spcAft>
                          <a:spcPts val="0"/>
                        </a:spcAft>
                      </a:pPr>
                      <a:r>
                        <a:rPr lang="cs-CZ" sz="1100" dirty="0">
                          <a:effectLst/>
                        </a:rPr>
                        <a:t>roky</a:t>
                      </a:r>
                      <a:endParaRPr lang="cs-CZ" sz="1100" dirty="0">
                        <a:effectLst/>
                        <a:latin typeface="Times New Roman"/>
                        <a:ea typeface="Times New Roman"/>
                      </a:endParaRPr>
                    </a:p>
                  </a:txBody>
                  <a:tcPr marL="44450" marR="44450" marT="0" marB="0" anchor="ctr"/>
                </a:tc>
                <a:tc>
                  <a:txBody>
                    <a:bodyPr/>
                    <a:lstStyle/>
                    <a:p>
                      <a:pPr algn="r">
                        <a:spcAft>
                          <a:spcPts val="0"/>
                        </a:spcAft>
                      </a:pPr>
                      <a:r>
                        <a:rPr lang="cs-CZ" sz="1100" dirty="0">
                          <a:solidFill>
                            <a:srgbClr val="FF0000"/>
                          </a:solidFill>
                          <a:effectLst/>
                        </a:rPr>
                        <a:t>&gt;</a:t>
                      </a:r>
                      <a:r>
                        <a:rPr lang="cs-CZ" sz="1100" dirty="0" err="1">
                          <a:solidFill>
                            <a:srgbClr val="FF0000"/>
                          </a:solidFill>
                          <a:effectLst/>
                        </a:rPr>
                        <a:t>Tž</a:t>
                      </a:r>
                      <a:endParaRPr lang="cs-CZ" sz="1100" dirty="0">
                        <a:solidFill>
                          <a:srgbClr val="FF0000"/>
                        </a:solidFill>
                        <a:effectLst/>
                        <a:latin typeface="Times New Roman"/>
                        <a:ea typeface="Times New Roman"/>
                      </a:endParaRPr>
                    </a:p>
                  </a:txBody>
                  <a:tcPr marL="44450" marR="44450" marT="0" marB="0" anchor="ctr"/>
                </a:tc>
              </a:tr>
              <a:tr h="213897">
                <a:tc>
                  <a:txBody>
                    <a:bodyPr/>
                    <a:lstStyle/>
                    <a:p>
                      <a:pPr>
                        <a:spcAft>
                          <a:spcPts val="0"/>
                        </a:spcAft>
                      </a:pPr>
                      <a:r>
                        <a:rPr lang="cs-CZ" sz="1100">
                          <a:effectLst/>
                        </a:rPr>
                        <a:t>Reálná doba návratnosti T</a:t>
                      </a:r>
                      <a:r>
                        <a:rPr lang="cs-CZ" sz="1100" baseline="-25000">
                          <a:effectLst/>
                        </a:rPr>
                        <a:t>sd</a:t>
                      </a:r>
                      <a:endParaRPr lang="cs-CZ" sz="1100">
                        <a:effectLst/>
                        <a:latin typeface="Times New Roman"/>
                        <a:ea typeface="Times New Roman"/>
                      </a:endParaRPr>
                    </a:p>
                  </a:txBody>
                  <a:tcPr marL="44450" marR="44450" marT="0" marB="0" anchor="ctr"/>
                </a:tc>
                <a:tc>
                  <a:txBody>
                    <a:bodyPr/>
                    <a:lstStyle/>
                    <a:p>
                      <a:pPr algn="ctr">
                        <a:spcAft>
                          <a:spcPts val="0"/>
                        </a:spcAft>
                      </a:pPr>
                      <a:r>
                        <a:rPr lang="cs-CZ" sz="1100" dirty="0">
                          <a:effectLst/>
                        </a:rPr>
                        <a:t>roky</a:t>
                      </a:r>
                      <a:endParaRPr lang="cs-CZ" sz="1100" dirty="0">
                        <a:effectLst/>
                        <a:latin typeface="Times New Roman"/>
                        <a:ea typeface="Times New Roman"/>
                      </a:endParaRPr>
                    </a:p>
                  </a:txBody>
                  <a:tcPr marL="44450" marR="44450" marT="0" marB="0" anchor="ctr"/>
                </a:tc>
                <a:tc>
                  <a:txBody>
                    <a:bodyPr/>
                    <a:lstStyle/>
                    <a:p>
                      <a:pPr algn="r">
                        <a:spcAft>
                          <a:spcPts val="0"/>
                        </a:spcAft>
                      </a:pPr>
                      <a:r>
                        <a:rPr lang="cs-CZ" sz="1100" dirty="0">
                          <a:solidFill>
                            <a:srgbClr val="FF0000"/>
                          </a:solidFill>
                          <a:effectLst/>
                        </a:rPr>
                        <a:t>&gt;</a:t>
                      </a:r>
                      <a:r>
                        <a:rPr lang="cs-CZ" sz="1100" dirty="0" err="1">
                          <a:solidFill>
                            <a:srgbClr val="FF0000"/>
                          </a:solidFill>
                          <a:effectLst/>
                        </a:rPr>
                        <a:t>Tž</a:t>
                      </a:r>
                      <a:endParaRPr lang="cs-CZ" sz="1100" dirty="0">
                        <a:solidFill>
                          <a:srgbClr val="FF0000"/>
                        </a:solidFill>
                        <a:effectLst/>
                        <a:latin typeface="Times New Roman"/>
                        <a:ea typeface="Times New Roman"/>
                      </a:endParaRPr>
                    </a:p>
                  </a:txBody>
                  <a:tcPr marL="44450" marR="44450" marT="0" marB="0" anchor="ctr"/>
                </a:tc>
              </a:tr>
              <a:tr h="213897">
                <a:tc>
                  <a:txBody>
                    <a:bodyPr/>
                    <a:lstStyle/>
                    <a:p>
                      <a:pPr>
                        <a:spcAft>
                          <a:spcPts val="0"/>
                        </a:spcAft>
                      </a:pPr>
                      <a:r>
                        <a:rPr lang="cs-CZ" sz="1100">
                          <a:effectLst/>
                        </a:rPr>
                        <a:t>Doba životnosti T</a:t>
                      </a:r>
                      <a:r>
                        <a:rPr lang="cs-CZ" sz="1100" baseline="-25000">
                          <a:effectLst/>
                        </a:rPr>
                        <a:t>Ž</a:t>
                      </a:r>
                      <a:endParaRPr lang="cs-CZ" sz="1100">
                        <a:effectLst/>
                        <a:latin typeface="Times New Roman"/>
                        <a:ea typeface="Times New Roman"/>
                      </a:endParaRPr>
                    </a:p>
                  </a:txBody>
                  <a:tcPr marL="44450" marR="44450" marT="0" marB="0" anchor="ctr"/>
                </a:tc>
                <a:tc>
                  <a:txBody>
                    <a:bodyPr/>
                    <a:lstStyle/>
                    <a:p>
                      <a:pPr algn="ctr">
                        <a:spcAft>
                          <a:spcPts val="0"/>
                        </a:spcAft>
                      </a:pPr>
                      <a:r>
                        <a:rPr lang="cs-CZ" sz="1100">
                          <a:effectLst/>
                        </a:rPr>
                        <a:t>roky</a:t>
                      </a:r>
                      <a:endParaRPr lang="cs-CZ" sz="1100">
                        <a:effectLst/>
                        <a:latin typeface="Times New Roman"/>
                        <a:ea typeface="Times New Roman"/>
                      </a:endParaRPr>
                    </a:p>
                  </a:txBody>
                  <a:tcPr marL="44450" marR="44450" marT="0" marB="0" anchor="ctr"/>
                </a:tc>
                <a:tc>
                  <a:txBody>
                    <a:bodyPr/>
                    <a:lstStyle/>
                    <a:p>
                      <a:pPr algn="r">
                        <a:spcAft>
                          <a:spcPts val="0"/>
                        </a:spcAft>
                      </a:pPr>
                      <a:r>
                        <a:rPr lang="cs-CZ" sz="1100" dirty="0">
                          <a:effectLst/>
                        </a:rPr>
                        <a:t>30,0</a:t>
                      </a:r>
                      <a:endParaRPr lang="cs-CZ" sz="1100" dirty="0">
                        <a:effectLst/>
                        <a:latin typeface="Times New Roman"/>
                        <a:ea typeface="Times New Roman"/>
                      </a:endParaRPr>
                    </a:p>
                  </a:txBody>
                  <a:tcPr marL="44450" marR="44450" marT="0" marB="0" anchor="ctr"/>
                </a:tc>
              </a:tr>
              <a:tr h="213897">
                <a:tc>
                  <a:txBody>
                    <a:bodyPr/>
                    <a:lstStyle/>
                    <a:p>
                      <a:pPr>
                        <a:spcAft>
                          <a:spcPts val="0"/>
                        </a:spcAft>
                      </a:pPr>
                      <a:r>
                        <a:rPr lang="cs-CZ" sz="1100">
                          <a:effectLst/>
                        </a:rPr>
                        <a:t>Kumulovaný CF na konci hodnoceného období</a:t>
                      </a:r>
                      <a:endParaRPr lang="cs-CZ" sz="1100">
                        <a:effectLst/>
                        <a:latin typeface="Times New Roman"/>
                        <a:ea typeface="Times New Roman"/>
                      </a:endParaRPr>
                    </a:p>
                  </a:txBody>
                  <a:tcPr marL="44450" marR="44450" marT="0" marB="0" anchor="ctr"/>
                </a:tc>
                <a:tc>
                  <a:txBody>
                    <a:bodyPr/>
                    <a:lstStyle/>
                    <a:p>
                      <a:pPr algn="ctr">
                        <a:spcAft>
                          <a:spcPts val="0"/>
                        </a:spcAft>
                      </a:pPr>
                      <a:r>
                        <a:rPr lang="cs-CZ" sz="1100">
                          <a:effectLst/>
                        </a:rPr>
                        <a:t>tis.Kč</a:t>
                      </a:r>
                      <a:endParaRPr lang="cs-CZ" sz="1100">
                        <a:effectLst/>
                        <a:latin typeface="Times New Roman"/>
                        <a:ea typeface="Times New Roman"/>
                      </a:endParaRPr>
                    </a:p>
                  </a:txBody>
                  <a:tcPr marL="44450" marR="44450" marT="0" marB="0" anchor="ctr"/>
                </a:tc>
                <a:tc>
                  <a:txBody>
                    <a:bodyPr/>
                    <a:lstStyle/>
                    <a:p>
                      <a:pPr algn="r">
                        <a:spcAft>
                          <a:spcPts val="0"/>
                        </a:spcAft>
                      </a:pPr>
                      <a:r>
                        <a:rPr lang="cs-CZ" sz="1100" dirty="0">
                          <a:solidFill>
                            <a:srgbClr val="FF0000"/>
                          </a:solidFill>
                          <a:effectLst/>
                        </a:rPr>
                        <a:t>-1 816,3</a:t>
                      </a:r>
                      <a:endParaRPr lang="cs-CZ" sz="1100" dirty="0">
                        <a:solidFill>
                          <a:srgbClr val="FF0000"/>
                        </a:solidFill>
                        <a:effectLst/>
                        <a:latin typeface="Times New Roman"/>
                        <a:ea typeface="Times New Roman"/>
                      </a:endParaRPr>
                    </a:p>
                  </a:txBody>
                  <a:tcPr marL="44450" marR="44450" marT="0" marB="0" anchor="ctr"/>
                </a:tc>
              </a:tr>
            </a:tbl>
          </a:graphicData>
        </a:graphic>
      </p:graphicFrame>
    </p:spTree>
    <p:extLst>
      <p:ext uri="{BB962C8B-B14F-4D97-AF65-F5344CB8AC3E}">
        <p14:creationId xmlns:p14="http://schemas.microsoft.com/office/powerpoint/2010/main" val="2426148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0" y="0"/>
            <a:ext cx="18415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1600" b="1">
                <a:solidFill>
                  <a:schemeClr val="tx2"/>
                </a:solidFill>
                <a:latin typeface="Times New Roman" pitchFamily="18" charset="0"/>
              </a:defRPr>
            </a:lvl1pPr>
            <a:lvl2pPr marL="742950" indent="-285750" eaLnBrk="0" hangingPunct="0">
              <a:defRPr sz="1600" b="1">
                <a:solidFill>
                  <a:schemeClr val="tx2"/>
                </a:solidFill>
                <a:latin typeface="Times New Roman" pitchFamily="18" charset="0"/>
              </a:defRPr>
            </a:lvl2pPr>
            <a:lvl3pPr marL="1143000" indent="-228600" eaLnBrk="0" hangingPunct="0">
              <a:defRPr sz="1600" b="1">
                <a:solidFill>
                  <a:schemeClr val="tx2"/>
                </a:solidFill>
                <a:latin typeface="Times New Roman" pitchFamily="18" charset="0"/>
              </a:defRPr>
            </a:lvl3pPr>
            <a:lvl4pPr marL="1600200" indent="-228600" eaLnBrk="0" hangingPunct="0">
              <a:defRPr sz="1600" b="1">
                <a:solidFill>
                  <a:schemeClr val="tx2"/>
                </a:solidFill>
                <a:latin typeface="Times New Roman" pitchFamily="18" charset="0"/>
              </a:defRPr>
            </a:lvl4pPr>
            <a:lvl5pPr marL="2057400" indent="-228600" eaLnBrk="0" hangingPunct="0">
              <a:defRPr sz="1600" b="1">
                <a:solidFill>
                  <a:schemeClr val="tx2"/>
                </a:solidFill>
                <a:latin typeface="Times New Roman" pitchFamily="18" charset="0"/>
              </a:defRPr>
            </a:lvl5pPr>
            <a:lvl6pPr marL="2514600" indent="-228600" algn="ctr" eaLnBrk="0" fontAlgn="base" hangingPunct="0">
              <a:spcBef>
                <a:spcPct val="0"/>
              </a:spcBef>
              <a:spcAft>
                <a:spcPct val="0"/>
              </a:spcAft>
              <a:defRPr sz="1600" b="1">
                <a:solidFill>
                  <a:schemeClr val="tx2"/>
                </a:solidFill>
                <a:latin typeface="Times New Roman" pitchFamily="18" charset="0"/>
              </a:defRPr>
            </a:lvl6pPr>
            <a:lvl7pPr marL="2971800" indent="-228600" algn="ctr" eaLnBrk="0" fontAlgn="base" hangingPunct="0">
              <a:spcBef>
                <a:spcPct val="0"/>
              </a:spcBef>
              <a:spcAft>
                <a:spcPct val="0"/>
              </a:spcAft>
              <a:defRPr sz="1600" b="1">
                <a:solidFill>
                  <a:schemeClr val="tx2"/>
                </a:solidFill>
                <a:latin typeface="Times New Roman" pitchFamily="18" charset="0"/>
              </a:defRPr>
            </a:lvl7pPr>
            <a:lvl8pPr marL="3429000" indent="-228600" algn="ctr" eaLnBrk="0" fontAlgn="base" hangingPunct="0">
              <a:spcBef>
                <a:spcPct val="0"/>
              </a:spcBef>
              <a:spcAft>
                <a:spcPct val="0"/>
              </a:spcAft>
              <a:defRPr sz="1600" b="1">
                <a:solidFill>
                  <a:schemeClr val="tx2"/>
                </a:solidFill>
                <a:latin typeface="Times New Roman" pitchFamily="18" charset="0"/>
              </a:defRPr>
            </a:lvl8pPr>
            <a:lvl9pPr marL="3886200" indent="-228600" algn="ctr" eaLnBrk="0" fontAlgn="base" hangingPunct="0">
              <a:spcBef>
                <a:spcPct val="0"/>
              </a:spcBef>
              <a:spcAft>
                <a:spcPct val="0"/>
              </a:spcAft>
              <a:defRPr sz="1600" b="1">
                <a:solidFill>
                  <a:schemeClr val="tx2"/>
                </a:solidFill>
                <a:latin typeface="Times New Roman" pitchFamily="18" charset="0"/>
              </a:defRPr>
            </a:lvl9pPr>
          </a:lstStyle>
          <a:p>
            <a:pPr algn="l"/>
            <a:endParaRPr lang="de-DE" altLang="cs-CZ" sz="2400" b="0">
              <a:solidFill>
                <a:schemeClr val="tx1"/>
              </a:solidFill>
            </a:endParaRPr>
          </a:p>
          <a:p>
            <a:pPr algn="l"/>
            <a:endParaRPr lang="de-DE" altLang="cs-CZ" sz="2400" b="0">
              <a:solidFill>
                <a:schemeClr val="tx1"/>
              </a:solidFill>
            </a:endParaRPr>
          </a:p>
        </p:txBody>
      </p:sp>
      <p:sp>
        <p:nvSpPr>
          <p:cNvPr id="17411" name="Rectangle 3"/>
          <p:cNvSpPr>
            <a:spLocks noChangeArrowheads="1"/>
          </p:cNvSpPr>
          <p:nvPr/>
        </p:nvSpPr>
        <p:spPr bwMode="auto">
          <a:xfrm>
            <a:off x="0" y="0"/>
            <a:ext cx="18415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1600" b="1">
                <a:solidFill>
                  <a:schemeClr val="tx2"/>
                </a:solidFill>
                <a:latin typeface="Times New Roman" pitchFamily="18" charset="0"/>
              </a:defRPr>
            </a:lvl1pPr>
            <a:lvl2pPr marL="742950" indent="-285750" eaLnBrk="0" hangingPunct="0">
              <a:defRPr sz="1600" b="1">
                <a:solidFill>
                  <a:schemeClr val="tx2"/>
                </a:solidFill>
                <a:latin typeface="Times New Roman" pitchFamily="18" charset="0"/>
              </a:defRPr>
            </a:lvl2pPr>
            <a:lvl3pPr marL="1143000" indent="-228600" eaLnBrk="0" hangingPunct="0">
              <a:defRPr sz="1600" b="1">
                <a:solidFill>
                  <a:schemeClr val="tx2"/>
                </a:solidFill>
                <a:latin typeface="Times New Roman" pitchFamily="18" charset="0"/>
              </a:defRPr>
            </a:lvl3pPr>
            <a:lvl4pPr marL="1600200" indent="-228600" eaLnBrk="0" hangingPunct="0">
              <a:defRPr sz="1600" b="1">
                <a:solidFill>
                  <a:schemeClr val="tx2"/>
                </a:solidFill>
                <a:latin typeface="Times New Roman" pitchFamily="18" charset="0"/>
              </a:defRPr>
            </a:lvl4pPr>
            <a:lvl5pPr marL="2057400" indent="-228600" eaLnBrk="0" hangingPunct="0">
              <a:defRPr sz="1600" b="1">
                <a:solidFill>
                  <a:schemeClr val="tx2"/>
                </a:solidFill>
                <a:latin typeface="Times New Roman" pitchFamily="18" charset="0"/>
              </a:defRPr>
            </a:lvl5pPr>
            <a:lvl6pPr marL="2514600" indent="-228600" algn="ctr" eaLnBrk="0" fontAlgn="base" hangingPunct="0">
              <a:spcBef>
                <a:spcPct val="0"/>
              </a:spcBef>
              <a:spcAft>
                <a:spcPct val="0"/>
              </a:spcAft>
              <a:defRPr sz="1600" b="1">
                <a:solidFill>
                  <a:schemeClr val="tx2"/>
                </a:solidFill>
                <a:latin typeface="Times New Roman" pitchFamily="18" charset="0"/>
              </a:defRPr>
            </a:lvl6pPr>
            <a:lvl7pPr marL="2971800" indent="-228600" algn="ctr" eaLnBrk="0" fontAlgn="base" hangingPunct="0">
              <a:spcBef>
                <a:spcPct val="0"/>
              </a:spcBef>
              <a:spcAft>
                <a:spcPct val="0"/>
              </a:spcAft>
              <a:defRPr sz="1600" b="1">
                <a:solidFill>
                  <a:schemeClr val="tx2"/>
                </a:solidFill>
                <a:latin typeface="Times New Roman" pitchFamily="18" charset="0"/>
              </a:defRPr>
            </a:lvl7pPr>
            <a:lvl8pPr marL="3429000" indent="-228600" algn="ctr" eaLnBrk="0" fontAlgn="base" hangingPunct="0">
              <a:spcBef>
                <a:spcPct val="0"/>
              </a:spcBef>
              <a:spcAft>
                <a:spcPct val="0"/>
              </a:spcAft>
              <a:defRPr sz="1600" b="1">
                <a:solidFill>
                  <a:schemeClr val="tx2"/>
                </a:solidFill>
                <a:latin typeface="Times New Roman" pitchFamily="18" charset="0"/>
              </a:defRPr>
            </a:lvl8pPr>
            <a:lvl9pPr marL="3886200" indent="-228600" algn="ctr" eaLnBrk="0" fontAlgn="base" hangingPunct="0">
              <a:spcBef>
                <a:spcPct val="0"/>
              </a:spcBef>
              <a:spcAft>
                <a:spcPct val="0"/>
              </a:spcAft>
              <a:defRPr sz="1600" b="1">
                <a:solidFill>
                  <a:schemeClr val="tx2"/>
                </a:solidFill>
                <a:latin typeface="Times New Roman" pitchFamily="18" charset="0"/>
              </a:defRPr>
            </a:lvl9pPr>
          </a:lstStyle>
          <a:p>
            <a:pPr algn="l"/>
            <a:endParaRPr lang="de-DE" altLang="cs-CZ" sz="2400" b="0">
              <a:solidFill>
                <a:schemeClr val="tx1"/>
              </a:solidFill>
            </a:endParaRPr>
          </a:p>
          <a:p>
            <a:pPr algn="l"/>
            <a:endParaRPr lang="de-DE" altLang="cs-CZ" sz="2400" b="0">
              <a:solidFill>
                <a:schemeClr val="tx1"/>
              </a:solidFill>
            </a:endParaRPr>
          </a:p>
        </p:txBody>
      </p:sp>
      <p:sp>
        <p:nvSpPr>
          <p:cNvPr id="204804" name="Text Box 4"/>
          <p:cNvSpPr txBox="1">
            <a:spLocks noChangeArrowheads="1"/>
          </p:cNvSpPr>
          <p:nvPr/>
        </p:nvSpPr>
        <p:spPr bwMode="auto">
          <a:xfrm>
            <a:off x="1993764" y="186859"/>
            <a:ext cx="491993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1600" b="1">
                <a:solidFill>
                  <a:schemeClr val="tx2"/>
                </a:solidFill>
                <a:latin typeface="Times New Roman" pitchFamily="18" charset="0"/>
              </a:defRPr>
            </a:lvl1pPr>
            <a:lvl2pPr marL="742950" indent="-285750" eaLnBrk="0" hangingPunct="0">
              <a:defRPr sz="1600" b="1">
                <a:solidFill>
                  <a:schemeClr val="tx2"/>
                </a:solidFill>
                <a:latin typeface="Times New Roman" pitchFamily="18" charset="0"/>
              </a:defRPr>
            </a:lvl2pPr>
            <a:lvl3pPr marL="1143000" indent="-228600" eaLnBrk="0" hangingPunct="0">
              <a:defRPr sz="1600" b="1">
                <a:solidFill>
                  <a:schemeClr val="tx2"/>
                </a:solidFill>
                <a:latin typeface="Times New Roman" pitchFamily="18" charset="0"/>
              </a:defRPr>
            </a:lvl3pPr>
            <a:lvl4pPr marL="1600200" indent="-228600" eaLnBrk="0" hangingPunct="0">
              <a:defRPr sz="1600" b="1">
                <a:solidFill>
                  <a:schemeClr val="tx2"/>
                </a:solidFill>
                <a:latin typeface="Times New Roman" pitchFamily="18" charset="0"/>
              </a:defRPr>
            </a:lvl4pPr>
            <a:lvl5pPr marL="2057400" indent="-228600" eaLnBrk="0" hangingPunct="0">
              <a:defRPr sz="1600" b="1">
                <a:solidFill>
                  <a:schemeClr val="tx2"/>
                </a:solidFill>
                <a:latin typeface="Times New Roman" pitchFamily="18" charset="0"/>
              </a:defRPr>
            </a:lvl5pPr>
            <a:lvl6pPr marL="2514600" indent="-228600" algn="ctr" eaLnBrk="0" fontAlgn="base" hangingPunct="0">
              <a:spcBef>
                <a:spcPct val="0"/>
              </a:spcBef>
              <a:spcAft>
                <a:spcPct val="0"/>
              </a:spcAft>
              <a:defRPr sz="1600" b="1">
                <a:solidFill>
                  <a:schemeClr val="tx2"/>
                </a:solidFill>
                <a:latin typeface="Times New Roman" pitchFamily="18" charset="0"/>
              </a:defRPr>
            </a:lvl6pPr>
            <a:lvl7pPr marL="2971800" indent="-228600" algn="ctr" eaLnBrk="0" fontAlgn="base" hangingPunct="0">
              <a:spcBef>
                <a:spcPct val="0"/>
              </a:spcBef>
              <a:spcAft>
                <a:spcPct val="0"/>
              </a:spcAft>
              <a:defRPr sz="1600" b="1">
                <a:solidFill>
                  <a:schemeClr val="tx2"/>
                </a:solidFill>
                <a:latin typeface="Times New Roman" pitchFamily="18" charset="0"/>
              </a:defRPr>
            </a:lvl7pPr>
            <a:lvl8pPr marL="3429000" indent="-228600" algn="ctr" eaLnBrk="0" fontAlgn="base" hangingPunct="0">
              <a:spcBef>
                <a:spcPct val="0"/>
              </a:spcBef>
              <a:spcAft>
                <a:spcPct val="0"/>
              </a:spcAft>
              <a:defRPr sz="1600" b="1">
                <a:solidFill>
                  <a:schemeClr val="tx2"/>
                </a:solidFill>
                <a:latin typeface="Times New Roman" pitchFamily="18" charset="0"/>
              </a:defRPr>
            </a:lvl8pPr>
            <a:lvl9pPr marL="3886200" indent="-228600" algn="ctr" eaLnBrk="0" fontAlgn="base" hangingPunct="0">
              <a:spcBef>
                <a:spcPct val="0"/>
              </a:spcBef>
              <a:spcAft>
                <a:spcPct val="0"/>
              </a:spcAft>
              <a:defRPr sz="1600" b="1">
                <a:solidFill>
                  <a:schemeClr val="tx2"/>
                </a:solidFill>
                <a:latin typeface="Times New Roman" pitchFamily="18" charset="0"/>
              </a:defRPr>
            </a:lvl9pPr>
          </a:lstStyle>
          <a:p>
            <a:pPr eaLnBrk="1" hangingPunct="1">
              <a:defRPr/>
            </a:pPr>
            <a:r>
              <a:rPr lang="cs-CZ" altLang="cs-CZ" sz="2800" u="sng" dirty="0" smtClean="0">
                <a:solidFill>
                  <a:srgbClr val="000000"/>
                </a:solidFill>
                <a:effectLst>
                  <a:outerShdw blurRad="38100" dist="38100" dir="2700000" algn="tl">
                    <a:srgbClr val="C0C0C0"/>
                  </a:outerShdw>
                </a:effectLst>
                <a:latin typeface="Arial" charset="0"/>
                <a:cs typeface="Lucida Sans Unicode" pitchFamily="34" charset="0"/>
              </a:rPr>
              <a:t>Celkové porovnání opatření</a:t>
            </a:r>
          </a:p>
        </p:txBody>
      </p:sp>
      <p:sp>
        <p:nvSpPr>
          <p:cNvPr id="11" name="Zástupný symbol pro obsah 10"/>
          <p:cNvSpPr>
            <a:spLocks noGrp="1"/>
          </p:cNvSpPr>
          <p:nvPr>
            <p:ph idx="1"/>
          </p:nvPr>
        </p:nvSpPr>
        <p:spPr>
          <a:xfrm>
            <a:off x="476545" y="1043735"/>
            <a:ext cx="8229600" cy="4525963"/>
          </a:xfrm>
        </p:spPr>
        <p:txBody>
          <a:bodyPr/>
          <a:lstStyle/>
          <a:p>
            <a:pPr marL="0" indent="0">
              <a:buNone/>
            </a:pPr>
            <a:r>
              <a:rPr lang="cs-CZ" sz="2000" b="1" u="sng" dirty="0" smtClean="0"/>
              <a:t>Podmínky vyhodnocení jednotlivých opatření:</a:t>
            </a:r>
          </a:p>
          <a:p>
            <a:pPr marL="0" indent="0">
              <a:buNone/>
            </a:pPr>
            <a:endParaRPr lang="cs-CZ" sz="1800" b="1" dirty="0" smtClean="0"/>
          </a:p>
          <a:p>
            <a:r>
              <a:rPr lang="cs-CZ" sz="1800" b="1" dirty="0" smtClean="0"/>
              <a:t>Financování vlastními prostředky </a:t>
            </a:r>
          </a:p>
          <a:p>
            <a:pPr marL="0" indent="0">
              <a:buNone/>
            </a:pPr>
            <a:endParaRPr lang="cs-CZ" sz="1800" b="1" dirty="0"/>
          </a:p>
          <a:p>
            <a:pPr marL="0" indent="0">
              <a:buNone/>
            </a:pPr>
            <a:endParaRPr lang="cs-CZ" sz="1800" b="1" dirty="0" smtClean="0"/>
          </a:p>
          <a:p>
            <a:r>
              <a:rPr lang="cs-CZ" sz="1800" b="1" dirty="0" smtClean="0"/>
              <a:t>Financování s úvěrem </a:t>
            </a:r>
          </a:p>
          <a:p>
            <a:pPr marL="0" indent="0">
              <a:buNone/>
            </a:pPr>
            <a:endParaRPr lang="cs-CZ" sz="1800" b="1" dirty="0" smtClean="0"/>
          </a:p>
          <a:p>
            <a:pPr lvl="2"/>
            <a:r>
              <a:rPr lang="cs-CZ" sz="1400" b="1" dirty="0" smtClean="0"/>
              <a:t>Úroková sazba 2,5% </a:t>
            </a:r>
            <a:r>
              <a:rPr lang="cs-CZ" sz="1400" b="1" dirty="0" err="1" smtClean="0"/>
              <a:t>p.a</a:t>
            </a:r>
            <a:r>
              <a:rPr lang="cs-CZ" sz="1400" b="1" dirty="0" smtClean="0"/>
              <a:t>.</a:t>
            </a:r>
          </a:p>
          <a:p>
            <a:pPr lvl="2"/>
            <a:r>
              <a:rPr lang="cs-CZ" sz="1400" b="1" dirty="0" smtClean="0"/>
              <a:t>Opatření NO1, NO2 – doba splácení 15 let</a:t>
            </a:r>
          </a:p>
          <a:p>
            <a:pPr lvl="2"/>
            <a:r>
              <a:rPr lang="cs-CZ" sz="1400" b="1" dirty="0" smtClean="0"/>
              <a:t>Opatření NO4 – doba splácení 30 let</a:t>
            </a:r>
            <a:endParaRPr lang="cs-CZ" sz="1400" b="1" dirty="0"/>
          </a:p>
          <a:p>
            <a:endParaRPr lang="cs-CZ" sz="1800" b="1" dirty="0" smtClean="0"/>
          </a:p>
          <a:p>
            <a:endParaRPr lang="cs-CZ" sz="1800" b="1" dirty="0"/>
          </a:p>
          <a:p>
            <a:endParaRPr lang="cs-CZ" sz="1800" b="1" dirty="0" smtClean="0"/>
          </a:p>
          <a:p>
            <a:endParaRPr lang="cs-CZ" sz="1800" b="1" dirty="0"/>
          </a:p>
          <a:p>
            <a:pPr marL="0" indent="0">
              <a:buNone/>
            </a:pPr>
            <a:endParaRPr lang="cs-CZ" sz="1800" b="1" dirty="0" smtClean="0"/>
          </a:p>
        </p:txBody>
      </p:sp>
    </p:spTree>
    <p:extLst>
      <p:ext uri="{BB962C8B-B14F-4D97-AF65-F5344CB8AC3E}">
        <p14:creationId xmlns:p14="http://schemas.microsoft.com/office/powerpoint/2010/main" val="20142098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Text Box 5"/>
          <p:cNvSpPr txBox="1">
            <a:spLocks noChangeArrowheads="1"/>
          </p:cNvSpPr>
          <p:nvPr/>
        </p:nvSpPr>
        <p:spPr bwMode="auto">
          <a:xfrm>
            <a:off x="476250" y="368300"/>
            <a:ext cx="4500563"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lgn="l"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1pPr>
            <a:lvl2pPr algn="l"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2pPr>
            <a:lvl3pPr algn="l"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3pPr>
            <a:lvl4pPr algn="l"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4pPr>
            <a:lvl5pPr algn="l"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5pPr>
            <a:lvl6pPr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6pPr>
            <a:lvl7pPr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7pPr>
            <a:lvl8pPr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8pPr>
            <a:lvl9pPr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9pPr>
          </a:lstStyle>
          <a:p>
            <a:pPr eaLnBrk="1" hangingPunct="1">
              <a:lnSpc>
                <a:spcPct val="95000"/>
              </a:lnSpc>
              <a:buClr>
                <a:srgbClr val="FFFFFF"/>
              </a:buClr>
              <a:buSzPct val="100000"/>
              <a:buFont typeface="Times New Roman" pitchFamily="18" charset="0"/>
              <a:buNone/>
              <a:defRPr/>
            </a:pPr>
            <a:r>
              <a:rPr lang="cs-CZ" sz="2800" u="sng" smtClean="0">
                <a:solidFill>
                  <a:srgbClr val="000000"/>
                </a:solidFill>
                <a:effectLst>
                  <a:outerShdw blurRad="38100" dist="38100" dir="2700000" algn="tl">
                    <a:srgbClr val="C0C0C0"/>
                  </a:outerShdw>
                </a:effectLst>
                <a:latin typeface="Arial" charset="0"/>
              </a:rPr>
              <a:t>Obsah</a:t>
            </a:r>
            <a:endParaRPr lang="en-GB" sz="2800" u="sng" smtClean="0">
              <a:solidFill>
                <a:srgbClr val="000000"/>
              </a:solidFill>
              <a:effectLst>
                <a:outerShdw blurRad="38100" dist="38100" dir="2700000" algn="tl">
                  <a:srgbClr val="C0C0C0"/>
                </a:outerShdw>
              </a:effectLst>
              <a:latin typeface="Arial" charset="0"/>
            </a:endParaRPr>
          </a:p>
        </p:txBody>
      </p:sp>
      <p:sp>
        <p:nvSpPr>
          <p:cNvPr id="3075" name="Text Box 6"/>
          <p:cNvSpPr txBox="1">
            <a:spLocks noChangeArrowheads="1"/>
          </p:cNvSpPr>
          <p:nvPr/>
        </p:nvSpPr>
        <p:spPr bwMode="auto">
          <a:xfrm>
            <a:off x="161510" y="822140"/>
            <a:ext cx="8910990" cy="489219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spAutoFit/>
          </a:bodyPr>
          <a:lstStyle>
            <a:lvl1pPr marL="88900" indent="266700" defTabSz="449263" eaLnBrk="0" hangingPunct="0">
              <a:tabLst>
                <a:tab pos="88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b="1">
                <a:solidFill>
                  <a:schemeClr val="tx2"/>
                </a:solidFill>
                <a:latin typeface="Times New Roman" pitchFamily="18" charset="0"/>
              </a:defRPr>
            </a:lvl1pPr>
            <a:lvl2pPr marL="742950" indent="-285750" defTabSz="449263" eaLnBrk="0" hangingPunct="0">
              <a:tabLst>
                <a:tab pos="88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b="1">
                <a:solidFill>
                  <a:schemeClr val="tx2"/>
                </a:solidFill>
                <a:latin typeface="Times New Roman" pitchFamily="18" charset="0"/>
              </a:defRPr>
            </a:lvl2pPr>
            <a:lvl3pPr marL="1143000" indent="-228600" defTabSz="449263" eaLnBrk="0" hangingPunct="0">
              <a:tabLst>
                <a:tab pos="88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b="1">
                <a:solidFill>
                  <a:schemeClr val="tx2"/>
                </a:solidFill>
                <a:latin typeface="Times New Roman" pitchFamily="18" charset="0"/>
              </a:defRPr>
            </a:lvl3pPr>
            <a:lvl4pPr marL="1600200" indent="-228600" defTabSz="449263" eaLnBrk="0" hangingPunct="0">
              <a:tabLst>
                <a:tab pos="88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b="1">
                <a:solidFill>
                  <a:schemeClr val="tx2"/>
                </a:solidFill>
                <a:latin typeface="Times New Roman" pitchFamily="18" charset="0"/>
              </a:defRPr>
            </a:lvl4pPr>
            <a:lvl5pPr marL="2057400" indent="-228600" defTabSz="449263" eaLnBrk="0" hangingPunct="0">
              <a:tabLst>
                <a:tab pos="88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b="1">
                <a:solidFill>
                  <a:schemeClr val="tx2"/>
                </a:solidFill>
                <a:latin typeface="Times New Roman" pitchFamily="18" charset="0"/>
              </a:defRPr>
            </a:lvl5pPr>
            <a:lvl6pPr marL="2514600" indent="-228600" algn="ctr" defTabSz="449263" eaLnBrk="0" fontAlgn="base" hangingPunct="0">
              <a:spcBef>
                <a:spcPct val="0"/>
              </a:spcBef>
              <a:spcAft>
                <a:spcPct val="0"/>
              </a:spcAft>
              <a:tabLst>
                <a:tab pos="88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b="1">
                <a:solidFill>
                  <a:schemeClr val="tx2"/>
                </a:solidFill>
                <a:latin typeface="Times New Roman" pitchFamily="18" charset="0"/>
              </a:defRPr>
            </a:lvl6pPr>
            <a:lvl7pPr marL="2971800" indent="-228600" algn="ctr" defTabSz="449263" eaLnBrk="0" fontAlgn="base" hangingPunct="0">
              <a:spcBef>
                <a:spcPct val="0"/>
              </a:spcBef>
              <a:spcAft>
                <a:spcPct val="0"/>
              </a:spcAft>
              <a:tabLst>
                <a:tab pos="88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b="1">
                <a:solidFill>
                  <a:schemeClr val="tx2"/>
                </a:solidFill>
                <a:latin typeface="Times New Roman" pitchFamily="18" charset="0"/>
              </a:defRPr>
            </a:lvl7pPr>
            <a:lvl8pPr marL="3429000" indent="-228600" algn="ctr" defTabSz="449263" eaLnBrk="0" fontAlgn="base" hangingPunct="0">
              <a:spcBef>
                <a:spcPct val="0"/>
              </a:spcBef>
              <a:spcAft>
                <a:spcPct val="0"/>
              </a:spcAft>
              <a:tabLst>
                <a:tab pos="88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b="1">
                <a:solidFill>
                  <a:schemeClr val="tx2"/>
                </a:solidFill>
                <a:latin typeface="Times New Roman" pitchFamily="18" charset="0"/>
              </a:defRPr>
            </a:lvl8pPr>
            <a:lvl9pPr marL="3886200" indent="-228600" algn="ctr" defTabSz="449263" eaLnBrk="0" fontAlgn="base" hangingPunct="0">
              <a:spcBef>
                <a:spcPct val="0"/>
              </a:spcBef>
              <a:spcAft>
                <a:spcPct val="0"/>
              </a:spcAft>
              <a:tabLst>
                <a:tab pos="88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b="1">
                <a:solidFill>
                  <a:schemeClr val="tx2"/>
                </a:solidFill>
                <a:latin typeface="Times New Roman" pitchFamily="18" charset="0"/>
              </a:defRPr>
            </a:lvl9pPr>
          </a:lstStyle>
          <a:p>
            <a:pPr algn="l" eaLnBrk="1" hangingPunct="1">
              <a:lnSpc>
                <a:spcPct val="130000"/>
              </a:lnSpc>
              <a:buClr>
                <a:schemeClr val="tx1"/>
              </a:buClr>
              <a:buSzPct val="70000"/>
              <a:buFont typeface="StarSymbol" charset="0"/>
              <a:buChar char="●"/>
            </a:pPr>
            <a:r>
              <a:rPr lang="cs-CZ" altLang="cs-CZ" sz="2400" dirty="0" smtClean="0">
                <a:solidFill>
                  <a:srgbClr val="000000"/>
                </a:solidFill>
                <a:latin typeface="Arial" charset="0"/>
              </a:rPr>
              <a:t>Zhodnocení stávajícího stavu</a:t>
            </a:r>
          </a:p>
          <a:p>
            <a:pPr algn="l" eaLnBrk="1" hangingPunct="1">
              <a:lnSpc>
                <a:spcPct val="130000"/>
              </a:lnSpc>
              <a:buClr>
                <a:schemeClr val="tx1"/>
              </a:buClr>
              <a:buSzPct val="70000"/>
              <a:buFont typeface="StarSymbol" charset="0"/>
              <a:buChar char="●"/>
            </a:pPr>
            <a:r>
              <a:rPr lang="cs-CZ" altLang="cs-CZ" sz="2400" dirty="0" smtClean="0">
                <a:solidFill>
                  <a:srgbClr val="000000"/>
                </a:solidFill>
                <a:latin typeface="Arial" charset="0"/>
              </a:rPr>
              <a:t>Nalezení možnosti úspor a </a:t>
            </a:r>
            <a:r>
              <a:rPr lang="cs-CZ" altLang="cs-CZ" sz="2400" dirty="0">
                <a:solidFill>
                  <a:srgbClr val="000000"/>
                </a:solidFill>
                <a:latin typeface="Arial" charset="0"/>
              </a:rPr>
              <a:t>n</a:t>
            </a:r>
            <a:r>
              <a:rPr lang="cs-CZ" altLang="cs-CZ" sz="2400" dirty="0" smtClean="0">
                <a:solidFill>
                  <a:srgbClr val="000000"/>
                </a:solidFill>
                <a:latin typeface="Arial" charset="0"/>
              </a:rPr>
              <a:t>avrhovaná úsporná </a:t>
            </a:r>
            <a:r>
              <a:rPr lang="cs-CZ" altLang="cs-CZ" sz="2400" dirty="0" smtClean="0">
                <a:solidFill>
                  <a:srgbClr val="000000"/>
                </a:solidFill>
                <a:latin typeface="Arial" charset="0"/>
              </a:rPr>
              <a:t>opatření</a:t>
            </a:r>
          </a:p>
          <a:p>
            <a:pPr algn="l" eaLnBrk="1" hangingPunct="1">
              <a:lnSpc>
                <a:spcPct val="130000"/>
              </a:lnSpc>
              <a:buClr>
                <a:schemeClr val="tx1"/>
              </a:buClr>
              <a:buSzPct val="70000"/>
              <a:buFont typeface="StarSymbol" charset="0"/>
              <a:buChar char="●"/>
            </a:pPr>
            <a:r>
              <a:rPr lang="cs-CZ" altLang="cs-CZ" sz="2400" dirty="0">
                <a:solidFill>
                  <a:srgbClr val="000000"/>
                </a:solidFill>
                <a:latin typeface="Arial" charset="0"/>
              </a:rPr>
              <a:t>Způsob provozování po roce </a:t>
            </a:r>
            <a:r>
              <a:rPr lang="cs-CZ" altLang="cs-CZ" sz="2400" dirty="0" smtClean="0">
                <a:solidFill>
                  <a:srgbClr val="000000"/>
                </a:solidFill>
                <a:latin typeface="Arial" charset="0"/>
              </a:rPr>
              <a:t>2018</a:t>
            </a:r>
            <a:endParaRPr lang="cs-CZ" altLang="cs-CZ" sz="2400" dirty="0" smtClean="0">
              <a:solidFill>
                <a:srgbClr val="000000"/>
              </a:solidFill>
              <a:latin typeface="Arial" charset="0"/>
            </a:endParaRPr>
          </a:p>
          <a:p>
            <a:pPr algn="l" eaLnBrk="1" hangingPunct="1">
              <a:lnSpc>
                <a:spcPct val="130000"/>
              </a:lnSpc>
              <a:buClr>
                <a:schemeClr val="tx1"/>
              </a:buClr>
              <a:buSzPct val="70000"/>
              <a:buFont typeface="StarSymbol" charset="0"/>
              <a:buChar char="●"/>
            </a:pPr>
            <a:r>
              <a:rPr lang="cs-CZ" altLang="cs-CZ" sz="2400" dirty="0" smtClean="0">
                <a:solidFill>
                  <a:srgbClr val="000000"/>
                </a:solidFill>
                <a:latin typeface="Arial" charset="0"/>
              </a:rPr>
              <a:t>Vývoj </a:t>
            </a:r>
            <a:r>
              <a:rPr lang="cs-CZ" altLang="cs-CZ" sz="2400" dirty="0" smtClean="0">
                <a:solidFill>
                  <a:srgbClr val="000000"/>
                </a:solidFill>
                <a:latin typeface="Arial" charset="0"/>
              </a:rPr>
              <a:t>ceny tepla po roce 2018</a:t>
            </a:r>
          </a:p>
          <a:p>
            <a:pPr algn="l" eaLnBrk="1" hangingPunct="1">
              <a:lnSpc>
                <a:spcPct val="130000"/>
              </a:lnSpc>
              <a:buClr>
                <a:schemeClr val="tx1"/>
              </a:buClr>
              <a:buSzPct val="70000"/>
              <a:buFont typeface="StarSymbol" charset="0"/>
              <a:buChar char="●"/>
            </a:pPr>
            <a:r>
              <a:rPr lang="cs-CZ" altLang="cs-CZ" sz="2400" dirty="0" smtClean="0">
                <a:solidFill>
                  <a:srgbClr val="000000"/>
                </a:solidFill>
                <a:latin typeface="Arial" charset="0"/>
              </a:rPr>
              <a:t>Odpojování </a:t>
            </a:r>
            <a:r>
              <a:rPr lang="cs-CZ" altLang="cs-CZ" sz="2400" dirty="0" smtClean="0">
                <a:solidFill>
                  <a:srgbClr val="000000"/>
                </a:solidFill>
                <a:latin typeface="Arial" charset="0"/>
              </a:rPr>
              <a:t>zákazníků od CZT</a:t>
            </a:r>
          </a:p>
          <a:p>
            <a:pPr algn="l" eaLnBrk="1" hangingPunct="1">
              <a:lnSpc>
                <a:spcPct val="130000"/>
              </a:lnSpc>
              <a:buClr>
                <a:schemeClr val="tx1"/>
              </a:buClr>
              <a:buSzPct val="70000"/>
              <a:buFont typeface="StarSymbol" charset="0"/>
              <a:buChar char="●"/>
            </a:pPr>
            <a:r>
              <a:rPr lang="cs-CZ" altLang="cs-CZ" sz="2400" dirty="0" smtClean="0">
                <a:solidFill>
                  <a:srgbClr val="000000"/>
                </a:solidFill>
                <a:latin typeface="Arial" charset="0"/>
              </a:rPr>
              <a:t>Příklady odpojování od </a:t>
            </a:r>
            <a:r>
              <a:rPr lang="cs-CZ" altLang="cs-CZ" sz="2400" dirty="0" smtClean="0">
                <a:solidFill>
                  <a:srgbClr val="000000"/>
                </a:solidFill>
                <a:latin typeface="Arial" charset="0"/>
              </a:rPr>
              <a:t>CZT</a:t>
            </a:r>
          </a:p>
          <a:p>
            <a:pPr algn="l" eaLnBrk="1" hangingPunct="1">
              <a:lnSpc>
                <a:spcPct val="130000"/>
              </a:lnSpc>
              <a:buClr>
                <a:schemeClr val="tx1"/>
              </a:buClr>
              <a:buSzPct val="70000"/>
              <a:buFont typeface="StarSymbol" charset="0"/>
              <a:buChar char="●"/>
            </a:pPr>
            <a:r>
              <a:rPr lang="cs-CZ" altLang="cs-CZ" sz="2400" dirty="0" smtClean="0">
                <a:solidFill>
                  <a:srgbClr val="000000"/>
                </a:solidFill>
                <a:latin typeface="Arial" charset="0"/>
              </a:rPr>
              <a:t>Doporučení – pro realizaci</a:t>
            </a:r>
          </a:p>
          <a:p>
            <a:pPr algn="l" eaLnBrk="1" hangingPunct="1">
              <a:lnSpc>
                <a:spcPct val="130000"/>
              </a:lnSpc>
              <a:buClr>
                <a:schemeClr val="tx1"/>
              </a:buClr>
              <a:buSzPct val="70000"/>
              <a:buFont typeface="StarSymbol" charset="0"/>
              <a:buChar char="●"/>
            </a:pPr>
            <a:r>
              <a:rPr lang="cs-CZ" altLang="cs-CZ" sz="2400" dirty="0" smtClean="0">
                <a:solidFill>
                  <a:srgbClr val="000000"/>
                </a:solidFill>
                <a:latin typeface="Arial" charset="0"/>
              </a:rPr>
              <a:t>Vývoj ceny tepla – po realizaci jednotlivých opatření</a:t>
            </a:r>
          </a:p>
          <a:p>
            <a:pPr algn="l" eaLnBrk="1" hangingPunct="1">
              <a:lnSpc>
                <a:spcPct val="130000"/>
              </a:lnSpc>
              <a:buClr>
                <a:schemeClr val="tx1"/>
              </a:buClr>
              <a:buSzPct val="70000"/>
              <a:buFont typeface="StarSymbol" charset="0"/>
              <a:buChar char="●"/>
            </a:pPr>
            <a:r>
              <a:rPr lang="cs-CZ" altLang="cs-CZ" sz="2400" dirty="0" smtClean="0">
                <a:solidFill>
                  <a:srgbClr val="000000"/>
                </a:solidFill>
                <a:latin typeface="Arial" charset="0"/>
              </a:rPr>
              <a:t>Harmonogram</a:t>
            </a:r>
            <a:endParaRPr lang="cs-CZ" altLang="cs-CZ" sz="2400" dirty="0" smtClean="0">
              <a:solidFill>
                <a:srgbClr val="000000"/>
              </a:solidFill>
              <a:latin typeface="Arial" charset="0"/>
            </a:endParaRPr>
          </a:p>
          <a:p>
            <a:pPr algn="l" eaLnBrk="1" hangingPunct="1">
              <a:lnSpc>
                <a:spcPct val="130000"/>
              </a:lnSpc>
              <a:buClr>
                <a:schemeClr val="tx1"/>
              </a:buClr>
              <a:buSzPct val="70000"/>
              <a:buFont typeface="StarSymbol" charset="0"/>
              <a:buChar char="●"/>
            </a:pPr>
            <a:r>
              <a:rPr lang="cs-CZ" altLang="cs-CZ" sz="2400" dirty="0" smtClean="0">
                <a:solidFill>
                  <a:srgbClr val="000000"/>
                </a:solidFill>
                <a:latin typeface="Arial" charset="0"/>
              </a:rPr>
              <a:t>Závěrečný přehled rizik a doporučení – pro realizaci</a:t>
            </a:r>
            <a:endParaRPr lang="cs-CZ" altLang="cs-CZ" sz="2400" dirty="0">
              <a:solidFill>
                <a:srgbClr val="000000"/>
              </a:solidFill>
              <a:latin typeface="Arial"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0" y="0"/>
            <a:ext cx="18415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1600" b="1">
                <a:solidFill>
                  <a:schemeClr val="tx2"/>
                </a:solidFill>
                <a:latin typeface="Times New Roman" pitchFamily="18" charset="0"/>
              </a:defRPr>
            </a:lvl1pPr>
            <a:lvl2pPr marL="742950" indent="-285750" eaLnBrk="0" hangingPunct="0">
              <a:defRPr sz="1600" b="1">
                <a:solidFill>
                  <a:schemeClr val="tx2"/>
                </a:solidFill>
                <a:latin typeface="Times New Roman" pitchFamily="18" charset="0"/>
              </a:defRPr>
            </a:lvl2pPr>
            <a:lvl3pPr marL="1143000" indent="-228600" eaLnBrk="0" hangingPunct="0">
              <a:defRPr sz="1600" b="1">
                <a:solidFill>
                  <a:schemeClr val="tx2"/>
                </a:solidFill>
                <a:latin typeface="Times New Roman" pitchFamily="18" charset="0"/>
              </a:defRPr>
            </a:lvl3pPr>
            <a:lvl4pPr marL="1600200" indent="-228600" eaLnBrk="0" hangingPunct="0">
              <a:defRPr sz="1600" b="1">
                <a:solidFill>
                  <a:schemeClr val="tx2"/>
                </a:solidFill>
                <a:latin typeface="Times New Roman" pitchFamily="18" charset="0"/>
              </a:defRPr>
            </a:lvl4pPr>
            <a:lvl5pPr marL="2057400" indent="-228600" eaLnBrk="0" hangingPunct="0">
              <a:defRPr sz="1600" b="1">
                <a:solidFill>
                  <a:schemeClr val="tx2"/>
                </a:solidFill>
                <a:latin typeface="Times New Roman" pitchFamily="18" charset="0"/>
              </a:defRPr>
            </a:lvl5pPr>
            <a:lvl6pPr marL="2514600" indent="-228600" algn="ctr" eaLnBrk="0" fontAlgn="base" hangingPunct="0">
              <a:spcBef>
                <a:spcPct val="0"/>
              </a:spcBef>
              <a:spcAft>
                <a:spcPct val="0"/>
              </a:spcAft>
              <a:defRPr sz="1600" b="1">
                <a:solidFill>
                  <a:schemeClr val="tx2"/>
                </a:solidFill>
                <a:latin typeface="Times New Roman" pitchFamily="18" charset="0"/>
              </a:defRPr>
            </a:lvl6pPr>
            <a:lvl7pPr marL="2971800" indent="-228600" algn="ctr" eaLnBrk="0" fontAlgn="base" hangingPunct="0">
              <a:spcBef>
                <a:spcPct val="0"/>
              </a:spcBef>
              <a:spcAft>
                <a:spcPct val="0"/>
              </a:spcAft>
              <a:defRPr sz="1600" b="1">
                <a:solidFill>
                  <a:schemeClr val="tx2"/>
                </a:solidFill>
                <a:latin typeface="Times New Roman" pitchFamily="18" charset="0"/>
              </a:defRPr>
            </a:lvl7pPr>
            <a:lvl8pPr marL="3429000" indent="-228600" algn="ctr" eaLnBrk="0" fontAlgn="base" hangingPunct="0">
              <a:spcBef>
                <a:spcPct val="0"/>
              </a:spcBef>
              <a:spcAft>
                <a:spcPct val="0"/>
              </a:spcAft>
              <a:defRPr sz="1600" b="1">
                <a:solidFill>
                  <a:schemeClr val="tx2"/>
                </a:solidFill>
                <a:latin typeface="Times New Roman" pitchFamily="18" charset="0"/>
              </a:defRPr>
            </a:lvl8pPr>
            <a:lvl9pPr marL="3886200" indent="-228600" algn="ctr" eaLnBrk="0" fontAlgn="base" hangingPunct="0">
              <a:spcBef>
                <a:spcPct val="0"/>
              </a:spcBef>
              <a:spcAft>
                <a:spcPct val="0"/>
              </a:spcAft>
              <a:defRPr sz="1600" b="1">
                <a:solidFill>
                  <a:schemeClr val="tx2"/>
                </a:solidFill>
                <a:latin typeface="Times New Roman" pitchFamily="18" charset="0"/>
              </a:defRPr>
            </a:lvl9pPr>
          </a:lstStyle>
          <a:p>
            <a:pPr algn="l"/>
            <a:endParaRPr lang="de-DE" altLang="cs-CZ" sz="2400" b="0">
              <a:solidFill>
                <a:schemeClr val="tx1"/>
              </a:solidFill>
            </a:endParaRPr>
          </a:p>
          <a:p>
            <a:pPr algn="l"/>
            <a:endParaRPr lang="de-DE" altLang="cs-CZ" sz="2400" b="0">
              <a:solidFill>
                <a:schemeClr val="tx1"/>
              </a:solidFill>
            </a:endParaRPr>
          </a:p>
        </p:txBody>
      </p:sp>
      <p:sp>
        <p:nvSpPr>
          <p:cNvPr id="17411" name="Rectangle 3"/>
          <p:cNvSpPr>
            <a:spLocks noChangeArrowheads="1"/>
          </p:cNvSpPr>
          <p:nvPr/>
        </p:nvSpPr>
        <p:spPr bwMode="auto">
          <a:xfrm>
            <a:off x="0" y="0"/>
            <a:ext cx="18415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1600" b="1">
                <a:solidFill>
                  <a:schemeClr val="tx2"/>
                </a:solidFill>
                <a:latin typeface="Times New Roman" pitchFamily="18" charset="0"/>
              </a:defRPr>
            </a:lvl1pPr>
            <a:lvl2pPr marL="742950" indent="-285750" eaLnBrk="0" hangingPunct="0">
              <a:defRPr sz="1600" b="1">
                <a:solidFill>
                  <a:schemeClr val="tx2"/>
                </a:solidFill>
                <a:latin typeface="Times New Roman" pitchFamily="18" charset="0"/>
              </a:defRPr>
            </a:lvl2pPr>
            <a:lvl3pPr marL="1143000" indent="-228600" eaLnBrk="0" hangingPunct="0">
              <a:defRPr sz="1600" b="1">
                <a:solidFill>
                  <a:schemeClr val="tx2"/>
                </a:solidFill>
                <a:latin typeface="Times New Roman" pitchFamily="18" charset="0"/>
              </a:defRPr>
            </a:lvl3pPr>
            <a:lvl4pPr marL="1600200" indent="-228600" eaLnBrk="0" hangingPunct="0">
              <a:defRPr sz="1600" b="1">
                <a:solidFill>
                  <a:schemeClr val="tx2"/>
                </a:solidFill>
                <a:latin typeface="Times New Roman" pitchFamily="18" charset="0"/>
              </a:defRPr>
            </a:lvl4pPr>
            <a:lvl5pPr marL="2057400" indent="-228600" eaLnBrk="0" hangingPunct="0">
              <a:defRPr sz="1600" b="1">
                <a:solidFill>
                  <a:schemeClr val="tx2"/>
                </a:solidFill>
                <a:latin typeface="Times New Roman" pitchFamily="18" charset="0"/>
              </a:defRPr>
            </a:lvl5pPr>
            <a:lvl6pPr marL="2514600" indent="-228600" algn="ctr" eaLnBrk="0" fontAlgn="base" hangingPunct="0">
              <a:spcBef>
                <a:spcPct val="0"/>
              </a:spcBef>
              <a:spcAft>
                <a:spcPct val="0"/>
              </a:spcAft>
              <a:defRPr sz="1600" b="1">
                <a:solidFill>
                  <a:schemeClr val="tx2"/>
                </a:solidFill>
                <a:latin typeface="Times New Roman" pitchFamily="18" charset="0"/>
              </a:defRPr>
            </a:lvl6pPr>
            <a:lvl7pPr marL="2971800" indent="-228600" algn="ctr" eaLnBrk="0" fontAlgn="base" hangingPunct="0">
              <a:spcBef>
                <a:spcPct val="0"/>
              </a:spcBef>
              <a:spcAft>
                <a:spcPct val="0"/>
              </a:spcAft>
              <a:defRPr sz="1600" b="1">
                <a:solidFill>
                  <a:schemeClr val="tx2"/>
                </a:solidFill>
                <a:latin typeface="Times New Roman" pitchFamily="18" charset="0"/>
              </a:defRPr>
            </a:lvl7pPr>
            <a:lvl8pPr marL="3429000" indent="-228600" algn="ctr" eaLnBrk="0" fontAlgn="base" hangingPunct="0">
              <a:spcBef>
                <a:spcPct val="0"/>
              </a:spcBef>
              <a:spcAft>
                <a:spcPct val="0"/>
              </a:spcAft>
              <a:defRPr sz="1600" b="1">
                <a:solidFill>
                  <a:schemeClr val="tx2"/>
                </a:solidFill>
                <a:latin typeface="Times New Roman" pitchFamily="18" charset="0"/>
              </a:defRPr>
            </a:lvl8pPr>
            <a:lvl9pPr marL="3886200" indent="-228600" algn="ctr" eaLnBrk="0" fontAlgn="base" hangingPunct="0">
              <a:spcBef>
                <a:spcPct val="0"/>
              </a:spcBef>
              <a:spcAft>
                <a:spcPct val="0"/>
              </a:spcAft>
              <a:defRPr sz="1600" b="1">
                <a:solidFill>
                  <a:schemeClr val="tx2"/>
                </a:solidFill>
                <a:latin typeface="Times New Roman" pitchFamily="18" charset="0"/>
              </a:defRPr>
            </a:lvl9pPr>
          </a:lstStyle>
          <a:p>
            <a:pPr algn="l"/>
            <a:endParaRPr lang="de-DE" altLang="cs-CZ" sz="2400" b="0">
              <a:solidFill>
                <a:schemeClr val="tx1"/>
              </a:solidFill>
            </a:endParaRPr>
          </a:p>
          <a:p>
            <a:pPr algn="l"/>
            <a:endParaRPr lang="de-DE" altLang="cs-CZ" sz="2400" b="0">
              <a:solidFill>
                <a:schemeClr val="tx1"/>
              </a:solidFill>
            </a:endParaRPr>
          </a:p>
        </p:txBody>
      </p:sp>
      <p:sp>
        <p:nvSpPr>
          <p:cNvPr id="204804" name="Text Box 4"/>
          <p:cNvSpPr txBox="1">
            <a:spLocks noChangeArrowheads="1"/>
          </p:cNvSpPr>
          <p:nvPr/>
        </p:nvSpPr>
        <p:spPr bwMode="auto">
          <a:xfrm>
            <a:off x="1993764" y="186859"/>
            <a:ext cx="491993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1600" b="1">
                <a:solidFill>
                  <a:schemeClr val="tx2"/>
                </a:solidFill>
                <a:latin typeface="Times New Roman" pitchFamily="18" charset="0"/>
              </a:defRPr>
            </a:lvl1pPr>
            <a:lvl2pPr marL="742950" indent="-285750" eaLnBrk="0" hangingPunct="0">
              <a:defRPr sz="1600" b="1">
                <a:solidFill>
                  <a:schemeClr val="tx2"/>
                </a:solidFill>
                <a:latin typeface="Times New Roman" pitchFamily="18" charset="0"/>
              </a:defRPr>
            </a:lvl2pPr>
            <a:lvl3pPr marL="1143000" indent="-228600" eaLnBrk="0" hangingPunct="0">
              <a:defRPr sz="1600" b="1">
                <a:solidFill>
                  <a:schemeClr val="tx2"/>
                </a:solidFill>
                <a:latin typeface="Times New Roman" pitchFamily="18" charset="0"/>
              </a:defRPr>
            </a:lvl3pPr>
            <a:lvl4pPr marL="1600200" indent="-228600" eaLnBrk="0" hangingPunct="0">
              <a:defRPr sz="1600" b="1">
                <a:solidFill>
                  <a:schemeClr val="tx2"/>
                </a:solidFill>
                <a:latin typeface="Times New Roman" pitchFamily="18" charset="0"/>
              </a:defRPr>
            </a:lvl4pPr>
            <a:lvl5pPr marL="2057400" indent="-228600" eaLnBrk="0" hangingPunct="0">
              <a:defRPr sz="1600" b="1">
                <a:solidFill>
                  <a:schemeClr val="tx2"/>
                </a:solidFill>
                <a:latin typeface="Times New Roman" pitchFamily="18" charset="0"/>
              </a:defRPr>
            </a:lvl5pPr>
            <a:lvl6pPr marL="2514600" indent="-228600" algn="ctr" eaLnBrk="0" fontAlgn="base" hangingPunct="0">
              <a:spcBef>
                <a:spcPct val="0"/>
              </a:spcBef>
              <a:spcAft>
                <a:spcPct val="0"/>
              </a:spcAft>
              <a:defRPr sz="1600" b="1">
                <a:solidFill>
                  <a:schemeClr val="tx2"/>
                </a:solidFill>
                <a:latin typeface="Times New Roman" pitchFamily="18" charset="0"/>
              </a:defRPr>
            </a:lvl6pPr>
            <a:lvl7pPr marL="2971800" indent="-228600" algn="ctr" eaLnBrk="0" fontAlgn="base" hangingPunct="0">
              <a:spcBef>
                <a:spcPct val="0"/>
              </a:spcBef>
              <a:spcAft>
                <a:spcPct val="0"/>
              </a:spcAft>
              <a:defRPr sz="1600" b="1">
                <a:solidFill>
                  <a:schemeClr val="tx2"/>
                </a:solidFill>
                <a:latin typeface="Times New Roman" pitchFamily="18" charset="0"/>
              </a:defRPr>
            </a:lvl7pPr>
            <a:lvl8pPr marL="3429000" indent="-228600" algn="ctr" eaLnBrk="0" fontAlgn="base" hangingPunct="0">
              <a:spcBef>
                <a:spcPct val="0"/>
              </a:spcBef>
              <a:spcAft>
                <a:spcPct val="0"/>
              </a:spcAft>
              <a:defRPr sz="1600" b="1">
                <a:solidFill>
                  <a:schemeClr val="tx2"/>
                </a:solidFill>
                <a:latin typeface="Times New Roman" pitchFamily="18" charset="0"/>
              </a:defRPr>
            </a:lvl8pPr>
            <a:lvl9pPr marL="3886200" indent="-228600" algn="ctr" eaLnBrk="0" fontAlgn="base" hangingPunct="0">
              <a:spcBef>
                <a:spcPct val="0"/>
              </a:spcBef>
              <a:spcAft>
                <a:spcPct val="0"/>
              </a:spcAft>
              <a:defRPr sz="1600" b="1">
                <a:solidFill>
                  <a:schemeClr val="tx2"/>
                </a:solidFill>
                <a:latin typeface="Times New Roman" pitchFamily="18" charset="0"/>
              </a:defRPr>
            </a:lvl9pPr>
          </a:lstStyle>
          <a:p>
            <a:pPr eaLnBrk="1" hangingPunct="1">
              <a:defRPr/>
            </a:pPr>
            <a:r>
              <a:rPr lang="cs-CZ" altLang="cs-CZ" sz="2800" u="sng" dirty="0" smtClean="0">
                <a:solidFill>
                  <a:srgbClr val="000000"/>
                </a:solidFill>
                <a:effectLst>
                  <a:outerShdw blurRad="38100" dist="38100" dir="2700000" algn="tl">
                    <a:srgbClr val="C0C0C0"/>
                  </a:outerShdw>
                </a:effectLst>
                <a:latin typeface="Arial" charset="0"/>
                <a:cs typeface="Lucida Sans Unicode" pitchFamily="34" charset="0"/>
              </a:rPr>
              <a:t>Celkové porovnání opatření</a:t>
            </a:r>
          </a:p>
        </p:txBody>
      </p:sp>
      <p:sp>
        <p:nvSpPr>
          <p:cNvPr id="11" name="Zástupný symbol pro obsah 10"/>
          <p:cNvSpPr>
            <a:spLocks noGrp="1"/>
          </p:cNvSpPr>
          <p:nvPr>
            <p:ph idx="1"/>
          </p:nvPr>
        </p:nvSpPr>
        <p:spPr>
          <a:xfrm>
            <a:off x="431540" y="710079"/>
            <a:ext cx="8229600" cy="4525963"/>
          </a:xfrm>
        </p:spPr>
        <p:txBody>
          <a:bodyPr/>
          <a:lstStyle/>
          <a:p>
            <a:pPr marL="0" lvl="0" indent="0">
              <a:buNone/>
            </a:pPr>
            <a:endParaRPr lang="cs-CZ" sz="1800" b="1" dirty="0" smtClean="0">
              <a:solidFill>
                <a:srgbClr val="000000"/>
              </a:solidFill>
            </a:endParaRPr>
          </a:p>
          <a:p>
            <a:r>
              <a:rPr lang="cs-CZ" sz="1800" b="1" dirty="0" smtClean="0">
                <a:solidFill>
                  <a:srgbClr val="000000"/>
                </a:solidFill>
              </a:rPr>
              <a:t>Rekonstrukce </a:t>
            </a:r>
            <a:r>
              <a:rPr lang="cs-CZ" sz="1800" b="1" dirty="0">
                <a:solidFill>
                  <a:srgbClr val="000000"/>
                </a:solidFill>
              </a:rPr>
              <a:t>stávajících nevyhovujících zdrojů </a:t>
            </a:r>
            <a:r>
              <a:rPr lang="cs-CZ" sz="1800" b="1" dirty="0" smtClean="0">
                <a:solidFill>
                  <a:srgbClr val="000000"/>
                </a:solidFill>
              </a:rPr>
              <a:t>tepla – okrsek K 309</a:t>
            </a:r>
            <a:endParaRPr lang="cs-CZ" sz="1800" b="1" dirty="0">
              <a:solidFill>
                <a:srgbClr val="000000"/>
              </a:solidFill>
            </a:endParaRPr>
          </a:p>
          <a:p>
            <a:pPr marL="0" indent="0">
              <a:buNone/>
            </a:pPr>
            <a:endParaRPr lang="cs-CZ" sz="1800" b="1" dirty="0" smtClean="0"/>
          </a:p>
          <a:p>
            <a:pPr marL="0" indent="0">
              <a:buNone/>
            </a:pPr>
            <a:endParaRPr lang="cs-CZ" sz="1800" b="1" dirty="0" smtClean="0"/>
          </a:p>
          <a:p>
            <a:endParaRPr lang="cs-CZ" sz="1800" b="1" dirty="0" smtClean="0"/>
          </a:p>
          <a:p>
            <a:endParaRPr lang="cs-CZ" sz="1800" b="1" dirty="0"/>
          </a:p>
          <a:p>
            <a:endParaRPr lang="cs-CZ" sz="1800" b="1" dirty="0" smtClean="0"/>
          </a:p>
          <a:p>
            <a:endParaRPr lang="cs-CZ" sz="1800" b="1" dirty="0"/>
          </a:p>
          <a:p>
            <a:endParaRPr lang="cs-CZ" sz="1800" b="1" dirty="0" smtClean="0"/>
          </a:p>
          <a:p>
            <a:endParaRPr lang="cs-CZ" sz="1800" b="1" dirty="0"/>
          </a:p>
          <a:p>
            <a:pPr marL="0" indent="0">
              <a:buNone/>
            </a:pPr>
            <a:endParaRPr lang="cs-CZ" sz="1800" b="1" dirty="0" smtClean="0"/>
          </a:p>
        </p:txBody>
      </p:sp>
      <p:graphicFrame>
        <p:nvGraphicFramePr>
          <p:cNvPr id="2" name="Tabulka 1"/>
          <p:cNvGraphicFramePr>
            <a:graphicFrameLocks noGrp="1"/>
          </p:cNvGraphicFramePr>
          <p:nvPr>
            <p:extLst>
              <p:ext uri="{D42A27DB-BD31-4B8C-83A1-F6EECF244321}">
                <p14:modId xmlns:p14="http://schemas.microsoft.com/office/powerpoint/2010/main" val="1135125007"/>
              </p:ext>
            </p:extLst>
          </p:nvPr>
        </p:nvGraphicFramePr>
        <p:xfrm>
          <a:off x="746575" y="1538790"/>
          <a:ext cx="7965885" cy="3468940"/>
        </p:xfrm>
        <a:graphic>
          <a:graphicData uri="http://schemas.openxmlformats.org/drawingml/2006/table">
            <a:tbl>
              <a:tblPr firstRow="1" firstCol="1" bandRow="1">
                <a:tableStyleId>{073A0DAA-6AF3-43AB-8588-CEC1D06C72B9}</a:tableStyleId>
              </a:tblPr>
              <a:tblGrid>
                <a:gridCol w="4253782"/>
                <a:gridCol w="1135936"/>
                <a:gridCol w="1288880"/>
                <a:gridCol w="1287287"/>
              </a:tblGrid>
              <a:tr h="171265">
                <a:tc gridSpan="4">
                  <a:txBody>
                    <a:bodyPr/>
                    <a:lstStyle/>
                    <a:p>
                      <a:pPr algn="ctr">
                        <a:spcAft>
                          <a:spcPts val="0"/>
                        </a:spcAft>
                      </a:pPr>
                      <a:r>
                        <a:rPr lang="cs-CZ" sz="1200" dirty="0">
                          <a:effectLst/>
                        </a:rPr>
                        <a:t>Souhrnné zhodnocení opatření NO1</a:t>
                      </a:r>
                      <a:endParaRPr lang="cs-CZ" sz="1200" dirty="0">
                        <a:effectLst/>
                        <a:latin typeface="Times New Roman"/>
                        <a:ea typeface="Times New Roman"/>
                      </a:endParaRPr>
                    </a:p>
                  </a:txBody>
                  <a:tcPr marL="44450" marR="44450" marT="0" marB="0" anchor="ctr"/>
                </a:tc>
                <a:tc hMerge="1">
                  <a:txBody>
                    <a:bodyPr/>
                    <a:lstStyle/>
                    <a:p>
                      <a:endParaRPr lang="cs-CZ"/>
                    </a:p>
                  </a:txBody>
                  <a:tcPr/>
                </a:tc>
                <a:tc hMerge="1">
                  <a:txBody>
                    <a:bodyPr/>
                    <a:lstStyle/>
                    <a:p>
                      <a:endParaRPr lang="cs-CZ"/>
                    </a:p>
                  </a:txBody>
                  <a:tcPr/>
                </a:tc>
                <a:tc hMerge="1">
                  <a:txBody>
                    <a:bodyPr/>
                    <a:lstStyle/>
                    <a:p>
                      <a:endParaRPr lang="cs-CZ"/>
                    </a:p>
                  </a:txBody>
                  <a:tcPr/>
                </a:tc>
              </a:tr>
              <a:tr h="342529">
                <a:tc>
                  <a:txBody>
                    <a:bodyPr/>
                    <a:lstStyle/>
                    <a:p>
                      <a:pPr algn="ctr">
                        <a:spcAft>
                          <a:spcPts val="0"/>
                        </a:spcAft>
                      </a:pPr>
                      <a:r>
                        <a:rPr lang="cs-CZ" sz="1200" dirty="0">
                          <a:effectLst/>
                        </a:rPr>
                        <a:t>Ukazatel ve sledovaném období</a:t>
                      </a:r>
                      <a:endParaRPr lang="cs-CZ" sz="1200" dirty="0">
                        <a:effectLst/>
                        <a:latin typeface="Times New Roman"/>
                        <a:ea typeface="Times New Roman"/>
                      </a:endParaRPr>
                    </a:p>
                  </a:txBody>
                  <a:tcPr marL="44450" marR="44450" marT="0" marB="0" anchor="ctr"/>
                </a:tc>
                <a:tc>
                  <a:txBody>
                    <a:bodyPr/>
                    <a:lstStyle/>
                    <a:p>
                      <a:pPr algn="ctr">
                        <a:spcAft>
                          <a:spcPts val="0"/>
                        </a:spcAft>
                      </a:pPr>
                      <a:r>
                        <a:rPr lang="cs-CZ" sz="1200" b="1" dirty="0">
                          <a:effectLst/>
                        </a:rPr>
                        <a:t>Jednotka</a:t>
                      </a:r>
                      <a:endParaRPr lang="cs-CZ" sz="1200" b="1" dirty="0">
                        <a:effectLst/>
                        <a:latin typeface="Times New Roman"/>
                        <a:ea typeface="Times New Roman"/>
                      </a:endParaRPr>
                    </a:p>
                  </a:txBody>
                  <a:tcPr marL="44450" marR="44450" marT="0" marB="0" anchor="ctr"/>
                </a:tc>
                <a:tc>
                  <a:txBody>
                    <a:bodyPr/>
                    <a:lstStyle/>
                    <a:p>
                      <a:pPr algn="ctr">
                        <a:spcAft>
                          <a:spcPts val="0"/>
                        </a:spcAft>
                      </a:pPr>
                      <a:r>
                        <a:rPr lang="cs-CZ" sz="1200" b="1" dirty="0">
                          <a:effectLst/>
                        </a:rPr>
                        <a:t>Vlastní prostředky</a:t>
                      </a:r>
                      <a:endParaRPr lang="cs-CZ" sz="1200" b="1" dirty="0">
                        <a:effectLst/>
                        <a:latin typeface="Times New Roman"/>
                        <a:ea typeface="Times New Roman"/>
                      </a:endParaRPr>
                    </a:p>
                  </a:txBody>
                  <a:tcPr marL="44450" marR="44450" marT="0" marB="0" anchor="ctr"/>
                </a:tc>
                <a:tc>
                  <a:txBody>
                    <a:bodyPr/>
                    <a:lstStyle/>
                    <a:p>
                      <a:pPr algn="ctr">
                        <a:spcAft>
                          <a:spcPts val="0"/>
                        </a:spcAft>
                      </a:pPr>
                      <a:r>
                        <a:rPr lang="cs-CZ" sz="1200" b="1" dirty="0">
                          <a:effectLst/>
                        </a:rPr>
                        <a:t>Úvěr</a:t>
                      </a:r>
                      <a:endParaRPr lang="cs-CZ" sz="1200" b="1" dirty="0">
                        <a:effectLst/>
                        <a:latin typeface="Times New Roman"/>
                        <a:ea typeface="Times New Roman"/>
                      </a:endParaRPr>
                    </a:p>
                  </a:txBody>
                  <a:tcPr marL="44450" marR="44450" marT="0" marB="0" anchor="ctr"/>
                </a:tc>
              </a:tr>
              <a:tr h="171265">
                <a:tc>
                  <a:txBody>
                    <a:bodyPr/>
                    <a:lstStyle/>
                    <a:p>
                      <a:pPr>
                        <a:spcAft>
                          <a:spcPts val="0"/>
                        </a:spcAft>
                      </a:pPr>
                      <a:r>
                        <a:rPr lang="cs-CZ" sz="1200" dirty="0">
                          <a:effectLst/>
                        </a:rPr>
                        <a:t>Investiční náklady </a:t>
                      </a:r>
                      <a:endParaRPr lang="cs-CZ" sz="1200" dirty="0">
                        <a:effectLst/>
                        <a:latin typeface="Times New Roman"/>
                        <a:ea typeface="Times New Roman"/>
                      </a:endParaRPr>
                    </a:p>
                  </a:txBody>
                  <a:tcPr marL="44450" marR="44450" marT="0" marB="0" anchor="ctr"/>
                </a:tc>
                <a:tc>
                  <a:txBody>
                    <a:bodyPr/>
                    <a:lstStyle/>
                    <a:p>
                      <a:pPr algn="ctr">
                        <a:spcAft>
                          <a:spcPts val="0"/>
                        </a:spcAft>
                      </a:pPr>
                      <a:r>
                        <a:rPr lang="cs-CZ" sz="1200" dirty="0" err="1">
                          <a:effectLst/>
                        </a:rPr>
                        <a:t>tis.Kč</a:t>
                      </a:r>
                      <a:endParaRPr lang="cs-CZ" sz="1200" dirty="0">
                        <a:effectLst/>
                        <a:latin typeface="Times New Roman"/>
                        <a:ea typeface="Times New Roman"/>
                      </a:endParaRPr>
                    </a:p>
                  </a:txBody>
                  <a:tcPr marL="44450" marR="44450" marT="0" marB="0" anchor="ctr"/>
                </a:tc>
                <a:tc>
                  <a:txBody>
                    <a:bodyPr/>
                    <a:lstStyle/>
                    <a:p>
                      <a:pPr algn="r">
                        <a:spcAft>
                          <a:spcPts val="0"/>
                        </a:spcAft>
                      </a:pPr>
                      <a:r>
                        <a:rPr lang="cs-CZ" sz="1200">
                          <a:effectLst/>
                        </a:rPr>
                        <a:t>4 587,1</a:t>
                      </a:r>
                      <a:endParaRPr lang="cs-CZ" sz="1200">
                        <a:effectLst/>
                        <a:latin typeface="Times New Roman"/>
                        <a:ea typeface="Times New Roman"/>
                      </a:endParaRPr>
                    </a:p>
                  </a:txBody>
                  <a:tcPr marL="44450" marR="44450" marT="0" marB="0" anchor="ctr"/>
                </a:tc>
                <a:tc>
                  <a:txBody>
                    <a:bodyPr/>
                    <a:lstStyle/>
                    <a:p>
                      <a:pPr algn="r">
                        <a:spcAft>
                          <a:spcPts val="0"/>
                        </a:spcAft>
                      </a:pPr>
                      <a:r>
                        <a:rPr lang="cs-CZ" sz="1200">
                          <a:effectLst/>
                        </a:rPr>
                        <a:t>4 587,1</a:t>
                      </a:r>
                      <a:endParaRPr lang="cs-CZ" sz="1200">
                        <a:effectLst/>
                        <a:latin typeface="Times New Roman"/>
                        <a:ea typeface="Times New Roman"/>
                      </a:endParaRPr>
                    </a:p>
                  </a:txBody>
                  <a:tcPr marL="44450" marR="44450" marT="0" marB="0" anchor="b"/>
                </a:tc>
              </a:tr>
              <a:tr h="171265">
                <a:tc>
                  <a:txBody>
                    <a:bodyPr/>
                    <a:lstStyle/>
                    <a:p>
                      <a:pPr>
                        <a:spcAft>
                          <a:spcPts val="0"/>
                        </a:spcAft>
                      </a:pPr>
                      <a:r>
                        <a:rPr lang="cs-CZ" sz="1200">
                          <a:effectLst/>
                        </a:rPr>
                        <a:t>Úroky</a:t>
                      </a:r>
                      <a:endParaRPr lang="cs-CZ" sz="1200">
                        <a:effectLst/>
                        <a:latin typeface="Times New Roman"/>
                        <a:ea typeface="Times New Roman"/>
                      </a:endParaRPr>
                    </a:p>
                  </a:txBody>
                  <a:tcPr marL="44450" marR="44450" marT="0" marB="0" anchor="ctr"/>
                </a:tc>
                <a:tc>
                  <a:txBody>
                    <a:bodyPr/>
                    <a:lstStyle/>
                    <a:p>
                      <a:pPr algn="ctr">
                        <a:spcAft>
                          <a:spcPts val="0"/>
                        </a:spcAft>
                      </a:pPr>
                      <a:r>
                        <a:rPr lang="cs-CZ" sz="1200" dirty="0" err="1">
                          <a:effectLst/>
                        </a:rPr>
                        <a:t>tis.Kč</a:t>
                      </a:r>
                      <a:endParaRPr lang="cs-CZ" sz="1200" dirty="0">
                        <a:effectLst/>
                        <a:latin typeface="Times New Roman"/>
                        <a:ea typeface="Times New Roman"/>
                      </a:endParaRPr>
                    </a:p>
                  </a:txBody>
                  <a:tcPr marL="44450" marR="44450" marT="0" marB="0" anchor="ctr"/>
                </a:tc>
                <a:tc>
                  <a:txBody>
                    <a:bodyPr/>
                    <a:lstStyle/>
                    <a:p>
                      <a:pPr algn="r">
                        <a:spcAft>
                          <a:spcPts val="0"/>
                        </a:spcAft>
                      </a:pPr>
                      <a:r>
                        <a:rPr lang="cs-CZ" sz="1200">
                          <a:effectLst/>
                        </a:rPr>
                        <a:t>0,0</a:t>
                      </a:r>
                      <a:endParaRPr lang="cs-CZ" sz="1200">
                        <a:effectLst/>
                        <a:latin typeface="Times New Roman"/>
                        <a:ea typeface="Times New Roman"/>
                      </a:endParaRPr>
                    </a:p>
                  </a:txBody>
                  <a:tcPr marL="44450" marR="44450" marT="0" marB="0" anchor="ctr"/>
                </a:tc>
                <a:tc>
                  <a:txBody>
                    <a:bodyPr/>
                    <a:lstStyle/>
                    <a:p>
                      <a:pPr algn="r">
                        <a:spcAft>
                          <a:spcPts val="0"/>
                        </a:spcAft>
                      </a:pPr>
                      <a:r>
                        <a:rPr lang="cs-CZ" sz="1200">
                          <a:effectLst/>
                        </a:rPr>
                        <a:t>918</a:t>
                      </a:r>
                      <a:endParaRPr lang="cs-CZ" sz="1200">
                        <a:effectLst/>
                        <a:latin typeface="Times New Roman"/>
                        <a:ea typeface="Times New Roman"/>
                      </a:endParaRPr>
                    </a:p>
                  </a:txBody>
                  <a:tcPr marL="44450" marR="44450" marT="0" marB="0" anchor="b"/>
                </a:tc>
              </a:tr>
              <a:tr h="171265">
                <a:tc>
                  <a:txBody>
                    <a:bodyPr/>
                    <a:lstStyle/>
                    <a:p>
                      <a:pPr>
                        <a:spcAft>
                          <a:spcPts val="0"/>
                        </a:spcAft>
                      </a:pPr>
                      <a:r>
                        <a:rPr lang="cs-CZ" sz="1200" dirty="0" smtClean="0">
                          <a:effectLst/>
                        </a:rPr>
                        <a:t>Úspora nákladů na výrobu tepla - </a:t>
                      </a:r>
                      <a:r>
                        <a:rPr lang="cs-CZ" sz="1200" dirty="0">
                          <a:effectLst/>
                        </a:rPr>
                        <a:t>CF</a:t>
                      </a:r>
                      <a:endParaRPr lang="cs-CZ" sz="1200" dirty="0">
                        <a:effectLst/>
                        <a:latin typeface="Times New Roman"/>
                        <a:ea typeface="Times New Roman"/>
                      </a:endParaRPr>
                    </a:p>
                  </a:txBody>
                  <a:tcPr marL="44450" marR="44450" marT="0" marB="0" anchor="ctr"/>
                </a:tc>
                <a:tc>
                  <a:txBody>
                    <a:bodyPr/>
                    <a:lstStyle/>
                    <a:p>
                      <a:pPr algn="ctr">
                        <a:spcAft>
                          <a:spcPts val="0"/>
                        </a:spcAft>
                      </a:pPr>
                      <a:r>
                        <a:rPr lang="cs-CZ" sz="1200" dirty="0" err="1">
                          <a:effectLst/>
                        </a:rPr>
                        <a:t>tis.Kč</a:t>
                      </a:r>
                      <a:r>
                        <a:rPr lang="cs-CZ" sz="1200" dirty="0">
                          <a:effectLst/>
                        </a:rPr>
                        <a:t>/rok</a:t>
                      </a:r>
                      <a:endParaRPr lang="cs-CZ" sz="1200" dirty="0">
                        <a:effectLst/>
                        <a:latin typeface="Times New Roman"/>
                        <a:ea typeface="Times New Roman"/>
                      </a:endParaRPr>
                    </a:p>
                  </a:txBody>
                  <a:tcPr marL="44450" marR="44450" marT="0" marB="0" anchor="ctr"/>
                </a:tc>
                <a:tc>
                  <a:txBody>
                    <a:bodyPr/>
                    <a:lstStyle/>
                    <a:p>
                      <a:pPr algn="r">
                        <a:spcAft>
                          <a:spcPts val="0"/>
                        </a:spcAft>
                      </a:pPr>
                      <a:r>
                        <a:rPr lang="cs-CZ" sz="1200">
                          <a:effectLst/>
                        </a:rPr>
                        <a:t>541,7</a:t>
                      </a:r>
                      <a:endParaRPr lang="cs-CZ" sz="1200">
                        <a:effectLst/>
                        <a:latin typeface="Times New Roman"/>
                        <a:ea typeface="Times New Roman"/>
                      </a:endParaRPr>
                    </a:p>
                  </a:txBody>
                  <a:tcPr marL="44450" marR="44450" marT="0" marB="0" anchor="ctr"/>
                </a:tc>
                <a:tc>
                  <a:txBody>
                    <a:bodyPr/>
                    <a:lstStyle/>
                    <a:p>
                      <a:pPr algn="r">
                        <a:spcAft>
                          <a:spcPts val="0"/>
                        </a:spcAft>
                      </a:pPr>
                      <a:r>
                        <a:rPr lang="cs-CZ" sz="1200">
                          <a:effectLst/>
                        </a:rPr>
                        <a:t>541,7</a:t>
                      </a:r>
                      <a:endParaRPr lang="cs-CZ" sz="1200">
                        <a:effectLst/>
                        <a:latin typeface="Times New Roman"/>
                        <a:ea typeface="Times New Roman"/>
                      </a:endParaRPr>
                    </a:p>
                  </a:txBody>
                  <a:tcPr marL="44450" marR="44450" marT="0" marB="0" anchor="b"/>
                </a:tc>
              </a:tr>
              <a:tr h="171265">
                <a:tc>
                  <a:txBody>
                    <a:bodyPr/>
                    <a:lstStyle/>
                    <a:p>
                      <a:pPr>
                        <a:spcAft>
                          <a:spcPts val="0"/>
                        </a:spcAft>
                      </a:pPr>
                      <a:r>
                        <a:rPr lang="cs-CZ" sz="1200">
                          <a:effectLst/>
                        </a:rPr>
                        <a:t>Diskontní sazba</a:t>
                      </a:r>
                      <a:endParaRPr lang="cs-CZ" sz="1200">
                        <a:effectLst/>
                        <a:latin typeface="Times New Roman"/>
                        <a:ea typeface="Times New Roman"/>
                      </a:endParaRPr>
                    </a:p>
                  </a:txBody>
                  <a:tcPr marL="44450" marR="44450" marT="0" marB="0" anchor="ctr"/>
                </a:tc>
                <a:tc>
                  <a:txBody>
                    <a:bodyPr/>
                    <a:lstStyle/>
                    <a:p>
                      <a:pPr algn="ctr">
                        <a:spcAft>
                          <a:spcPts val="0"/>
                        </a:spcAft>
                      </a:pPr>
                      <a:r>
                        <a:rPr lang="cs-CZ" sz="1200" dirty="0">
                          <a:effectLst/>
                        </a:rPr>
                        <a:t>%</a:t>
                      </a:r>
                      <a:endParaRPr lang="cs-CZ" sz="1200" dirty="0">
                        <a:effectLst/>
                        <a:latin typeface="Times New Roman"/>
                        <a:ea typeface="Times New Roman"/>
                      </a:endParaRPr>
                    </a:p>
                  </a:txBody>
                  <a:tcPr marL="44450" marR="44450" marT="0" marB="0" anchor="ctr"/>
                </a:tc>
                <a:tc>
                  <a:txBody>
                    <a:bodyPr/>
                    <a:lstStyle/>
                    <a:p>
                      <a:pPr algn="r">
                        <a:spcAft>
                          <a:spcPts val="0"/>
                        </a:spcAft>
                      </a:pPr>
                      <a:r>
                        <a:rPr lang="cs-CZ" sz="1200">
                          <a:effectLst/>
                        </a:rPr>
                        <a:t>3,06</a:t>
                      </a:r>
                      <a:endParaRPr lang="cs-CZ" sz="1200">
                        <a:effectLst/>
                        <a:latin typeface="Times New Roman"/>
                        <a:ea typeface="Times New Roman"/>
                      </a:endParaRPr>
                    </a:p>
                  </a:txBody>
                  <a:tcPr marL="44450" marR="44450" marT="0" marB="0" anchor="ctr"/>
                </a:tc>
                <a:tc>
                  <a:txBody>
                    <a:bodyPr/>
                    <a:lstStyle/>
                    <a:p>
                      <a:pPr algn="r">
                        <a:spcAft>
                          <a:spcPts val="0"/>
                        </a:spcAft>
                      </a:pPr>
                      <a:r>
                        <a:rPr lang="cs-CZ" sz="1200">
                          <a:effectLst/>
                        </a:rPr>
                        <a:t>3,06</a:t>
                      </a:r>
                      <a:endParaRPr lang="cs-CZ" sz="1200">
                        <a:effectLst/>
                        <a:latin typeface="Times New Roman"/>
                        <a:ea typeface="Times New Roman"/>
                      </a:endParaRPr>
                    </a:p>
                  </a:txBody>
                  <a:tcPr marL="44450" marR="44450" marT="0" marB="0" anchor="b"/>
                </a:tc>
              </a:tr>
              <a:tr h="171265">
                <a:tc>
                  <a:txBody>
                    <a:bodyPr/>
                    <a:lstStyle/>
                    <a:p>
                      <a:pPr>
                        <a:spcAft>
                          <a:spcPts val="0"/>
                        </a:spcAft>
                      </a:pPr>
                      <a:r>
                        <a:rPr lang="cs-CZ" sz="1200">
                          <a:effectLst/>
                        </a:rPr>
                        <a:t>Čistá současná hodnota NPV</a:t>
                      </a:r>
                      <a:endParaRPr lang="cs-CZ" sz="1200">
                        <a:effectLst/>
                        <a:latin typeface="Times New Roman"/>
                        <a:ea typeface="Times New Roman"/>
                      </a:endParaRPr>
                    </a:p>
                  </a:txBody>
                  <a:tcPr marL="44450" marR="44450" marT="0" marB="0" anchor="ctr"/>
                </a:tc>
                <a:tc>
                  <a:txBody>
                    <a:bodyPr/>
                    <a:lstStyle/>
                    <a:p>
                      <a:pPr algn="ctr">
                        <a:spcAft>
                          <a:spcPts val="0"/>
                        </a:spcAft>
                      </a:pPr>
                      <a:r>
                        <a:rPr lang="cs-CZ" sz="1200" dirty="0" err="1">
                          <a:effectLst/>
                        </a:rPr>
                        <a:t>tis.Kč</a:t>
                      </a:r>
                      <a:endParaRPr lang="cs-CZ" sz="1200" dirty="0">
                        <a:effectLst/>
                        <a:latin typeface="Times New Roman"/>
                        <a:ea typeface="Times New Roman"/>
                      </a:endParaRPr>
                    </a:p>
                  </a:txBody>
                  <a:tcPr marL="44450" marR="44450" marT="0" marB="0" anchor="ctr"/>
                </a:tc>
                <a:tc>
                  <a:txBody>
                    <a:bodyPr/>
                    <a:lstStyle/>
                    <a:p>
                      <a:pPr algn="r">
                        <a:spcAft>
                          <a:spcPts val="0"/>
                        </a:spcAft>
                      </a:pPr>
                      <a:r>
                        <a:rPr lang="cs-CZ" sz="1200">
                          <a:effectLst/>
                        </a:rPr>
                        <a:t>2 048,7</a:t>
                      </a:r>
                      <a:endParaRPr lang="cs-CZ" sz="1200">
                        <a:effectLst/>
                        <a:latin typeface="Times New Roman"/>
                        <a:ea typeface="Times New Roman"/>
                      </a:endParaRPr>
                    </a:p>
                  </a:txBody>
                  <a:tcPr marL="44450" marR="44450" marT="0" marB="0" anchor="ctr"/>
                </a:tc>
                <a:tc>
                  <a:txBody>
                    <a:bodyPr/>
                    <a:lstStyle/>
                    <a:p>
                      <a:pPr algn="r">
                        <a:spcAft>
                          <a:spcPts val="0"/>
                        </a:spcAft>
                      </a:pPr>
                      <a:r>
                        <a:rPr lang="cs-CZ" sz="1200">
                          <a:effectLst/>
                        </a:rPr>
                        <a:t>1 129,2</a:t>
                      </a:r>
                      <a:endParaRPr lang="cs-CZ" sz="1200">
                        <a:effectLst/>
                        <a:latin typeface="Times New Roman"/>
                        <a:ea typeface="Times New Roman"/>
                      </a:endParaRPr>
                    </a:p>
                  </a:txBody>
                  <a:tcPr marL="44450" marR="44450" marT="0" marB="0" anchor="ctr"/>
                </a:tc>
              </a:tr>
              <a:tr h="171265">
                <a:tc>
                  <a:txBody>
                    <a:bodyPr/>
                    <a:lstStyle/>
                    <a:p>
                      <a:pPr>
                        <a:spcAft>
                          <a:spcPts val="0"/>
                        </a:spcAft>
                      </a:pPr>
                      <a:r>
                        <a:rPr lang="cs-CZ" sz="1200">
                          <a:effectLst/>
                        </a:rPr>
                        <a:t>Vnitřní výnosové procento IRR</a:t>
                      </a:r>
                      <a:endParaRPr lang="cs-CZ" sz="1200">
                        <a:effectLst/>
                        <a:latin typeface="Times New Roman"/>
                        <a:ea typeface="Times New Roman"/>
                      </a:endParaRPr>
                    </a:p>
                  </a:txBody>
                  <a:tcPr marL="44450" marR="44450" marT="0" marB="0" anchor="ctr"/>
                </a:tc>
                <a:tc>
                  <a:txBody>
                    <a:bodyPr/>
                    <a:lstStyle/>
                    <a:p>
                      <a:pPr algn="ctr">
                        <a:spcAft>
                          <a:spcPts val="0"/>
                        </a:spcAft>
                      </a:pPr>
                      <a:r>
                        <a:rPr lang="cs-CZ" sz="1200" dirty="0">
                          <a:effectLst/>
                        </a:rPr>
                        <a:t>%</a:t>
                      </a:r>
                      <a:endParaRPr lang="cs-CZ" sz="1200" dirty="0">
                        <a:effectLst/>
                        <a:latin typeface="Times New Roman"/>
                        <a:ea typeface="Times New Roman"/>
                      </a:endParaRPr>
                    </a:p>
                  </a:txBody>
                  <a:tcPr marL="44450" marR="44450" marT="0" marB="0" anchor="ctr"/>
                </a:tc>
                <a:tc>
                  <a:txBody>
                    <a:bodyPr/>
                    <a:lstStyle/>
                    <a:p>
                      <a:pPr algn="r">
                        <a:spcAft>
                          <a:spcPts val="0"/>
                        </a:spcAft>
                      </a:pPr>
                      <a:r>
                        <a:rPr lang="cs-CZ" sz="1200">
                          <a:effectLst/>
                        </a:rPr>
                        <a:t>9,75</a:t>
                      </a:r>
                      <a:endParaRPr lang="cs-CZ" sz="1200">
                        <a:effectLst/>
                        <a:latin typeface="Times New Roman"/>
                        <a:ea typeface="Times New Roman"/>
                      </a:endParaRPr>
                    </a:p>
                  </a:txBody>
                  <a:tcPr marL="44450" marR="44450" marT="0" marB="0" anchor="ctr"/>
                </a:tc>
                <a:tc>
                  <a:txBody>
                    <a:bodyPr/>
                    <a:lstStyle/>
                    <a:p>
                      <a:pPr algn="r">
                        <a:spcAft>
                          <a:spcPts val="0"/>
                        </a:spcAft>
                      </a:pPr>
                      <a:r>
                        <a:rPr lang="cs-CZ" sz="1200">
                          <a:effectLst/>
                        </a:rPr>
                        <a:t>6,23</a:t>
                      </a:r>
                      <a:endParaRPr lang="cs-CZ" sz="1200">
                        <a:effectLst/>
                        <a:latin typeface="Times New Roman"/>
                        <a:ea typeface="Times New Roman"/>
                      </a:endParaRPr>
                    </a:p>
                  </a:txBody>
                  <a:tcPr marL="44450" marR="44450" marT="0" marB="0" anchor="ctr"/>
                </a:tc>
              </a:tr>
              <a:tr h="203220">
                <a:tc>
                  <a:txBody>
                    <a:bodyPr/>
                    <a:lstStyle/>
                    <a:p>
                      <a:pPr>
                        <a:spcAft>
                          <a:spcPts val="0"/>
                        </a:spcAft>
                      </a:pPr>
                      <a:r>
                        <a:rPr lang="cs-CZ" sz="1200">
                          <a:effectLst/>
                        </a:rPr>
                        <a:t>Prostá doba návratnosti T</a:t>
                      </a:r>
                      <a:r>
                        <a:rPr lang="cs-CZ" sz="1200" baseline="-25000">
                          <a:effectLst/>
                        </a:rPr>
                        <a:t>s</a:t>
                      </a:r>
                      <a:endParaRPr lang="cs-CZ" sz="1200">
                        <a:effectLst/>
                        <a:latin typeface="Times New Roman"/>
                        <a:ea typeface="Times New Roman"/>
                      </a:endParaRPr>
                    </a:p>
                  </a:txBody>
                  <a:tcPr marL="44450" marR="44450" marT="0" marB="0" anchor="ctr"/>
                </a:tc>
                <a:tc>
                  <a:txBody>
                    <a:bodyPr/>
                    <a:lstStyle/>
                    <a:p>
                      <a:pPr algn="ctr">
                        <a:spcAft>
                          <a:spcPts val="0"/>
                        </a:spcAft>
                      </a:pPr>
                      <a:r>
                        <a:rPr lang="cs-CZ" sz="1200" dirty="0">
                          <a:effectLst/>
                        </a:rPr>
                        <a:t>roky</a:t>
                      </a:r>
                      <a:endParaRPr lang="cs-CZ" sz="1200" dirty="0">
                        <a:effectLst/>
                        <a:latin typeface="Times New Roman"/>
                        <a:ea typeface="Times New Roman"/>
                      </a:endParaRPr>
                    </a:p>
                  </a:txBody>
                  <a:tcPr marL="44450" marR="44450" marT="0" marB="0" anchor="ctr"/>
                </a:tc>
                <a:tc>
                  <a:txBody>
                    <a:bodyPr/>
                    <a:lstStyle/>
                    <a:p>
                      <a:pPr algn="r">
                        <a:spcAft>
                          <a:spcPts val="0"/>
                        </a:spcAft>
                      </a:pPr>
                      <a:r>
                        <a:rPr lang="cs-CZ" sz="1200">
                          <a:effectLst/>
                        </a:rPr>
                        <a:t>8,5</a:t>
                      </a:r>
                      <a:endParaRPr lang="cs-CZ" sz="1200">
                        <a:effectLst/>
                        <a:latin typeface="Times New Roman"/>
                        <a:ea typeface="Times New Roman"/>
                      </a:endParaRPr>
                    </a:p>
                  </a:txBody>
                  <a:tcPr marL="44450" marR="44450" marT="0" marB="0" anchor="ctr"/>
                </a:tc>
                <a:tc>
                  <a:txBody>
                    <a:bodyPr/>
                    <a:lstStyle/>
                    <a:p>
                      <a:pPr algn="r">
                        <a:spcAft>
                          <a:spcPts val="0"/>
                        </a:spcAft>
                      </a:pPr>
                      <a:r>
                        <a:rPr lang="cs-CZ" sz="1200">
                          <a:effectLst/>
                        </a:rPr>
                        <a:t>10,2</a:t>
                      </a:r>
                      <a:endParaRPr lang="cs-CZ" sz="1200">
                        <a:effectLst/>
                        <a:latin typeface="Times New Roman"/>
                        <a:ea typeface="Times New Roman"/>
                      </a:endParaRPr>
                    </a:p>
                  </a:txBody>
                  <a:tcPr marL="44450" marR="44450" marT="0" marB="0" anchor="ctr"/>
                </a:tc>
              </a:tr>
              <a:tr h="203220">
                <a:tc>
                  <a:txBody>
                    <a:bodyPr/>
                    <a:lstStyle/>
                    <a:p>
                      <a:pPr>
                        <a:spcAft>
                          <a:spcPts val="0"/>
                        </a:spcAft>
                      </a:pPr>
                      <a:r>
                        <a:rPr lang="cs-CZ" sz="1200">
                          <a:effectLst/>
                        </a:rPr>
                        <a:t>Reálná doba návratnosti T</a:t>
                      </a:r>
                      <a:r>
                        <a:rPr lang="cs-CZ" sz="1200" baseline="-25000">
                          <a:effectLst/>
                        </a:rPr>
                        <a:t>sd</a:t>
                      </a:r>
                      <a:endParaRPr lang="cs-CZ" sz="1200">
                        <a:effectLst/>
                        <a:latin typeface="Times New Roman"/>
                        <a:ea typeface="Times New Roman"/>
                      </a:endParaRPr>
                    </a:p>
                  </a:txBody>
                  <a:tcPr marL="44450" marR="44450" marT="0" marB="0" anchor="ctr"/>
                </a:tc>
                <a:tc>
                  <a:txBody>
                    <a:bodyPr/>
                    <a:lstStyle/>
                    <a:p>
                      <a:pPr algn="ctr">
                        <a:spcAft>
                          <a:spcPts val="0"/>
                        </a:spcAft>
                      </a:pPr>
                      <a:r>
                        <a:rPr lang="cs-CZ" sz="1200" dirty="0">
                          <a:effectLst/>
                        </a:rPr>
                        <a:t>roky</a:t>
                      </a:r>
                      <a:endParaRPr lang="cs-CZ" sz="1200" dirty="0">
                        <a:effectLst/>
                        <a:latin typeface="Times New Roman"/>
                        <a:ea typeface="Times New Roman"/>
                      </a:endParaRPr>
                    </a:p>
                  </a:txBody>
                  <a:tcPr marL="44450" marR="44450" marT="0" marB="0" anchor="ctr"/>
                </a:tc>
                <a:tc>
                  <a:txBody>
                    <a:bodyPr/>
                    <a:lstStyle/>
                    <a:p>
                      <a:pPr algn="r">
                        <a:spcAft>
                          <a:spcPts val="0"/>
                        </a:spcAft>
                      </a:pPr>
                      <a:r>
                        <a:rPr lang="cs-CZ" sz="1200">
                          <a:effectLst/>
                        </a:rPr>
                        <a:t>9,6</a:t>
                      </a:r>
                      <a:endParaRPr lang="cs-CZ" sz="1200">
                        <a:effectLst/>
                        <a:latin typeface="Times New Roman"/>
                        <a:ea typeface="Times New Roman"/>
                      </a:endParaRPr>
                    </a:p>
                  </a:txBody>
                  <a:tcPr marL="44450" marR="44450" marT="0" marB="0" anchor="ctr"/>
                </a:tc>
                <a:tc>
                  <a:txBody>
                    <a:bodyPr/>
                    <a:lstStyle/>
                    <a:p>
                      <a:pPr algn="r">
                        <a:spcAft>
                          <a:spcPts val="0"/>
                        </a:spcAft>
                      </a:pPr>
                      <a:r>
                        <a:rPr lang="cs-CZ" sz="1200">
                          <a:effectLst/>
                        </a:rPr>
                        <a:t>11,9</a:t>
                      </a:r>
                      <a:endParaRPr lang="cs-CZ" sz="1200">
                        <a:effectLst/>
                        <a:latin typeface="Times New Roman"/>
                        <a:ea typeface="Times New Roman"/>
                      </a:endParaRPr>
                    </a:p>
                  </a:txBody>
                  <a:tcPr marL="44450" marR="44450" marT="0" marB="0" anchor="ctr"/>
                </a:tc>
              </a:tr>
              <a:tr h="171265">
                <a:tc>
                  <a:txBody>
                    <a:bodyPr/>
                    <a:lstStyle/>
                    <a:p>
                      <a:pPr>
                        <a:spcAft>
                          <a:spcPts val="0"/>
                        </a:spcAft>
                      </a:pPr>
                      <a:r>
                        <a:rPr lang="cs-CZ" sz="1200">
                          <a:effectLst/>
                        </a:rPr>
                        <a:t>Doba životnosti (odpisování)</a:t>
                      </a:r>
                      <a:endParaRPr lang="cs-CZ" sz="1200">
                        <a:effectLst/>
                        <a:latin typeface="Times New Roman"/>
                        <a:ea typeface="Times New Roman"/>
                      </a:endParaRPr>
                    </a:p>
                  </a:txBody>
                  <a:tcPr marL="44450" marR="44450" marT="0" marB="0" anchor="ctr"/>
                </a:tc>
                <a:tc>
                  <a:txBody>
                    <a:bodyPr/>
                    <a:lstStyle/>
                    <a:p>
                      <a:pPr algn="ctr">
                        <a:spcAft>
                          <a:spcPts val="0"/>
                        </a:spcAft>
                      </a:pPr>
                      <a:r>
                        <a:rPr lang="cs-CZ" sz="1200">
                          <a:effectLst/>
                        </a:rPr>
                        <a:t>roky</a:t>
                      </a:r>
                      <a:endParaRPr lang="cs-CZ" sz="1200">
                        <a:effectLst/>
                        <a:latin typeface="Times New Roman"/>
                        <a:ea typeface="Times New Roman"/>
                      </a:endParaRPr>
                    </a:p>
                  </a:txBody>
                  <a:tcPr marL="44450" marR="44450" marT="0" marB="0" anchor="ctr"/>
                </a:tc>
                <a:tc>
                  <a:txBody>
                    <a:bodyPr/>
                    <a:lstStyle/>
                    <a:p>
                      <a:pPr algn="r">
                        <a:spcAft>
                          <a:spcPts val="0"/>
                        </a:spcAft>
                      </a:pPr>
                      <a:r>
                        <a:rPr lang="cs-CZ" sz="1200" dirty="0">
                          <a:effectLst/>
                        </a:rPr>
                        <a:t>15,0</a:t>
                      </a:r>
                      <a:endParaRPr lang="cs-CZ" sz="1200" dirty="0">
                        <a:effectLst/>
                        <a:latin typeface="Times New Roman"/>
                        <a:ea typeface="Times New Roman"/>
                      </a:endParaRPr>
                    </a:p>
                  </a:txBody>
                  <a:tcPr marL="44450" marR="44450" marT="0" marB="0" anchor="ctr"/>
                </a:tc>
                <a:tc>
                  <a:txBody>
                    <a:bodyPr/>
                    <a:lstStyle/>
                    <a:p>
                      <a:pPr algn="r">
                        <a:spcAft>
                          <a:spcPts val="0"/>
                        </a:spcAft>
                      </a:pPr>
                      <a:r>
                        <a:rPr lang="cs-CZ" sz="1200">
                          <a:effectLst/>
                        </a:rPr>
                        <a:t>15,0</a:t>
                      </a:r>
                      <a:endParaRPr lang="cs-CZ" sz="1200">
                        <a:effectLst/>
                        <a:latin typeface="Times New Roman"/>
                        <a:ea typeface="Times New Roman"/>
                      </a:endParaRPr>
                    </a:p>
                  </a:txBody>
                  <a:tcPr marL="44450" marR="44450" marT="0" marB="0" anchor="ctr"/>
                </a:tc>
              </a:tr>
              <a:tr h="171265">
                <a:tc>
                  <a:txBody>
                    <a:bodyPr/>
                    <a:lstStyle/>
                    <a:p>
                      <a:pPr>
                        <a:spcAft>
                          <a:spcPts val="0"/>
                        </a:spcAft>
                      </a:pPr>
                      <a:r>
                        <a:rPr lang="cs-CZ" sz="1200">
                          <a:effectLst/>
                        </a:rPr>
                        <a:t>Kumulovaný CF na konci hodnoceného období</a:t>
                      </a:r>
                      <a:endParaRPr lang="cs-CZ" sz="1200">
                        <a:effectLst/>
                        <a:latin typeface="Times New Roman"/>
                        <a:ea typeface="Times New Roman"/>
                      </a:endParaRPr>
                    </a:p>
                  </a:txBody>
                  <a:tcPr marL="44450" marR="44450" marT="0" marB="0" anchor="ctr"/>
                </a:tc>
                <a:tc>
                  <a:txBody>
                    <a:bodyPr/>
                    <a:lstStyle/>
                    <a:p>
                      <a:pPr algn="ctr">
                        <a:spcAft>
                          <a:spcPts val="0"/>
                        </a:spcAft>
                      </a:pPr>
                      <a:r>
                        <a:rPr lang="cs-CZ" sz="1200">
                          <a:effectLst/>
                        </a:rPr>
                        <a:t>tis.Kč</a:t>
                      </a:r>
                      <a:endParaRPr lang="cs-CZ" sz="1200">
                        <a:effectLst/>
                        <a:latin typeface="Times New Roman"/>
                        <a:ea typeface="Times New Roman"/>
                      </a:endParaRPr>
                    </a:p>
                  </a:txBody>
                  <a:tcPr marL="44450" marR="44450" marT="0" marB="0" anchor="ctr"/>
                </a:tc>
                <a:tc>
                  <a:txBody>
                    <a:bodyPr/>
                    <a:lstStyle/>
                    <a:p>
                      <a:pPr algn="r">
                        <a:spcAft>
                          <a:spcPts val="0"/>
                        </a:spcAft>
                      </a:pPr>
                      <a:r>
                        <a:rPr lang="cs-CZ" sz="1200" dirty="0">
                          <a:effectLst/>
                        </a:rPr>
                        <a:t>3 538,4</a:t>
                      </a:r>
                      <a:endParaRPr lang="cs-CZ" sz="1200" dirty="0">
                        <a:effectLst/>
                        <a:latin typeface="Times New Roman"/>
                        <a:ea typeface="Times New Roman"/>
                      </a:endParaRPr>
                    </a:p>
                  </a:txBody>
                  <a:tcPr marL="44450" marR="44450" marT="0" marB="0" anchor="ctr"/>
                </a:tc>
                <a:tc>
                  <a:txBody>
                    <a:bodyPr/>
                    <a:lstStyle/>
                    <a:p>
                      <a:pPr algn="r">
                        <a:spcAft>
                          <a:spcPts val="0"/>
                        </a:spcAft>
                      </a:pPr>
                      <a:r>
                        <a:rPr lang="cs-CZ" sz="1200">
                          <a:effectLst/>
                        </a:rPr>
                        <a:t>2 618,9</a:t>
                      </a:r>
                      <a:endParaRPr lang="cs-CZ" sz="1200">
                        <a:effectLst/>
                        <a:latin typeface="Times New Roman"/>
                        <a:ea typeface="Times New Roman"/>
                      </a:endParaRPr>
                    </a:p>
                  </a:txBody>
                  <a:tcPr marL="44450" marR="44450" marT="0" marB="0" anchor="ctr"/>
                </a:tc>
              </a:tr>
              <a:tr h="171265">
                <a:tc>
                  <a:txBody>
                    <a:bodyPr/>
                    <a:lstStyle/>
                    <a:p>
                      <a:pPr>
                        <a:spcAft>
                          <a:spcPts val="0"/>
                        </a:spcAft>
                      </a:pPr>
                      <a:r>
                        <a:rPr lang="cs-CZ" sz="1200">
                          <a:effectLst/>
                        </a:rPr>
                        <a:t>Cena tepla bez realizace opatření </a:t>
                      </a:r>
                      <a:endParaRPr lang="cs-CZ" sz="1200">
                        <a:effectLst/>
                        <a:latin typeface="Times New Roman"/>
                        <a:ea typeface="Times New Roman"/>
                      </a:endParaRPr>
                    </a:p>
                  </a:txBody>
                  <a:tcPr marL="44450" marR="44450" marT="0" marB="0" anchor="ctr"/>
                </a:tc>
                <a:tc>
                  <a:txBody>
                    <a:bodyPr/>
                    <a:lstStyle/>
                    <a:p>
                      <a:pPr algn="ctr">
                        <a:spcAft>
                          <a:spcPts val="0"/>
                        </a:spcAft>
                      </a:pPr>
                      <a:r>
                        <a:rPr lang="cs-CZ" sz="1200">
                          <a:effectLst/>
                        </a:rPr>
                        <a:t>Kč/GJ</a:t>
                      </a:r>
                      <a:endParaRPr lang="cs-CZ" sz="1200">
                        <a:effectLst/>
                        <a:latin typeface="Times New Roman"/>
                        <a:ea typeface="Times New Roman"/>
                      </a:endParaRPr>
                    </a:p>
                  </a:txBody>
                  <a:tcPr marL="44450" marR="44450" marT="0" marB="0" anchor="ctr"/>
                </a:tc>
                <a:tc>
                  <a:txBody>
                    <a:bodyPr/>
                    <a:lstStyle/>
                    <a:p>
                      <a:pPr algn="r">
                        <a:spcAft>
                          <a:spcPts val="0"/>
                        </a:spcAft>
                      </a:pPr>
                      <a:r>
                        <a:rPr lang="cs-CZ" sz="1200" b="1" dirty="0">
                          <a:effectLst/>
                        </a:rPr>
                        <a:t>603,2</a:t>
                      </a:r>
                      <a:endParaRPr lang="cs-CZ" sz="1200" b="1" dirty="0">
                        <a:effectLst/>
                        <a:latin typeface="Times New Roman"/>
                        <a:ea typeface="Times New Roman"/>
                      </a:endParaRPr>
                    </a:p>
                  </a:txBody>
                  <a:tcPr marL="44450" marR="44450" marT="0" marB="0" anchor="ctr"/>
                </a:tc>
                <a:tc>
                  <a:txBody>
                    <a:bodyPr/>
                    <a:lstStyle/>
                    <a:p>
                      <a:pPr algn="r">
                        <a:spcAft>
                          <a:spcPts val="0"/>
                        </a:spcAft>
                      </a:pPr>
                      <a:r>
                        <a:rPr lang="cs-CZ" sz="1200" b="1" dirty="0">
                          <a:effectLst/>
                        </a:rPr>
                        <a:t>603,2</a:t>
                      </a:r>
                      <a:endParaRPr lang="cs-CZ" sz="1200" b="1" dirty="0">
                        <a:effectLst/>
                        <a:latin typeface="Times New Roman"/>
                        <a:ea typeface="Times New Roman"/>
                      </a:endParaRPr>
                    </a:p>
                  </a:txBody>
                  <a:tcPr marL="44450" marR="44450" marT="0" marB="0" anchor="ctr"/>
                </a:tc>
              </a:tr>
              <a:tr h="171265">
                <a:tc>
                  <a:txBody>
                    <a:bodyPr/>
                    <a:lstStyle/>
                    <a:p>
                      <a:pPr>
                        <a:spcAft>
                          <a:spcPts val="0"/>
                        </a:spcAft>
                      </a:pPr>
                      <a:r>
                        <a:rPr lang="cs-CZ" sz="1000" dirty="0">
                          <a:effectLst/>
                        </a:rPr>
                        <a:t> - Pracovní složka ceny tepla</a:t>
                      </a:r>
                      <a:endParaRPr lang="cs-CZ" sz="1000" dirty="0">
                        <a:effectLst/>
                        <a:latin typeface="Times New Roman"/>
                        <a:ea typeface="Times New Roman"/>
                      </a:endParaRPr>
                    </a:p>
                  </a:txBody>
                  <a:tcPr marL="44450" marR="44450" marT="0" marB="0" anchor="ctr"/>
                </a:tc>
                <a:tc>
                  <a:txBody>
                    <a:bodyPr/>
                    <a:lstStyle/>
                    <a:p>
                      <a:pPr algn="ctr">
                        <a:spcAft>
                          <a:spcPts val="0"/>
                        </a:spcAft>
                      </a:pPr>
                      <a:r>
                        <a:rPr lang="cs-CZ" sz="1000" dirty="0">
                          <a:effectLst/>
                        </a:rPr>
                        <a:t>Kč/GJ</a:t>
                      </a:r>
                      <a:endParaRPr lang="cs-CZ" sz="1000" dirty="0">
                        <a:effectLst/>
                        <a:latin typeface="Times New Roman"/>
                        <a:ea typeface="Times New Roman"/>
                      </a:endParaRPr>
                    </a:p>
                  </a:txBody>
                  <a:tcPr marL="44450" marR="44450" marT="0" marB="0" anchor="ctr"/>
                </a:tc>
                <a:tc>
                  <a:txBody>
                    <a:bodyPr/>
                    <a:lstStyle/>
                    <a:p>
                      <a:pPr algn="r">
                        <a:spcAft>
                          <a:spcPts val="0"/>
                        </a:spcAft>
                      </a:pPr>
                      <a:r>
                        <a:rPr lang="cs-CZ" sz="1000" dirty="0">
                          <a:effectLst/>
                        </a:rPr>
                        <a:t>387,9</a:t>
                      </a:r>
                      <a:endParaRPr lang="cs-CZ" sz="1000" dirty="0">
                        <a:effectLst/>
                        <a:latin typeface="Times New Roman"/>
                        <a:ea typeface="Times New Roman"/>
                      </a:endParaRPr>
                    </a:p>
                  </a:txBody>
                  <a:tcPr marL="44450" marR="44450" marT="0" marB="0" anchor="ctr"/>
                </a:tc>
                <a:tc>
                  <a:txBody>
                    <a:bodyPr/>
                    <a:lstStyle/>
                    <a:p>
                      <a:pPr algn="r">
                        <a:spcAft>
                          <a:spcPts val="0"/>
                        </a:spcAft>
                      </a:pPr>
                      <a:r>
                        <a:rPr lang="cs-CZ" sz="1000" dirty="0">
                          <a:effectLst/>
                        </a:rPr>
                        <a:t>387,9</a:t>
                      </a:r>
                      <a:endParaRPr lang="cs-CZ" sz="1000" dirty="0">
                        <a:effectLst/>
                        <a:latin typeface="Times New Roman"/>
                        <a:ea typeface="Times New Roman"/>
                      </a:endParaRPr>
                    </a:p>
                  </a:txBody>
                  <a:tcPr marL="44450" marR="44450" marT="0" marB="0" anchor="ctr"/>
                </a:tc>
              </a:tr>
              <a:tr h="171265">
                <a:tc>
                  <a:txBody>
                    <a:bodyPr/>
                    <a:lstStyle/>
                    <a:p>
                      <a:pPr>
                        <a:spcAft>
                          <a:spcPts val="0"/>
                        </a:spcAft>
                      </a:pPr>
                      <a:r>
                        <a:rPr lang="cs-CZ" sz="1000">
                          <a:effectLst/>
                        </a:rPr>
                        <a:t> - Základní složka ceny tepla</a:t>
                      </a:r>
                      <a:endParaRPr lang="cs-CZ" sz="1000">
                        <a:effectLst/>
                        <a:latin typeface="Times New Roman"/>
                        <a:ea typeface="Times New Roman"/>
                      </a:endParaRPr>
                    </a:p>
                  </a:txBody>
                  <a:tcPr marL="44450" marR="44450" marT="0" marB="0" anchor="ctr"/>
                </a:tc>
                <a:tc>
                  <a:txBody>
                    <a:bodyPr/>
                    <a:lstStyle/>
                    <a:p>
                      <a:pPr algn="ctr">
                        <a:spcAft>
                          <a:spcPts val="0"/>
                        </a:spcAft>
                      </a:pPr>
                      <a:r>
                        <a:rPr lang="cs-CZ" sz="1000">
                          <a:effectLst/>
                        </a:rPr>
                        <a:t>Kč/kW</a:t>
                      </a:r>
                      <a:endParaRPr lang="cs-CZ" sz="1000">
                        <a:effectLst/>
                        <a:latin typeface="Times New Roman"/>
                        <a:ea typeface="Times New Roman"/>
                      </a:endParaRPr>
                    </a:p>
                  </a:txBody>
                  <a:tcPr marL="44450" marR="44450" marT="0" marB="0" anchor="ctr"/>
                </a:tc>
                <a:tc>
                  <a:txBody>
                    <a:bodyPr/>
                    <a:lstStyle/>
                    <a:p>
                      <a:pPr algn="r">
                        <a:spcAft>
                          <a:spcPts val="0"/>
                        </a:spcAft>
                      </a:pPr>
                      <a:r>
                        <a:rPr lang="cs-CZ" sz="1000" dirty="0">
                          <a:effectLst/>
                        </a:rPr>
                        <a:t>1 537,6</a:t>
                      </a:r>
                      <a:endParaRPr lang="cs-CZ" sz="1000" dirty="0">
                        <a:effectLst/>
                        <a:latin typeface="Times New Roman"/>
                        <a:ea typeface="Times New Roman"/>
                      </a:endParaRPr>
                    </a:p>
                  </a:txBody>
                  <a:tcPr marL="44450" marR="44450" marT="0" marB="0" anchor="ctr"/>
                </a:tc>
                <a:tc>
                  <a:txBody>
                    <a:bodyPr/>
                    <a:lstStyle/>
                    <a:p>
                      <a:pPr algn="r">
                        <a:spcAft>
                          <a:spcPts val="0"/>
                        </a:spcAft>
                      </a:pPr>
                      <a:r>
                        <a:rPr lang="cs-CZ" sz="1000" dirty="0">
                          <a:effectLst/>
                        </a:rPr>
                        <a:t>1 537,6</a:t>
                      </a:r>
                      <a:endParaRPr lang="cs-CZ" sz="1000" dirty="0">
                        <a:effectLst/>
                        <a:latin typeface="Times New Roman"/>
                        <a:ea typeface="Times New Roman"/>
                      </a:endParaRPr>
                    </a:p>
                  </a:txBody>
                  <a:tcPr marL="44450" marR="44450" marT="0" marB="0" anchor="ctr"/>
                </a:tc>
              </a:tr>
              <a:tr h="171265">
                <a:tc>
                  <a:txBody>
                    <a:bodyPr/>
                    <a:lstStyle/>
                    <a:p>
                      <a:pPr>
                        <a:spcAft>
                          <a:spcPts val="0"/>
                        </a:spcAft>
                      </a:pPr>
                      <a:r>
                        <a:rPr lang="cs-CZ" sz="1200">
                          <a:effectLst/>
                        </a:rPr>
                        <a:t>Cena tepla po realizaci opatření </a:t>
                      </a:r>
                      <a:endParaRPr lang="cs-CZ" sz="1200">
                        <a:effectLst/>
                        <a:latin typeface="Times New Roman"/>
                        <a:ea typeface="Times New Roman"/>
                      </a:endParaRPr>
                    </a:p>
                  </a:txBody>
                  <a:tcPr marL="44450" marR="44450" marT="0" marB="0" anchor="ctr"/>
                </a:tc>
                <a:tc>
                  <a:txBody>
                    <a:bodyPr/>
                    <a:lstStyle/>
                    <a:p>
                      <a:pPr algn="ctr">
                        <a:spcAft>
                          <a:spcPts val="0"/>
                        </a:spcAft>
                      </a:pPr>
                      <a:r>
                        <a:rPr lang="cs-CZ" sz="1200">
                          <a:effectLst/>
                        </a:rPr>
                        <a:t>Kč/GJ</a:t>
                      </a:r>
                      <a:endParaRPr lang="cs-CZ" sz="1200">
                        <a:effectLst/>
                        <a:latin typeface="Times New Roman"/>
                        <a:ea typeface="Times New Roman"/>
                      </a:endParaRPr>
                    </a:p>
                  </a:txBody>
                  <a:tcPr marL="44450" marR="44450" marT="0" marB="0" anchor="ctr"/>
                </a:tc>
                <a:tc>
                  <a:txBody>
                    <a:bodyPr/>
                    <a:lstStyle/>
                    <a:p>
                      <a:pPr algn="r">
                        <a:spcAft>
                          <a:spcPts val="0"/>
                        </a:spcAft>
                      </a:pPr>
                      <a:r>
                        <a:rPr lang="cs-CZ" sz="1200" b="1" dirty="0">
                          <a:effectLst/>
                        </a:rPr>
                        <a:t>600,2</a:t>
                      </a:r>
                      <a:endParaRPr lang="cs-CZ" sz="1200" b="1" dirty="0">
                        <a:effectLst/>
                        <a:latin typeface="Times New Roman"/>
                        <a:ea typeface="Times New Roman"/>
                      </a:endParaRPr>
                    </a:p>
                  </a:txBody>
                  <a:tcPr marL="44450" marR="44450" marT="0" marB="0" anchor="ctr"/>
                </a:tc>
                <a:tc>
                  <a:txBody>
                    <a:bodyPr/>
                    <a:lstStyle/>
                    <a:p>
                      <a:pPr algn="r">
                        <a:spcAft>
                          <a:spcPts val="0"/>
                        </a:spcAft>
                      </a:pPr>
                      <a:r>
                        <a:rPr lang="cs-CZ" sz="1200" b="1" dirty="0">
                          <a:effectLst/>
                        </a:rPr>
                        <a:t>601,0</a:t>
                      </a:r>
                      <a:endParaRPr lang="cs-CZ" sz="1200" b="1" dirty="0">
                        <a:effectLst/>
                        <a:latin typeface="Times New Roman"/>
                        <a:ea typeface="Times New Roman"/>
                      </a:endParaRPr>
                    </a:p>
                  </a:txBody>
                  <a:tcPr marL="44450" marR="44450" marT="0" marB="0" anchor="ctr"/>
                </a:tc>
              </a:tr>
              <a:tr h="171265">
                <a:tc>
                  <a:txBody>
                    <a:bodyPr/>
                    <a:lstStyle/>
                    <a:p>
                      <a:pPr>
                        <a:spcAft>
                          <a:spcPts val="0"/>
                        </a:spcAft>
                      </a:pPr>
                      <a:r>
                        <a:rPr lang="cs-CZ" sz="1000" dirty="0">
                          <a:effectLst/>
                        </a:rPr>
                        <a:t> - Pracovní složka ceny tepla</a:t>
                      </a:r>
                      <a:endParaRPr lang="cs-CZ" sz="1000" dirty="0">
                        <a:effectLst/>
                        <a:latin typeface="Times New Roman"/>
                        <a:ea typeface="Times New Roman"/>
                      </a:endParaRPr>
                    </a:p>
                  </a:txBody>
                  <a:tcPr marL="44450" marR="44450" marT="0" marB="0" anchor="ctr"/>
                </a:tc>
                <a:tc>
                  <a:txBody>
                    <a:bodyPr/>
                    <a:lstStyle/>
                    <a:p>
                      <a:pPr algn="ctr">
                        <a:spcAft>
                          <a:spcPts val="0"/>
                        </a:spcAft>
                      </a:pPr>
                      <a:r>
                        <a:rPr lang="cs-CZ" sz="1000" dirty="0">
                          <a:effectLst/>
                        </a:rPr>
                        <a:t>Kč/GJ</a:t>
                      </a:r>
                      <a:endParaRPr lang="cs-CZ" sz="1000" dirty="0">
                        <a:effectLst/>
                        <a:latin typeface="Times New Roman"/>
                        <a:ea typeface="Times New Roman"/>
                      </a:endParaRPr>
                    </a:p>
                  </a:txBody>
                  <a:tcPr marL="44450" marR="44450" marT="0" marB="0" anchor="ctr"/>
                </a:tc>
                <a:tc>
                  <a:txBody>
                    <a:bodyPr/>
                    <a:lstStyle/>
                    <a:p>
                      <a:pPr algn="r">
                        <a:spcAft>
                          <a:spcPts val="0"/>
                        </a:spcAft>
                      </a:pPr>
                      <a:r>
                        <a:rPr lang="cs-CZ" sz="1000" dirty="0">
                          <a:effectLst/>
                        </a:rPr>
                        <a:t>381,2</a:t>
                      </a:r>
                      <a:endParaRPr lang="cs-CZ" sz="1000" dirty="0">
                        <a:effectLst/>
                        <a:latin typeface="Times New Roman"/>
                        <a:ea typeface="Times New Roman"/>
                      </a:endParaRPr>
                    </a:p>
                  </a:txBody>
                  <a:tcPr marL="44450" marR="44450" marT="0" marB="0" anchor="ctr"/>
                </a:tc>
                <a:tc>
                  <a:txBody>
                    <a:bodyPr/>
                    <a:lstStyle/>
                    <a:p>
                      <a:pPr algn="r">
                        <a:spcAft>
                          <a:spcPts val="0"/>
                        </a:spcAft>
                      </a:pPr>
                      <a:r>
                        <a:rPr lang="cs-CZ" sz="1000" dirty="0">
                          <a:effectLst/>
                        </a:rPr>
                        <a:t>381,2</a:t>
                      </a:r>
                      <a:endParaRPr lang="cs-CZ" sz="1000" dirty="0">
                        <a:effectLst/>
                        <a:latin typeface="Times New Roman"/>
                        <a:ea typeface="Times New Roman"/>
                      </a:endParaRPr>
                    </a:p>
                  </a:txBody>
                  <a:tcPr marL="44450" marR="44450" marT="0" marB="0" anchor="ctr"/>
                </a:tc>
              </a:tr>
              <a:tr h="171265">
                <a:tc>
                  <a:txBody>
                    <a:bodyPr/>
                    <a:lstStyle/>
                    <a:p>
                      <a:pPr>
                        <a:spcAft>
                          <a:spcPts val="0"/>
                        </a:spcAft>
                      </a:pPr>
                      <a:r>
                        <a:rPr lang="cs-CZ" sz="1000">
                          <a:effectLst/>
                        </a:rPr>
                        <a:t> - Základní složka ceny tepla</a:t>
                      </a:r>
                      <a:endParaRPr lang="cs-CZ" sz="1000">
                        <a:effectLst/>
                        <a:latin typeface="Times New Roman"/>
                        <a:ea typeface="Times New Roman"/>
                      </a:endParaRPr>
                    </a:p>
                  </a:txBody>
                  <a:tcPr marL="44450" marR="44450" marT="0" marB="0" anchor="ctr"/>
                </a:tc>
                <a:tc>
                  <a:txBody>
                    <a:bodyPr/>
                    <a:lstStyle/>
                    <a:p>
                      <a:pPr algn="ctr">
                        <a:spcAft>
                          <a:spcPts val="0"/>
                        </a:spcAft>
                      </a:pPr>
                      <a:r>
                        <a:rPr lang="cs-CZ" sz="1000">
                          <a:effectLst/>
                        </a:rPr>
                        <a:t>Kč/kW</a:t>
                      </a:r>
                      <a:endParaRPr lang="cs-CZ" sz="1000">
                        <a:effectLst/>
                        <a:latin typeface="Times New Roman"/>
                        <a:ea typeface="Times New Roman"/>
                      </a:endParaRPr>
                    </a:p>
                  </a:txBody>
                  <a:tcPr marL="44450" marR="44450" marT="0" marB="0" anchor="ctr"/>
                </a:tc>
                <a:tc>
                  <a:txBody>
                    <a:bodyPr/>
                    <a:lstStyle/>
                    <a:p>
                      <a:pPr algn="r">
                        <a:spcAft>
                          <a:spcPts val="0"/>
                        </a:spcAft>
                      </a:pPr>
                      <a:r>
                        <a:rPr lang="cs-CZ" sz="1000" dirty="0">
                          <a:solidFill>
                            <a:srgbClr val="FF0000"/>
                          </a:solidFill>
                          <a:effectLst/>
                        </a:rPr>
                        <a:t>1 564,4</a:t>
                      </a:r>
                      <a:endParaRPr lang="cs-CZ" sz="1000" dirty="0">
                        <a:solidFill>
                          <a:srgbClr val="FF0000"/>
                        </a:solidFill>
                        <a:effectLst/>
                        <a:latin typeface="Times New Roman"/>
                        <a:ea typeface="Times New Roman"/>
                      </a:endParaRPr>
                    </a:p>
                  </a:txBody>
                  <a:tcPr marL="44450" marR="44450" marT="0" marB="0" anchor="ctr"/>
                </a:tc>
                <a:tc>
                  <a:txBody>
                    <a:bodyPr/>
                    <a:lstStyle/>
                    <a:p>
                      <a:pPr algn="r">
                        <a:spcAft>
                          <a:spcPts val="0"/>
                        </a:spcAft>
                      </a:pPr>
                      <a:r>
                        <a:rPr lang="cs-CZ" sz="1000" dirty="0">
                          <a:solidFill>
                            <a:srgbClr val="FF0000"/>
                          </a:solidFill>
                          <a:effectLst/>
                        </a:rPr>
                        <a:t>1 569,9</a:t>
                      </a:r>
                      <a:endParaRPr lang="cs-CZ" sz="1000" dirty="0">
                        <a:solidFill>
                          <a:srgbClr val="FF0000"/>
                        </a:solidFill>
                        <a:effectLst/>
                        <a:latin typeface="Times New Roman"/>
                        <a:ea typeface="Times New Roman"/>
                      </a:endParaRPr>
                    </a:p>
                  </a:txBody>
                  <a:tcPr marL="44450" marR="44450" marT="0" marB="0" anchor="ctr"/>
                </a:tc>
              </a:tr>
            </a:tbl>
          </a:graphicData>
        </a:graphic>
      </p:graphicFrame>
    </p:spTree>
    <p:extLst>
      <p:ext uri="{BB962C8B-B14F-4D97-AF65-F5344CB8AC3E}">
        <p14:creationId xmlns:p14="http://schemas.microsoft.com/office/powerpoint/2010/main" val="5190307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0" y="0"/>
            <a:ext cx="18415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1600" b="1">
                <a:solidFill>
                  <a:schemeClr val="tx2"/>
                </a:solidFill>
                <a:latin typeface="Times New Roman" pitchFamily="18" charset="0"/>
              </a:defRPr>
            </a:lvl1pPr>
            <a:lvl2pPr marL="742950" indent="-285750" eaLnBrk="0" hangingPunct="0">
              <a:defRPr sz="1600" b="1">
                <a:solidFill>
                  <a:schemeClr val="tx2"/>
                </a:solidFill>
                <a:latin typeface="Times New Roman" pitchFamily="18" charset="0"/>
              </a:defRPr>
            </a:lvl2pPr>
            <a:lvl3pPr marL="1143000" indent="-228600" eaLnBrk="0" hangingPunct="0">
              <a:defRPr sz="1600" b="1">
                <a:solidFill>
                  <a:schemeClr val="tx2"/>
                </a:solidFill>
                <a:latin typeface="Times New Roman" pitchFamily="18" charset="0"/>
              </a:defRPr>
            </a:lvl3pPr>
            <a:lvl4pPr marL="1600200" indent="-228600" eaLnBrk="0" hangingPunct="0">
              <a:defRPr sz="1600" b="1">
                <a:solidFill>
                  <a:schemeClr val="tx2"/>
                </a:solidFill>
                <a:latin typeface="Times New Roman" pitchFamily="18" charset="0"/>
              </a:defRPr>
            </a:lvl4pPr>
            <a:lvl5pPr marL="2057400" indent="-228600" eaLnBrk="0" hangingPunct="0">
              <a:defRPr sz="1600" b="1">
                <a:solidFill>
                  <a:schemeClr val="tx2"/>
                </a:solidFill>
                <a:latin typeface="Times New Roman" pitchFamily="18" charset="0"/>
              </a:defRPr>
            </a:lvl5pPr>
            <a:lvl6pPr marL="2514600" indent="-228600" algn="ctr" eaLnBrk="0" fontAlgn="base" hangingPunct="0">
              <a:spcBef>
                <a:spcPct val="0"/>
              </a:spcBef>
              <a:spcAft>
                <a:spcPct val="0"/>
              </a:spcAft>
              <a:defRPr sz="1600" b="1">
                <a:solidFill>
                  <a:schemeClr val="tx2"/>
                </a:solidFill>
                <a:latin typeface="Times New Roman" pitchFamily="18" charset="0"/>
              </a:defRPr>
            </a:lvl6pPr>
            <a:lvl7pPr marL="2971800" indent="-228600" algn="ctr" eaLnBrk="0" fontAlgn="base" hangingPunct="0">
              <a:spcBef>
                <a:spcPct val="0"/>
              </a:spcBef>
              <a:spcAft>
                <a:spcPct val="0"/>
              </a:spcAft>
              <a:defRPr sz="1600" b="1">
                <a:solidFill>
                  <a:schemeClr val="tx2"/>
                </a:solidFill>
                <a:latin typeface="Times New Roman" pitchFamily="18" charset="0"/>
              </a:defRPr>
            </a:lvl7pPr>
            <a:lvl8pPr marL="3429000" indent="-228600" algn="ctr" eaLnBrk="0" fontAlgn="base" hangingPunct="0">
              <a:spcBef>
                <a:spcPct val="0"/>
              </a:spcBef>
              <a:spcAft>
                <a:spcPct val="0"/>
              </a:spcAft>
              <a:defRPr sz="1600" b="1">
                <a:solidFill>
                  <a:schemeClr val="tx2"/>
                </a:solidFill>
                <a:latin typeface="Times New Roman" pitchFamily="18" charset="0"/>
              </a:defRPr>
            </a:lvl8pPr>
            <a:lvl9pPr marL="3886200" indent="-228600" algn="ctr" eaLnBrk="0" fontAlgn="base" hangingPunct="0">
              <a:spcBef>
                <a:spcPct val="0"/>
              </a:spcBef>
              <a:spcAft>
                <a:spcPct val="0"/>
              </a:spcAft>
              <a:defRPr sz="1600" b="1">
                <a:solidFill>
                  <a:schemeClr val="tx2"/>
                </a:solidFill>
                <a:latin typeface="Times New Roman" pitchFamily="18" charset="0"/>
              </a:defRPr>
            </a:lvl9pPr>
          </a:lstStyle>
          <a:p>
            <a:pPr algn="l"/>
            <a:endParaRPr lang="de-DE" altLang="cs-CZ" sz="2400" b="0">
              <a:solidFill>
                <a:schemeClr val="tx1"/>
              </a:solidFill>
            </a:endParaRPr>
          </a:p>
          <a:p>
            <a:pPr algn="l"/>
            <a:endParaRPr lang="de-DE" altLang="cs-CZ" sz="2400" b="0">
              <a:solidFill>
                <a:schemeClr val="tx1"/>
              </a:solidFill>
            </a:endParaRPr>
          </a:p>
        </p:txBody>
      </p:sp>
      <p:sp>
        <p:nvSpPr>
          <p:cNvPr id="17411" name="Rectangle 3"/>
          <p:cNvSpPr>
            <a:spLocks noChangeArrowheads="1"/>
          </p:cNvSpPr>
          <p:nvPr/>
        </p:nvSpPr>
        <p:spPr bwMode="auto">
          <a:xfrm>
            <a:off x="0" y="0"/>
            <a:ext cx="18415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1600" b="1">
                <a:solidFill>
                  <a:schemeClr val="tx2"/>
                </a:solidFill>
                <a:latin typeface="Times New Roman" pitchFamily="18" charset="0"/>
              </a:defRPr>
            </a:lvl1pPr>
            <a:lvl2pPr marL="742950" indent="-285750" eaLnBrk="0" hangingPunct="0">
              <a:defRPr sz="1600" b="1">
                <a:solidFill>
                  <a:schemeClr val="tx2"/>
                </a:solidFill>
                <a:latin typeface="Times New Roman" pitchFamily="18" charset="0"/>
              </a:defRPr>
            </a:lvl2pPr>
            <a:lvl3pPr marL="1143000" indent="-228600" eaLnBrk="0" hangingPunct="0">
              <a:defRPr sz="1600" b="1">
                <a:solidFill>
                  <a:schemeClr val="tx2"/>
                </a:solidFill>
                <a:latin typeface="Times New Roman" pitchFamily="18" charset="0"/>
              </a:defRPr>
            </a:lvl3pPr>
            <a:lvl4pPr marL="1600200" indent="-228600" eaLnBrk="0" hangingPunct="0">
              <a:defRPr sz="1600" b="1">
                <a:solidFill>
                  <a:schemeClr val="tx2"/>
                </a:solidFill>
                <a:latin typeface="Times New Roman" pitchFamily="18" charset="0"/>
              </a:defRPr>
            </a:lvl4pPr>
            <a:lvl5pPr marL="2057400" indent="-228600" eaLnBrk="0" hangingPunct="0">
              <a:defRPr sz="1600" b="1">
                <a:solidFill>
                  <a:schemeClr val="tx2"/>
                </a:solidFill>
                <a:latin typeface="Times New Roman" pitchFamily="18" charset="0"/>
              </a:defRPr>
            </a:lvl5pPr>
            <a:lvl6pPr marL="2514600" indent="-228600" algn="ctr" eaLnBrk="0" fontAlgn="base" hangingPunct="0">
              <a:spcBef>
                <a:spcPct val="0"/>
              </a:spcBef>
              <a:spcAft>
                <a:spcPct val="0"/>
              </a:spcAft>
              <a:defRPr sz="1600" b="1">
                <a:solidFill>
                  <a:schemeClr val="tx2"/>
                </a:solidFill>
                <a:latin typeface="Times New Roman" pitchFamily="18" charset="0"/>
              </a:defRPr>
            </a:lvl6pPr>
            <a:lvl7pPr marL="2971800" indent="-228600" algn="ctr" eaLnBrk="0" fontAlgn="base" hangingPunct="0">
              <a:spcBef>
                <a:spcPct val="0"/>
              </a:spcBef>
              <a:spcAft>
                <a:spcPct val="0"/>
              </a:spcAft>
              <a:defRPr sz="1600" b="1">
                <a:solidFill>
                  <a:schemeClr val="tx2"/>
                </a:solidFill>
                <a:latin typeface="Times New Roman" pitchFamily="18" charset="0"/>
              </a:defRPr>
            </a:lvl7pPr>
            <a:lvl8pPr marL="3429000" indent="-228600" algn="ctr" eaLnBrk="0" fontAlgn="base" hangingPunct="0">
              <a:spcBef>
                <a:spcPct val="0"/>
              </a:spcBef>
              <a:spcAft>
                <a:spcPct val="0"/>
              </a:spcAft>
              <a:defRPr sz="1600" b="1">
                <a:solidFill>
                  <a:schemeClr val="tx2"/>
                </a:solidFill>
                <a:latin typeface="Times New Roman" pitchFamily="18" charset="0"/>
              </a:defRPr>
            </a:lvl8pPr>
            <a:lvl9pPr marL="3886200" indent="-228600" algn="ctr" eaLnBrk="0" fontAlgn="base" hangingPunct="0">
              <a:spcBef>
                <a:spcPct val="0"/>
              </a:spcBef>
              <a:spcAft>
                <a:spcPct val="0"/>
              </a:spcAft>
              <a:defRPr sz="1600" b="1">
                <a:solidFill>
                  <a:schemeClr val="tx2"/>
                </a:solidFill>
                <a:latin typeface="Times New Roman" pitchFamily="18" charset="0"/>
              </a:defRPr>
            </a:lvl9pPr>
          </a:lstStyle>
          <a:p>
            <a:pPr algn="l"/>
            <a:endParaRPr lang="de-DE" altLang="cs-CZ" sz="2400" b="0">
              <a:solidFill>
                <a:schemeClr val="tx1"/>
              </a:solidFill>
            </a:endParaRPr>
          </a:p>
          <a:p>
            <a:pPr algn="l"/>
            <a:endParaRPr lang="de-DE" altLang="cs-CZ" sz="2400" b="0">
              <a:solidFill>
                <a:schemeClr val="tx1"/>
              </a:solidFill>
            </a:endParaRPr>
          </a:p>
        </p:txBody>
      </p:sp>
      <p:sp>
        <p:nvSpPr>
          <p:cNvPr id="204804" name="Text Box 4"/>
          <p:cNvSpPr txBox="1">
            <a:spLocks noChangeArrowheads="1"/>
          </p:cNvSpPr>
          <p:nvPr/>
        </p:nvSpPr>
        <p:spPr bwMode="auto">
          <a:xfrm>
            <a:off x="1993764" y="186859"/>
            <a:ext cx="491993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1600" b="1">
                <a:solidFill>
                  <a:schemeClr val="tx2"/>
                </a:solidFill>
                <a:latin typeface="Times New Roman" pitchFamily="18" charset="0"/>
              </a:defRPr>
            </a:lvl1pPr>
            <a:lvl2pPr marL="742950" indent="-285750" eaLnBrk="0" hangingPunct="0">
              <a:defRPr sz="1600" b="1">
                <a:solidFill>
                  <a:schemeClr val="tx2"/>
                </a:solidFill>
                <a:latin typeface="Times New Roman" pitchFamily="18" charset="0"/>
              </a:defRPr>
            </a:lvl2pPr>
            <a:lvl3pPr marL="1143000" indent="-228600" eaLnBrk="0" hangingPunct="0">
              <a:defRPr sz="1600" b="1">
                <a:solidFill>
                  <a:schemeClr val="tx2"/>
                </a:solidFill>
                <a:latin typeface="Times New Roman" pitchFamily="18" charset="0"/>
              </a:defRPr>
            </a:lvl3pPr>
            <a:lvl4pPr marL="1600200" indent="-228600" eaLnBrk="0" hangingPunct="0">
              <a:defRPr sz="1600" b="1">
                <a:solidFill>
                  <a:schemeClr val="tx2"/>
                </a:solidFill>
                <a:latin typeface="Times New Roman" pitchFamily="18" charset="0"/>
              </a:defRPr>
            </a:lvl4pPr>
            <a:lvl5pPr marL="2057400" indent="-228600" eaLnBrk="0" hangingPunct="0">
              <a:defRPr sz="1600" b="1">
                <a:solidFill>
                  <a:schemeClr val="tx2"/>
                </a:solidFill>
                <a:latin typeface="Times New Roman" pitchFamily="18" charset="0"/>
              </a:defRPr>
            </a:lvl5pPr>
            <a:lvl6pPr marL="2514600" indent="-228600" algn="ctr" eaLnBrk="0" fontAlgn="base" hangingPunct="0">
              <a:spcBef>
                <a:spcPct val="0"/>
              </a:spcBef>
              <a:spcAft>
                <a:spcPct val="0"/>
              </a:spcAft>
              <a:defRPr sz="1600" b="1">
                <a:solidFill>
                  <a:schemeClr val="tx2"/>
                </a:solidFill>
                <a:latin typeface="Times New Roman" pitchFamily="18" charset="0"/>
              </a:defRPr>
            </a:lvl6pPr>
            <a:lvl7pPr marL="2971800" indent="-228600" algn="ctr" eaLnBrk="0" fontAlgn="base" hangingPunct="0">
              <a:spcBef>
                <a:spcPct val="0"/>
              </a:spcBef>
              <a:spcAft>
                <a:spcPct val="0"/>
              </a:spcAft>
              <a:defRPr sz="1600" b="1">
                <a:solidFill>
                  <a:schemeClr val="tx2"/>
                </a:solidFill>
                <a:latin typeface="Times New Roman" pitchFamily="18" charset="0"/>
              </a:defRPr>
            </a:lvl7pPr>
            <a:lvl8pPr marL="3429000" indent="-228600" algn="ctr" eaLnBrk="0" fontAlgn="base" hangingPunct="0">
              <a:spcBef>
                <a:spcPct val="0"/>
              </a:spcBef>
              <a:spcAft>
                <a:spcPct val="0"/>
              </a:spcAft>
              <a:defRPr sz="1600" b="1">
                <a:solidFill>
                  <a:schemeClr val="tx2"/>
                </a:solidFill>
                <a:latin typeface="Times New Roman" pitchFamily="18" charset="0"/>
              </a:defRPr>
            </a:lvl8pPr>
            <a:lvl9pPr marL="3886200" indent="-228600" algn="ctr" eaLnBrk="0" fontAlgn="base" hangingPunct="0">
              <a:spcBef>
                <a:spcPct val="0"/>
              </a:spcBef>
              <a:spcAft>
                <a:spcPct val="0"/>
              </a:spcAft>
              <a:defRPr sz="1600" b="1">
                <a:solidFill>
                  <a:schemeClr val="tx2"/>
                </a:solidFill>
                <a:latin typeface="Times New Roman" pitchFamily="18" charset="0"/>
              </a:defRPr>
            </a:lvl9pPr>
          </a:lstStyle>
          <a:p>
            <a:pPr eaLnBrk="1" hangingPunct="1">
              <a:defRPr/>
            </a:pPr>
            <a:r>
              <a:rPr lang="cs-CZ" altLang="cs-CZ" sz="2800" u="sng" dirty="0" smtClean="0">
                <a:solidFill>
                  <a:srgbClr val="000000"/>
                </a:solidFill>
                <a:effectLst>
                  <a:outerShdw blurRad="38100" dist="38100" dir="2700000" algn="tl">
                    <a:srgbClr val="C0C0C0"/>
                  </a:outerShdw>
                </a:effectLst>
                <a:latin typeface="Arial" charset="0"/>
                <a:cs typeface="Lucida Sans Unicode" pitchFamily="34" charset="0"/>
              </a:rPr>
              <a:t>Celkové porovnání opatření</a:t>
            </a:r>
          </a:p>
        </p:txBody>
      </p:sp>
      <p:sp>
        <p:nvSpPr>
          <p:cNvPr id="11" name="Zástupný symbol pro obsah 10"/>
          <p:cNvSpPr>
            <a:spLocks noGrp="1"/>
          </p:cNvSpPr>
          <p:nvPr>
            <p:ph idx="1"/>
          </p:nvPr>
        </p:nvSpPr>
        <p:spPr>
          <a:xfrm>
            <a:off x="431540" y="710079"/>
            <a:ext cx="8229600" cy="4525963"/>
          </a:xfrm>
        </p:spPr>
        <p:txBody>
          <a:bodyPr/>
          <a:lstStyle/>
          <a:p>
            <a:pPr marL="0" indent="0">
              <a:buNone/>
            </a:pPr>
            <a:endParaRPr lang="cs-CZ" sz="1800" b="1" dirty="0" smtClean="0">
              <a:solidFill>
                <a:srgbClr val="000000"/>
              </a:solidFill>
            </a:endParaRPr>
          </a:p>
          <a:p>
            <a:r>
              <a:rPr lang="cs-CZ" sz="1800" b="1" dirty="0" smtClean="0">
                <a:solidFill>
                  <a:srgbClr val="000000"/>
                </a:solidFill>
              </a:rPr>
              <a:t>Instalace </a:t>
            </a:r>
            <a:r>
              <a:rPr lang="cs-CZ" sz="1800" b="1" dirty="0">
                <a:solidFill>
                  <a:srgbClr val="000000"/>
                </a:solidFill>
              </a:rPr>
              <a:t>KGJ do provozní kotelny okrsku K 309 – vlastní </a:t>
            </a:r>
            <a:r>
              <a:rPr lang="cs-CZ" sz="1800" b="1" dirty="0" smtClean="0">
                <a:solidFill>
                  <a:srgbClr val="000000"/>
                </a:solidFill>
              </a:rPr>
              <a:t>financování – KGJ 1 x 600 </a:t>
            </a:r>
            <a:r>
              <a:rPr lang="cs-CZ" sz="1800" b="1" dirty="0" err="1" smtClean="0">
                <a:solidFill>
                  <a:srgbClr val="000000"/>
                </a:solidFill>
              </a:rPr>
              <a:t>kWe</a:t>
            </a:r>
            <a:r>
              <a:rPr lang="cs-CZ" sz="1800" b="1" dirty="0" smtClean="0">
                <a:solidFill>
                  <a:srgbClr val="000000"/>
                </a:solidFill>
              </a:rPr>
              <a:t> – 4 400 hod/rok</a:t>
            </a:r>
            <a:endParaRPr lang="cs-CZ" sz="1800" b="1" dirty="0">
              <a:solidFill>
                <a:srgbClr val="000000"/>
              </a:solidFill>
            </a:endParaRPr>
          </a:p>
          <a:p>
            <a:pPr marL="0" indent="0">
              <a:buNone/>
            </a:pPr>
            <a:endParaRPr lang="cs-CZ" sz="1800" b="1" dirty="0" smtClean="0"/>
          </a:p>
          <a:p>
            <a:endParaRPr lang="cs-CZ" sz="1800" b="1" dirty="0" smtClean="0"/>
          </a:p>
          <a:p>
            <a:endParaRPr lang="cs-CZ" sz="1800" b="1" dirty="0" smtClean="0"/>
          </a:p>
          <a:p>
            <a:endParaRPr lang="cs-CZ" sz="1800" b="1" dirty="0"/>
          </a:p>
          <a:p>
            <a:endParaRPr lang="cs-CZ" sz="1800" b="1" dirty="0" smtClean="0"/>
          </a:p>
          <a:p>
            <a:endParaRPr lang="cs-CZ" sz="1800" b="1" dirty="0"/>
          </a:p>
          <a:p>
            <a:endParaRPr lang="cs-CZ" sz="1800" b="1" dirty="0" smtClean="0"/>
          </a:p>
          <a:p>
            <a:endParaRPr lang="cs-CZ" sz="1800" b="1" dirty="0"/>
          </a:p>
          <a:p>
            <a:pPr marL="0" indent="0">
              <a:buNone/>
            </a:pPr>
            <a:endParaRPr lang="cs-CZ" sz="1800" b="1" dirty="0" smtClean="0"/>
          </a:p>
        </p:txBody>
      </p:sp>
      <p:graphicFrame>
        <p:nvGraphicFramePr>
          <p:cNvPr id="3" name="Tabulka 2"/>
          <p:cNvGraphicFramePr>
            <a:graphicFrameLocks noGrp="1"/>
          </p:cNvGraphicFramePr>
          <p:nvPr>
            <p:extLst>
              <p:ext uri="{D42A27DB-BD31-4B8C-83A1-F6EECF244321}">
                <p14:modId xmlns:p14="http://schemas.microsoft.com/office/powerpoint/2010/main" val="729864841"/>
              </p:ext>
            </p:extLst>
          </p:nvPr>
        </p:nvGraphicFramePr>
        <p:xfrm>
          <a:off x="1016605" y="1853825"/>
          <a:ext cx="7605844" cy="3529080"/>
        </p:xfrm>
        <a:graphic>
          <a:graphicData uri="http://schemas.openxmlformats.org/drawingml/2006/table">
            <a:tbl>
              <a:tblPr firstRow="1" firstCol="1" bandRow="1">
                <a:tableStyleId>{073A0DAA-6AF3-43AB-8588-CEC1D06C72B9}</a:tableStyleId>
              </a:tblPr>
              <a:tblGrid>
                <a:gridCol w="4061845"/>
                <a:gridCol w="1084237"/>
                <a:gridCol w="1229881"/>
                <a:gridCol w="1229881"/>
              </a:tblGrid>
              <a:tr h="177981">
                <a:tc gridSpan="4">
                  <a:txBody>
                    <a:bodyPr/>
                    <a:lstStyle/>
                    <a:p>
                      <a:pPr algn="ctr">
                        <a:spcAft>
                          <a:spcPts val="0"/>
                        </a:spcAft>
                      </a:pPr>
                      <a:r>
                        <a:rPr lang="cs-CZ" sz="1200" dirty="0">
                          <a:effectLst/>
                        </a:rPr>
                        <a:t>Souhrnné zhodnocení opatření NO2</a:t>
                      </a:r>
                      <a:endParaRPr lang="cs-CZ" sz="1200" dirty="0">
                        <a:effectLst/>
                        <a:latin typeface="Times New Roman"/>
                        <a:ea typeface="Times New Roman"/>
                      </a:endParaRPr>
                    </a:p>
                  </a:txBody>
                  <a:tcPr marL="44450" marR="44450" marT="0" marB="0" anchor="ctr"/>
                </a:tc>
                <a:tc hMerge="1">
                  <a:txBody>
                    <a:bodyPr/>
                    <a:lstStyle/>
                    <a:p>
                      <a:endParaRPr lang="cs-CZ"/>
                    </a:p>
                  </a:txBody>
                  <a:tcPr/>
                </a:tc>
                <a:tc hMerge="1">
                  <a:txBody>
                    <a:bodyPr/>
                    <a:lstStyle/>
                    <a:p>
                      <a:endParaRPr lang="cs-CZ"/>
                    </a:p>
                  </a:txBody>
                  <a:tcPr/>
                </a:tc>
                <a:tc hMerge="1">
                  <a:txBody>
                    <a:bodyPr/>
                    <a:lstStyle/>
                    <a:p>
                      <a:endParaRPr lang="cs-CZ"/>
                    </a:p>
                  </a:txBody>
                  <a:tcPr/>
                </a:tc>
              </a:tr>
              <a:tr h="355961">
                <a:tc>
                  <a:txBody>
                    <a:bodyPr/>
                    <a:lstStyle/>
                    <a:p>
                      <a:pPr algn="ctr">
                        <a:spcAft>
                          <a:spcPts val="0"/>
                        </a:spcAft>
                      </a:pPr>
                      <a:r>
                        <a:rPr lang="cs-CZ" sz="1200" dirty="0">
                          <a:effectLst/>
                        </a:rPr>
                        <a:t>Ukazatel ve sledovaném období</a:t>
                      </a:r>
                      <a:endParaRPr lang="cs-CZ" sz="1200" dirty="0">
                        <a:effectLst/>
                        <a:latin typeface="Times New Roman"/>
                        <a:ea typeface="Times New Roman"/>
                      </a:endParaRPr>
                    </a:p>
                  </a:txBody>
                  <a:tcPr marL="44450" marR="44450" marT="0" marB="0" anchor="ctr"/>
                </a:tc>
                <a:tc>
                  <a:txBody>
                    <a:bodyPr/>
                    <a:lstStyle/>
                    <a:p>
                      <a:pPr algn="ctr">
                        <a:spcAft>
                          <a:spcPts val="0"/>
                        </a:spcAft>
                      </a:pPr>
                      <a:r>
                        <a:rPr lang="cs-CZ" sz="1200" b="1" dirty="0">
                          <a:effectLst/>
                        </a:rPr>
                        <a:t>Jednotka</a:t>
                      </a:r>
                      <a:endParaRPr lang="cs-CZ" sz="1200" b="1" dirty="0">
                        <a:effectLst/>
                        <a:latin typeface="Times New Roman"/>
                        <a:ea typeface="Times New Roman"/>
                      </a:endParaRPr>
                    </a:p>
                  </a:txBody>
                  <a:tcPr marL="44450" marR="44450" marT="0" marB="0" anchor="ctr"/>
                </a:tc>
                <a:tc>
                  <a:txBody>
                    <a:bodyPr/>
                    <a:lstStyle/>
                    <a:p>
                      <a:pPr algn="ctr">
                        <a:spcAft>
                          <a:spcPts val="0"/>
                        </a:spcAft>
                      </a:pPr>
                      <a:r>
                        <a:rPr lang="cs-CZ" sz="1200" b="1" dirty="0">
                          <a:effectLst/>
                        </a:rPr>
                        <a:t>Vlastní prostředky</a:t>
                      </a:r>
                      <a:endParaRPr lang="cs-CZ" sz="1200" b="1" dirty="0">
                        <a:effectLst/>
                        <a:latin typeface="Times New Roman"/>
                        <a:ea typeface="Times New Roman"/>
                      </a:endParaRPr>
                    </a:p>
                  </a:txBody>
                  <a:tcPr marL="44450" marR="44450" marT="0" marB="0" anchor="ctr"/>
                </a:tc>
                <a:tc>
                  <a:txBody>
                    <a:bodyPr/>
                    <a:lstStyle/>
                    <a:p>
                      <a:pPr algn="ctr">
                        <a:spcAft>
                          <a:spcPts val="0"/>
                        </a:spcAft>
                      </a:pPr>
                      <a:r>
                        <a:rPr lang="cs-CZ" sz="1200" b="1" dirty="0">
                          <a:effectLst/>
                        </a:rPr>
                        <a:t>Úvěr</a:t>
                      </a:r>
                      <a:endParaRPr lang="cs-CZ" sz="1200" b="1" dirty="0">
                        <a:effectLst/>
                        <a:latin typeface="Times New Roman"/>
                        <a:ea typeface="Times New Roman"/>
                      </a:endParaRPr>
                    </a:p>
                  </a:txBody>
                  <a:tcPr marL="44450" marR="44450" marT="0" marB="0" anchor="ctr"/>
                </a:tc>
              </a:tr>
              <a:tr h="177981">
                <a:tc>
                  <a:txBody>
                    <a:bodyPr/>
                    <a:lstStyle/>
                    <a:p>
                      <a:pPr>
                        <a:spcAft>
                          <a:spcPts val="0"/>
                        </a:spcAft>
                      </a:pPr>
                      <a:r>
                        <a:rPr lang="cs-CZ" sz="1200" dirty="0">
                          <a:effectLst/>
                        </a:rPr>
                        <a:t>Investiční náklady </a:t>
                      </a:r>
                      <a:endParaRPr lang="cs-CZ" sz="1200" dirty="0">
                        <a:effectLst/>
                        <a:latin typeface="Times New Roman"/>
                        <a:ea typeface="Times New Roman"/>
                      </a:endParaRPr>
                    </a:p>
                  </a:txBody>
                  <a:tcPr marL="44450" marR="44450" marT="0" marB="0" anchor="ctr"/>
                </a:tc>
                <a:tc>
                  <a:txBody>
                    <a:bodyPr/>
                    <a:lstStyle/>
                    <a:p>
                      <a:pPr algn="ctr">
                        <a:spcAft>
                          <a:spcPts val="0"/>
                        </a:spcAft>
                      </a:pPr>
                      <a:r>
                        <a:rPr lang="cs-CZ" sz="1200">
                          <a:effectLst/>
                        </a:rPr>
                        <a:t>tis.Kč</a:t>
                      </a:r>
                      <a:endParaRPr lang="cs-CZ" sz="1200">
                        <a:effectLst/>
                        <a:latin typeface="Times New Roman"/>
                        <a:ea typeface="Times New Roman"/>
                      </a:endParaRPr>
                    </a:p>
                  </a:txBody>
                  <a:tcPr marL="44450" marR="44450" marT="0" marB="0" anchor="ctr"/>
                </a:tc>
                <a:tc>
                  <a:txBody>
                    <a:bodyPr/>
                    <a:lstStyle/>
                    <a:p>
                      <a:pPr algn="r">
                        <a:spcAft>
                          <a:spcPts val="0"/>
                        </a:spcAft>
                      </a:pPr>
                      <a:r>
                        <a:rPr lang="cs-CZ" sz="1200" dirty="0">
                          <a:effectLst/>
                        </a:rPr>
                        <a:t>20 900,0</a:t>
                      </a:r>
                      <a:endParaRPr lang="cs-CZ" sz="1200" dirty="0">
                        <a:effectLst/>
                        <a:latin typeface="Times New Roman"/>
                        <a:ea typeface="Times New Roman"/>
                      </a:endParaRPr>
                    </a:p>
                  </a:txBody>
                  <a:tcPr marL="44450" marR="44450" marT="0" marB="0" anchor="ctr"/>
                </a:tc>
                <a:tc>
                  <a:txBody>
                    <a:bodyPr/>
                    <a:lstStyle/>
                    <a:p>
                      <a:pPr algn="r">
                        <a:spcAft>
                          <a:spcPts val="0"/>
                        </a:spcAft>
                      </a:pPr>
                      <a:r>
                        <a:rPr lang="cs-CZ" sz="1200">
                          <a:effectLst/>
                        </a:rPr>
                        <a:t>20 900,0</a:t>
                      </a:r>
                      <a:endParaRPr lang="cs-CZ" sz="1200">
                        <a:effectLst/>
                        <a:latin typeface="Times New Roman"/>
                        <a:ea typeface="Times New Roman"/>
                      </a:endParaRPr>
                    </a:p>
                  </a:txBody>
                  <a:tcPr marL="44450" marR="44450" marT="0" marB="0" anchor="ctr"/>
                </a:tc>
              </a:tr>
              <a:tr h="177981">
                <a:tc>
                  <a:txBody>
                    <a:bodyPr/>
                    <a:lstStyle/>
                    <a:p>
                      <a:pPr>
                        <a:spcAft>
                          <a:spcPts val="0"/>
                        </a:spcAft>
                      </a:pPr>
                      <a:r>
                        <a:rPr lang="cs-CZ" sz="1200">
                          <a:effectLst/>
                        </a:rPr>
                        <a:t>Úroky</a:t>
                      </a:r>
                      <a:endParaRPr lang="cs-CZ" sz="1200">
                        <a:effectLst/>
                        <a:latin typeface="Times New Roman"/>
                        <a:ea typeface="Times New Roman"/>
                      </a:endParaRPr>
                    </a:p>
                  </a:txBody>
                  <a:tcPr marL="44450" marR="44450" marT="0" marB="0" anchor="ctr"/>
                </a:tc>
                <a:tc>
                  <a:txBody>
                    <a:bodyPr/>
                    <a:lstStyle/>
                    <a:p>
                      <a:pPr algn="ctr">
                        <a:spcAft>
                          <a:spcPts val="0"/>
                        </a:spcAft>
                      </a:pPr>
                      <a:r>
                        <a:rPr lang="cs-CZ" sz="1200">
                          <a:effectLst/>
                        </a:rPr>
                        <a:t>tis.Kč</a:t>
                      </a:r>
                      <a:endParaRPr lang="cs-CZ" sz="1200">
                        <a:effectLst/>
                        <a:latin typeface="Times New Roman"/>
                        <a:ea typeface="Times New Roman"/>
                      </a:endParaRPr>
                    </a:p>
                  </a:txBody>
                  <a:tcPr marL="44450" marR="44450" marT="0" marB="0" anchor="ctr"/>
                </a:tc>
                <a:tc>
                  <a:txBody>
                    <a:bodyPr/>
                    <a:lstStyle/>
                    <a:p>
                      <a:pPr algn="r">
                        <a:spcAft>
                          <a:spcPts val="0"/>
                        </a:spcAft>
                      </a:pPr>
                      <a:r>
                        <a:rPr lang="cs-CZ" sz="1200" dirty="0">
                          <a:effectLst/>
                        </a:rPr>
                        <a:t>0,0</a:t>
                      </a:r>
                      <a:endParaRPr lang="cs-CZ" sz="1200" dirty="0">
                        <a:effectLst/>
                        <a:latin typeface="Times New Roman"/>
                        <a:ea typeface="Times New Roman"/>
                      </a:endParaRPr>
                    </a:p>
                  </a:txBody>
                  <a:tcPr marL="44450" marR="44450" marT="0" marB="0" anchor="ctr"/>
                </a:tc>
                <a:tc>
                  <a:txBody>
                    <a:bodyPr/>
                    <a:lstStyle/>
                    <a:p>
                      <a:pPr algn="r">
                        <a:spcAft>
                          <a:spcPts val="0"/>
                        </a:spcAft>
                      </a:pPr>
                      <a:r>
                        <a:rPr lang="cs-CZ" sz="1200">
                          <a:effectLst/>
                        </a:rPr>
                        <a:t>4 184,6</a:t>
                      </a:r>
                      <a:endParaRPr lang="cs-CZ" sz="1200">
                        <a:effectLst/>
                        <a:latin typeface="Times New Roman"/>
                        <a:ea typeface="Times New Roman"/>
                      </a:endParaRPr>
                    </a:p>
                  </a:txBody>
                  <a:tcPr marL="44450" marR="44450" marT="0" marB="0" anchor="ctr"/>
                </a:tc>
              </a:tr>
              <a:tr h="177981">
                <a:tc>
                  <a:txBody>
                    <a:bodyPr/>
                    <a:lstStyle/>
                    <a:p>
                      <a:pPr>
                        <a:spcAft>
                          <a:spcPts val="0"/>
                        </a:spcAft>
                      </a:pPr>
                      <a:r>
                        <a:rPr lang="cs-CZ" sz="1200" dirty="0" smtClean="0">
                          <a:effectLst/>
                        </a:rPr>
                        <a:t>Úspora nákladů na výrobu tepla - </a:t>
                      </a:r>
                      <a:r>
                        <a:rPr lang="cs-CZ" sz="1200" dirty="0">
                          <a:effectLst/>
                        </a:rPr>
                        <a:t>CF</a:t>
                      </a:r>
                      <a:endParaRPr lang="cs-CZ" sz="1200" dirty="0">
                        <a:effectLst/>
                        <a:latin typeface="Times New Roman"/>
                        <a:ea typeface="Times New Roman"/>
                      </a:endParaRPr>
                    </a:p>
                  </a:txBody>
                  <a:tcPr marL="44450" marR="44450" marT="0" marB="0" anchor="ctr"/>
                </a:tc>
                <a:tc>
                  <a:txBody>
                    <a:bodyPr/>
                    <a:lstStyle/>
                    <a:p>
                      <a:pPr algn="ctr">
                        <a:spcAft>
                          <a:spcPts val="0"/>
                        </a:spcAft>
                      </a:pPr>
                      <a:r>
                        <a:rPr lang="cs-CZ" sz="1200">
                          <a:effectLst/>
                        </a:rPr>
                        <a:t>tis.Kč/rok</a:t>
                      </a:r>
                      <a:endParaRPr lang="cs-CZ" sz="1200">
                        <a:effectLst/>
                        <a:latin typeface="Times New Roman"/>
                        <a:ea typeface="Times New Roman"/>
                      </a:endParaRPr>
                    </a:p>
                  </a:txBody>
                  <a:tcPr marL="44450" marR="44450" marT="0" marB="0" anchor="ctr"/>
                </a:tc>
                <a:tc>
                  <a:txBody>
                    <a:bodyPr/>
                    <a:lstStyle/>
                    <a:p>
                      <a:pPr algn="r">
                        <a:spcAft>
                          <a:spcPts val="0"/>
                        </a:spcAft>
                      </a:pPr>
                      <a:r>
                        <a:rPr lang="cs-CZ" sz="1200" dirty="0">
                          <a:effectLst/>
                        </a:rPr>
                        <a:t>2 603,9</a:t>
                      </a:r>
                      <a:endParaRPr lang="cs-CZ" sz="1200" dirty="0">
                        <a:effectLst/>
                        <a:latin typeface="Times New Roman"/>
                        <a:ea typeface="Times New Roman"/>
                      </a:endParaRPr>
                    </a:p>
                  </a:txBody>
                  <a:tcPr marL="44450" marR="44450" marT="0" marB="0" anchor="ctr"/>
                </a:tc>
                <a:tc>
                  <a:txBody>
                    <a:bodyPr/>
                    <a:lstStyle/>
                    <a:p>
                      <a:pPr algn="r">
                        <a:spcAft>
                          <a:spcPts val="0"/>
                        </a:spcAft>
                      </a:pPr>
                      <a:r>
                        <a:rPr lang="cs-CZ" sz="1200">
                          <a:effectLst/>
                        </a:rPr>
                        <a:t>2 603,9</a:t>
                      </a:r>
                      <a:endParaRPr lang="cs-CZ" sz="1200">
                        <a:effectLst/>
                        <a:latin typeface="Times New Roman"/>
                        <a:ea typeface="Times New Roman"/>
                      </a:endParaRPr>
                    </a:p>
                  </a:txBody>
                  <a:tcPr marL="44450" marR="44450" marT="0" marB="0" anchor="ctr"/>
                </a:tc>
              </a:tr>
              <a:tr h="177981">
                <a:tc>
                  <a:txBody>
                    <a:bodyPr/>
                    <a:lstStyle/>
                    <a:p>
                      <a:pPr>
                        <a:spcAft>
                          <a:spcPts val="0"/>
                        </a:spcAft>
                      </a:pPr>
                      <a:r>
                        <a:rPr lang="cs-CZ" sz="1200">
                          <a:effectLst/>
                        </a:rPr>
                        <a:t>Diskontní sazba</a:t>
                      </a:r>
                      <a:endParaRPr lang="cs-CZ" sz="1200">
                        <a:effectLst/>
                        <a:latin typeface="Times New Roman"/>
                        <a:ea typeface="Times New Roman"/>
                      </a:endParaRPr>
                    </a:p>
                  </a:txBody>
                  <a:tcPr marL="44450" marR="44450" marT="0" marB="0" anchor="ctr"/>
                </a:tc>
                <a:tc>
                  <a:txBody>
                    <a:bodyPr/>
                    <a:lstStyle/>
                    <a:p>
                      <a:pPr algn="ctr">
                        <a:spcAft>
                          <a:spcPts val="0"/>
                        </a:spcAft>
                      </a:pPr>
                      <a:r>
                        <a:rPr lang="cs-CZ" sz="1200">
                          <a:effectLst/>
                        </a:rPr>
                        <a:t>%</a:t>
                      </a:r>
                      <a:endParaRPr lang="cs-CZ" sz="1200">
                        <a:effectLst/>
                        <a:latin typeface="Times New Roman"/>
                        <a:ea typeface="Times New Roman"/>
                      </a:endParaRPr>
                    </a:p>
                  </a:txBody>
                  <a:tcPr marL="44450" marR="44450" marT="0" marB="0" anchor="ctr"/>
                </a:tc>
                <a:tc>
                  <a:txBody>
                    <a:bodyPr/>
                    <a:lstStyle/>
                    <a:p>
                      <a:pPr algn="r">
                        <a:spcAft>
                          <a:spcPts val="0"/>
                        </a:spcAft>
                      </a:pPr>
                      <a:r>
                        <a:rPr lang="cs-CZ" sz="1200" dirty="0">
                          <a:effectLst/>
                        </a:rPr>
                        <a:t>3,06</a:t>
                      </a:r>
                      <a:endParaRPr lang="cs-CZ" sz="1200" dirty="0">
                        <a:effectLst/>
                        <a:latin typeface="Times New Roman"/>
                        <a:ea typeface="Times New Roman"/>
                      </a:endParaRPr>
                    </a:p>
                  </a:txBody>
                  <a:tcPr marL="44450" marR="44450" marT="0" marB="0" anchor="ctr"/>
                </a:tc>
                <a:tc>
                  <a:txBody>
                    <a:bodyPr/>
                    <a:lstStyle/>
                    <a:p>
                      <a:pPr algn="r">
                        <a:spcAft>
                          <a:spcPts val="0"/>
                        </a:spcAft>
                      </a:pPr>
                      <a:r>
                        <a:rPr lang="cs-CZ" sz="1200">
                          <a:effectLst/>
                        </a:rPr>
                        <a:t>3,06</a:t>
                      </a:r>
                      <a:endParaRPr lang="cs-CZ" sz="1200">
                        <a:effectLst/>
                        <a:latin typeface="Times New Roman"/>
                        <a:ea typeface="Times New Roman"/>
                      </a:endParaRPr>
                    </a:p>
                  </a:txBody>
                  <a:tcPr marL="44450" marR="44450" marT="0" marB="0" anchor="ctr"/>
                </a:tc>
              </a:tr>
              <a:tr h="177981">
                <a:tc>
                  <a:txBody>
                    <a:bodyPr/>
                    <a:lstStyle/>
                    <a:p>
                      <a:pPr>
                        <a:spcAft>
                          <a:spcPts val="0"/>
                        </a:spcAft>
                      </a:pPr>
                      <a:r>
                        <a:rPr lang="cs-CZ" sz="1200">
                          <a:effectLst/>
                        </a:rPr>
                        <a:t>Čistá současná hodnota NPV</a:t>
                      </a:r>
                      <a:endParaRPr lang="cs-CZ" sz="1200">
                        <a:effectLst/>
                        <a:latin typeface="Times New Roman"/>
                        <a:ea typeface="Times New Roman"/>
                      </a:endParaRPr>
                    </a:p>
                  </a:txBody>
                  <a:tcPr marL="44450" marR="44450" marT="0" marB="0" anchor="ctr"/>
                </a:tc>
                <a:tc>
                  <a:txBody>
                    <a:bodyPr/>
                    <a:lstStyle/>
                    <a:p>
                      <a:pPr algn="ctr">
                        <a:spcAft>
                          <a:spcPts val="0"/>
                        </a:spcAft>
                      </a:pPr>
                      <a:r>
                        <a:rPr lang="cs-CZ" sz="1200">
                          <a:effectLst/>
                        </a:rPr>
                        <a:t>tis.Kč</a:t>
                      </a:r>
                      <a:endParaRPr lang="cs-CZ" sz="1200">
                        <a:effectLst/>
                        <a:latin typeface="Times New Roman"/>
                        <a:ea typeface="Times New Roman"/>
                      </a:endParaRPr>
                    </a:p>
                  </a:txBody>
                  <a:tcPr marL="44450" marR="44450" marT="0" marB="0" anchor="ctr"/>
                </a:tc>
                <a:tc>
                  <a:txBody>
                    <a:bodyPr/>
                    <a:lstStyle/>
                    <a:p>
                      <a:pPr algn="r">
                        <a:spcAft>
                          <a:spcPts val="0"/>
                        </a:spcAft>
                      </a:pPr>
                      <a:r>
                        <a:rPr lang="cs-CZ" sz="1200" dirty="0">
                          <a:effectLst/>
                        </a:rPr>
                        <a:t>10 997,8</a:t>
                      </a:r>
                      <a:endParaRPr lang="cs-CZ" sz="1200" dirty="0">
                        <a:effectLst/>
                        <a:latin typeface="Times New Roman"/>
                        <a:ea typeface="Times New Roman"/>
                      </a:endParaRPr>
                    </a:p>
                  </a:txBody>
                  <a:tcPr marL="44450" marR="44450" marT="0" marB="0" anchor="ctr"/>
                </a:tc>
                <a:tc>
                  <a:txBody>
                    <a:bodyPr/>
                    <a:lstStyle/>
                    <a:p>
                      <a:pPr algn="r">
                        <a:spcAft>
                          <a:spcPts val="0"/>
                        </a:spcAft>
                      </a:pPr>
                      <a:r>
                        <a:rPr lang="cs-CZ" sz="1200">
                          <a:effectLst/>
                        </a:rPr>
                        <a:t>6 813,2</a:t>
                      </a:r>
                      <a:endParaRPr lang="cs-CZ" sz="1200">
                        <a:effectLst/>
                        <a:latin typeface="Times New Roman"/>
                        <a:ea typeface="Times New Roman"/>
                      </a:endParaRPr>
                    </a:p>
                  </a:txBody>
                  <a:tcPr marL="44450" marR="44450" marT="0" marB="0" anchor="ctr"/>
                </a:tc>
              </a:tr>
              <a:tr h="177981">
                <a:tc>
                  <a:txBody>
                    <a:bodyPr/>
                    <a:lstStyle/>
                    <a:p>
                      <a:pPr>
                        <a:spcAft>
                          <a:spcPts val="0"/>
                        </a:spcAft>
                      </a:pPr>
                      <a:r>
                        <a:rPr lang="cs-CZ" sz="1200">
                          <a:effectLst/>
                        </a:rPr>
                        <a:t>Vnitřní výnosové procento IRR</a:t>
                      </a:r>
                      <a:endParaRPr lang="cs-CZ" sz="1200">
                        <a:effectLst/>
                        <a:latin typeface="Times New Roman"/>
                        <a:ea typeface="Times New Roman"/>
                      </a:endParaRPr>
                    </a:p>
                  </a:txBody>
                  <a:tcPr marL="44450" marR="44450" marT="0" marB="0" anchor="ctr"/>
                </a:tc>
                <a:tc>
                  <a:txBody>
                    <a:bodyPr/>
                    <a:lstStyle/>
                    <a:p>
                      <a:pPr algn="ctr">
                        <a:spcAft>
                          <a:spcPts val="0"/>
                        </a:spcAft>
                      </a:pPr>
                      <a:r>
                        <a:rPr lang="cs-CZ" sz="1200">
                          <a:effectLst/>
                        </a:rPr>
                        <a:t>%</a:t>
                      </a:r>
                      <a:endParaRPr lang="cs-CZ" sz="1200">
                        <a:effectLst/>
                        <a:latin typeface="Times New Roman"/>
                        <a:ea typeface="Times New Roman"/>
                      </a:endParaRPr>
                    </a:p>
                  </a:txBody>
                  <a:tcPr marL="44450" marR="44450" marT="0" marB="0" anchor="ctr"/>
                </a:tc>
                <a:tc>
                  <a:txBody>
                    <a:bodyPr/>
                    <a:lstStyle/>
                    <a:p>
                      <a:pPr algn="r">
                        <a:spcAft>
                          <a:spcPts val="0"/>
                        </a:spcAft>
                      </a:pPr>
                      <a:r>
                        <a:rPr lang="cs-CZ" sz="1200" dirty="0">
                          <a:effectLst/>
                        </a:rPr>
                        <a:t>10,9</a:t>
                      </a:r>
                      <a:endParaRPr lang="cs-CZ" sz="1200" dirty="0">
                        <a:effectLst/>
                        <a:latin typeface="Times New Roman"/>
                        <a:ea typeface="Times New Roman"/>
                      </a:endParaRPr>
                    </a:p>
                  </a:txBody>
                  <a:tcPr marL="44450" marR="44450" marT="0" marB="0" anchor="ctr"/>
                </a:tc>
                <a:tc>
                  <a:txBody>
                    <a:bodyPr/>
                    <a:lstStyle/>
                    <a:p>
                      <a:pPr algn="r">
                        <a:spcAft>
                          <a:spcPts val="0"/>
                        </a:spcAft>
                      </a:pPr>
                      <a:r>
                        <a:rPr lang="cs-CZ" sz="1200">
                          <a:effectLst/>
                        </a:rPr>
                        <a:t>7,22</a:t>
                      </a:r>
                      <a:endParaRPr lang="cs-CZ" sz="1200">
                        <a:effectLst/>
                        <a:latin typeface="Times New Roman"/>
                        <a:ea typeface="Times New Roman"/>
                      </a:endParaRPr>
                    </a:p>
                  </a:txBody>
                  <a:tcPr marL="44450" marR="44450" marT="0" marB="0" anchor="ctr"/>
                </a:tc>
              </a:tr>
              <a:tr h="219858">
                <a:tc>
                  <a:txBody>
                    <a:bodyPr/>
                    <a:lstStyle/>
                    <a:p>
                      <a:pPr>
                        <a:spcAft>
                          <a:spcPts val="0"/>
                        </a:spcAft>
                      </a:pPr>
                      <a:r>
                        <a:rPr lang="cs-CZ" sz="1200">
                          <a:effectLst/>
                        </a:rPr>
                        <a:t>Prostá doba návratnosti T</a:t>
                      </a:r>
                      <a:r>
                        <a:rPr lang="cs-CZ" sz="1200" baseline="-25000">
                          <a:effectLst/>
                        </a:rPr>
                        <a:t>s</a:t>
                      </a:r>
                      <a:endParaRPr lang="cs-CZ" sz="1200">
                        <a:effectLst/>
                        <a:latin typeface="Times New Roman"/>
                        <a:ea typeface="Times New Roman"/>
                      </a:endParaRPr>
                    </a:p>
                  </a:txBody>
                  <a:tcPr marL="44450" marR="44450" marT="0" marB="0" anchor="ctr"/>
                </a:tc>
                <a:tc>
                  <a:txBody>
                    <a:bodyPr/>
                    <a:lstStyle/>
                    <a:p>
                      <a:pPr algn="ctr">
                        <a:spcAft>
                          <a:spcPts val="0"/>
                        </a:spcAft>
                      </a:pPr>
                      <a:r>
                        <a:rPr lang="cs-CZ" sz="1200">
                          <a:effectLst/>
                        </a:rPr>
                        <a:t>roky</a:t>
                      </a:r>
                      <a:endParaRPr lang="cs-CZ" sz="1200">
                        <a:effectLst/>
                        <a:latin typeface="Times New Roman"/>
                        <a:ea typeface="Times New Roman"/>
                      </a:endParaRPr>
                    </a:p>
                  </a:txBody>
                  <a:tcPr marL="44450" marR="44450" marT="0" marB="0" anchor="ctr"/>
                </a:tc>
                <a:tc>
                  <a:txBody>
                    <a:bodyPr/>
                    <a:lstStyle/>
                    <a:p>
                      <a:pPr algn="r">
                        <a:spcAft>
                          <a:spcPts val="0"/>
                        </a:spcAft>
                      </a:pPr>
                      <a:r>
                        <a:rPr lang="cs-CZ" sz="1200" dirty="0">
                          <a:effectLst/>
                        </a:rPr>
                        <a:t>8,0</a:t>
                      </a:r>
                      <a:endParaRPr lang="cs-CZ" sz="1200" dirty="0">
                        <a:effectLst/>
                        <a:latin typeface="Times New Roman"/>
                        <a:ea typeface="Times New Roman"/>
                      </a:endParaRPr>
                    </a:p>
                  </a:txBody>
                  <a:tcPr marL="44450" marR="44450" marT="0" marB="0" anchor="ctr"/>
                </a:tc>
                <a:tc>
                  <a:txBody>
                    <a:bodyPr/>
                    <a:lstStyle/>
                    <a:p>
                      <a:pPr algn="r">
                        <a:spcAft>
                          <a:spcPts val="0"/>
                        </a:spcAft>
                      </a:pPr>
                      <a:r>
                        <a:rPr lang="cs-CZ" sz="1200">
                          <a:effectLst/>
                        </a:rPr>
                        <a:t>9,6</a:t>
                      </a:r>
                      <a:endParaRPr lang="cs-CZ" sz="1200">
                        <a:effectLst/>
                        <a:latin typeface="Times New Roman"/>
                        <a:ea typeface="Times New Roman"/>
                      </a:endParaRPr>
                    </a:p>
                  </a:txBody>
                  <a:tcPr marL="44450" marR="44450" marT="0" marB="0" anchor="ctr"/>
                </a:tc>
              </a:tr>
              <a:tr h="219858">
                <a:tc>
                  <a:txBody>
                    <a:bodyPr/>
                    <a:lstStyle/>
                    <a:p>
                      <a:pPr>
                        <a:spcAft>
                          <a:spcPts val="0"/>
                        </a:spcAft>
                      </a:pPr>
                      <a:r>
                        <a:rPr lang="cs-CZ" sz="1200">
                          <a:effectLst/>
                        </a:rPr>
                        <a:t>Reálná doba návratnosti T</a:t>
                      </a:r>
                      <a:r>
                        <a:rPr lang="cs-CZ" sz="1200" baseline="-25000">
                          <a:effectLst/>
                        </a:rPr>
                        <a:t>sd</a:t>
                      </a:r>
                      <a:endParaRPr lang="cs-CZ" sz="1200">
                        <a:effectLst/>
                        <a:latin typeface="Times New Roman"/>
                        <a:ea typeface="Times New Roman"/>
                      </a:endParaRPr>
                    </a:p>
                  </a:txBody>
                  <a:tcPr marL="44450" marR="44450" marT="0" marB="0" anchor="ctr"/>
                </a:tc>
                <a:tc>
                  <a:txBody>
                    <a:bodyPr/>
                    <a:lstStyle/>
                    <a:p>
                      <a:pPr algn="ctr">
                        <a:spcAft>
                          <a:spcPts val="0"/>
                        </a:spcAft>
                      </a:pPr>
                      <a:r>
                        <a:rPr lang="cs-CZ" sz="1200">
                          <a:effectLst/>
                        </a:rPr>
                        <a:t>roky</a:t>
                      </a:r>
                      <a:endParaRPr lang="cs-CZ" sz="1200">
                        <a:effectLst/>
                        <a:latin typeface="Times New Roman"/>
                        <a:ea typeface="Times New Roman"/>
                      </a:endParaRPr>
                    </a:p>
                  </a:txBody>
                  <a:tcPr marL="44450" marR="44450" marT="0" marB="0" anchor="ctr"/>
                </a:tc>
                <a:tc>
                  <a:txBody>
                    <a:bodyPr/>
                    <a:lstStyle/>
                    <a:p>
                      <a:pPr algn="r">
                        <a:spcAft>
                          <a:spcPts val="0"/>
                        </a:spcAft>
                      </a:pPr>
                      <a:r>
                        <a:rPr lang="cs-CZ" sz="1200" dirty="0">
                          <a:effectLst/>
                        </a:rPr>
                        <a:t>9,0</a:t>
                      </a:r>
                      <a:endParaRPr lang="cs-CZ" sz="1200" dirty="0">
                        <a:effectLst/>
                        <a:latin typeface="Times New Roman"/>
                        <a:ea typeface="Times New Roman"/>
                      </a:endParaRPr>
                    </a:p>
                  </a:txBody>
                  <a:tcPr marL="44450" marR="44450" marT="0" marB="0" anchor="ctr"/>
                </a:tc>
                <a:tc>
                  <a:txBody>
                    <a:bodyPr/>
                    <a:lstStyle/>
                    <a:p>
                      <a:pPr algn="r">
                        <a:spcAft>
                          <a:spcPts val="0"/>
                        </a:spcAft>
                      </a:pPr>
                      <a:r>
                        <a:rPr lang="cs-CZ" sz="1200">
                          <a:effectLst/>
                        </a:rPr>
                        <a:t>11,2</a:t>
                      </a:r>
                      <a:endParaRPr lang="cs-CZ" sz="1200">
                        <a:effectLst/>
                        <a:latin typeface="Times New Roman"/>
                        <a:ea typeface="Times New Roman"/>
                      </a:endParaRPr>
                    </a:p>
                  </a:txBody>
                  <a:tcPr marL="44450" marR="44450" marT="0" marB="0" anchor="ctr"/>
                </a:tc>
              </a:tr>
              <a:tr h="177981">
                <a:tc>
                  <a:txBody>
                    <a:bodyPr/>
                    <a:lstStyle/>
                    <a:p>
                      <a:pPr>
                        <a:spcAft>
                          <a:spcPts val="0"/>
                        </a:spcAft>
                      </a:pPr>
                      <a:r>
                        <a:rPr lang="cs-CZ" sz="1200">
                          <a:effectLst/>
                        </a:rPr>
                        <a:t>Doba životnosti (odpisování)</a:t>
                      </a:r>
                      <a:endParaRPr lang="cs-CZ" sz="1200">
                        <a:effectLst/>
                        <a:latin typeface="Times New Roman"/>
                        <a:ea typeface="Times New Roman"/>
                      </a:endParaRPr>
                    </a:p>
                  </a:txBody>
                  <a:tcPr marL="44450" marR="44450" marT="0" marB="0" anchor="ctr"/>
                </a:tc>
                <a:tc>
                  <a:txBody>
                    <a:bodyPr/>
                    <a:lstStyle/>
                    <a:p>
                      <a:pPr algn="ctr">
                        <a:spcAft>
                          <a:spcPts val="0"/>
                        </a:spcAft>
                      </a:pPr>
                      <a:r>
                        <a:rPr lang="cs-CZ" sz="1200">
                          <a:effectLst/>
                        </a:rPr>
                        <a:t>roky</a:t>
                      </a:r>
                      <a:endParaRPr lang="cs-CZ" sz="1200">
                        <a:effectLst/>
                        <a:latin typeface="Times New Roman"/>
                        <a:ea typeface="Times New Roman"/>
                      </a:endParaRPr>
                    </a:p>
                  </a:txBody>
                  <a:tcPr marL="44450" marR="44450" marT="0" marB="0" anchor="ctr"/>
                </a:tc>
                <a:tc>
                  <a:txBody>
                    <a:bodyPr/>
                    <a:lstStyle/>
                    <a:p>
                      <a:pPr algn="r">
                        <a:spcAft>
                          <a:spcPts val="0"/>
                        </a:spcAft>
                      </a:pPr>
                      <a:r>
                        <a:rPr lang="cs-CZ" sz="1200" dirty="0">
                          <a:effectLst/>
                        </a:rPr>
                        <a:t>15,0</a:t>
                      </a:r>
                      <a:endParaRPr lang="cs-CZ" sz="1200" dirty="0">
                        <a:effectLst/>
                        <a:latin typeface="Times New Roman"/>
                        <a:ea typeface="Times New Roman"/>
                      </a:endParaRPr>
                    </a:p>
                  </a:txBody>
                  <a:tcPr marL="44450" marR="44450" marT="0" marB="0" anchor="ctr"/>
                </a:tc>
                <a:tc>
                  <a:txBody>
                    <a:bodyPr/>
                    <a:lstStyle/>
                    <a:p>
                      <a:pPr algn="r">
                        <a:spcAft>
                          <a:spcPts val="0"/>
                        </a:spcAft>
                      </a:pPr>
                      <a:r>
                        <a:rPr lang="cs-CZ" sz="1200">
                          <a:effectLst/>
                        </a:rPr>
                        <a:t>15,0</a:t>
                      </a:r>
                      <a:endParaRPr lang="cs-CZ" sz="1200">
                        <a:effectLst/>
                        <a:latin typeface="Times New Roman"/>
                        <a:ea typeface="Times New Roman"/>
                      </a:endParaRPr>
                    </a:p>
                  </a:txBody>
                  <a:tcPr marL="44450" marR="44450" marT="0" marB="0" anchor="ctr"/>
                </a:tc>
              </a:tr>
              <a:tr h="177981">
                <a:tc>
                  <a:txBody>
                    <a:bodyPr/>
                    <a:lstStyle/>
                    <a:p>
                      <a:pPr>
                        <a:spcAft>
                          <a:spcPts val="0"/>
                        </a:spcAft>
                      </a:pPr>
                      <a:r>
                        <a:rPr lang="cs-CZ" sz="1200">
                          <a:effectLst/>
                        </a:rPr>
                        <a:t>Kumulovaný CF na konci hodnoceného období</a:t>
                      </a:r>
                      <a:endParaRPr lang="cs-CZ" sz="1200">
                        <a:effectLst/>
                        <a:latin typeface="Times New Roman"/>
                        <a:ea typeface="Times New Roman"/>
                      </a:endParaRPr>
                    </a:p>
                  </a:txBody>
                  <a:tcPr marL="44450" marR="44450" marT="0" marB="0" anchor="ctr"/>
                </a:tc>
                <a:tc>
                  <a:txBody>
                    <a:bodyPr/>
                    <a:lstStyle/>
                    <a:p>
                      <a:pPr algn="ctr">
                        <a:spcAft>
                          <a:spcPts val="0"/>
                        </a:spcAft>
                      </a:pPr>
                      <a:r>
                        <a:rPr lang="cs-CZ" sz="1200">
                          <a:effectLst/>
                        </a:rPr>
                        <a:t>tis.Kč</a:t>
                      </a:r>
                      <a:endParaRPr lang="cs-CZ" sz="1200">
                        <a:effectLst/>
                        <a:latin typeface="Times New Roman"/>
                        <a:ea typeface="Times New Roman"/>
                      </a:endParaRPr>
                    </a:p>
                  </a:txBody>
                  <a:tcPr marL="44450" marR="44450" marT="0" marB="0" anchor="ctr"/>
                </a:tc>
                <a:tc>
                  <a:txBody>
                    <a:bodyPr/>
                    <a:lstStyle/>
                    <a:p>
                      <a:pPr algn="r">
                        <a:spcAft>
                          <a:spcPts val="0"/>
                        </a:spcAft>
                      </a:pPr>
                      <a:r>
                        <a:rPr lang="cs-CZ" sz="1200" dirty="0">
                          <a:effectLst/>
                        </a:rPr>
                        <a:t>18 158,5</a:t>
                      </a:r>
                      <a:endParaRPr lang="cs-CZ" sz="1200" dirty="0">
                        <a:effectLst/>
                        <a:latin typeface="Times New Roman"/>
                        <a:ea typeface="Times New Roman"/>
                      </a:endParaRPr>
                    </a:p>
                  </a:txBody>
                  <a:tcPr marL="44450" marR="44450" marT="0" marB="0" anchor="ctr"/>
                </a:tc>
                <a:tc>
                  <a:txBody>
                    <a:bodyPr/>
                    <a:lstStyle/>
                    <a:p>
                      <a:pPr algn="r">
                        <a:spcAft>
                          <a:spcPts val="0"/>
                        </a:spcAft>
                      </a:pPr>
                      <a:r>
                        <a:rPr lang="cs-CZ" sz="1200" dirty="0">
                          <a:effectLst/>
                        </a:rPr>
                        <a:t>13 973,9</a:t>
                      </a:r>
                      <a:endParaRPr lang="cs-CZ" sz="1200" dirty="0">
                        <a:effectLst/>
                        <a:latin typeface="Times New Roman"/>
                        <a:ea typeface="Times New Roman"/>
                      </a:endParaRPr>
                    </a:p>
                  </a:txBody>
                  <a:tcPr marL="44450" marR="44450" marT="0" marB="0" anchor="ctr"/>
                </a:tc>
              </a:tr>
              <a:tr h="177981">
                <a:tc>
                  <a:txBody>
                    <a:bodyPr/>
                    <a:lstStyle/>
                    <a:p>
                      <a:pPr>
                        <a:spcAft>
                          <a:spcPts val="0"/>
                        </a:spcAft>
                      </a:pPr>
                      <a:r>
                        <a:rPr lang="cs-CZ" sz="1200">
                          <a:effectLst/>
                        </a:rPr>
                        <a:t>Cena tepla bez realizace opatření </a:t>
                      </a:r>
                      <a:endParaRPr lang="cs-CZ" sz="1200">
                        <a:effectLst/>
                        <a:latin typeface="Times New Roman"/>
                        <a:ea typeface="Times New Roman"/>
                      </a:endParaRPr>
                    </a:p>
                  </a:txBody>
                  <a:tcPr marL="44450" marR="44450" marT="0" marB="0" anchor="ctr"/>
                </a:tc>
                <a:tc>
                  <a:txBody>
                    <a:bodyPr/>
                    <a:lstStyle/>
                    <a:p>
                      <a:pPr algn="ctr">
                        <a:spcAft>
                          <a:spcPts val="0"/>
                        </a:spcAft>
                      </a:pPr>
                      <a:r>
                        <a:rPr lang="cs-CZ" sz="1200">
                          <a:effectLst/>
                        </a:rPr>
                        <a:t>Kč/GJ</a:t>
                      </a:r>
                      <a:endParaRPr lang="cs-CZ" sz="1200">
                        <a:effectLst/>
                        <a:latin typeface="Times New Roman"/>
                        <a:ea typeface="Times New Roman"/>
                      </a:endParaRPr>
                    </a:p>
                  </a:txBody>
                  <a:tcPr marL="44450" marR="44450" marT="0" marB="0" anchor="ctr"/>
                </a:tc>
                <a:tc>
                  <a:txBody>
                    <a:bodyPr/>
                    <a:lstStyle/>
                    <a:p>
                      <a:pPr algn="r">
                        <a:spcAft>
                          <a:spcPts val="0"/>
                        </a:spcAft>
                      </a:pPr>
                      <a:r>
                        <a:rPr lang="cs-CZ" sz="1200" b="1" dirty="0">
                          <a:effectLst/>
                        </a:rPr>
                        <a:t>603,2</a:t>
                      </a:r>
                      <a:endParaRPr lang="cs-CZ" sz="1200" b="1" dirty="0">
                        <a:effectLst/>
                        <a:latin typeface="Times New Roman"/>
                        <a:ea typeface="Times New Roman"/>
                      </a:endParaRPr>
                    </a:p>
                  </a:txBody>
                  <a:tcPr marL="44450" marR="44450" marT="0" marB="0" anchor="ctr"/>
                </a:tc>
                <a:tc>
                  <a:txBody>
                    <a:bodyPr/>
                    <a:lstStyle/>
                    <a:p>
                      <a:pPr algn="r">
                        <a:spcAft>
                          <a:spcPts val="0"/>
                        </a:spcAft>
                      </a:pPr>
                      <a:r>
                        <a:rPr lang="cs-CZ" sz="1200" b="1" dirty="0">
                          <a:effectLst/>
                        </a:rPr>
                        <a:t>603,2</a:t>
                      </a:r>
                      <a:endParaRPr lang="cs-CZ" sz="1200" b="1" dirty="0">
                        <a:effectLst/>
                        <a:latin typeface="Times New Roman"/>
                        <a:ea typeface="Times New Roman"/>
                      </a:endParaRPr>
                    </a:p>
                  </a:txBody>
                  <a:tcPr marL="44450" marR="44450" marT="0" marB="0" anchor="ctr"/>
                </a:tc>
              </a:tr>
              <a:tr h="177981">
                <a:tc>
                  <a:txBody>
                    <a:bodyPr/>
                    <a:lstStyle/>
                    <a:p>
                      <a:pPr>
                        <a:spcAft>
                          <a:spcPts val="0"/>
                        </a:spcAft>
                      </a:pPr>
                      <a:r>
                        <a:rPr lang="cs-CZ" sz="1000" dirty="0">
                          <a:effectLst/>
                        </a:rPr>
                        <a:t> - Pracovní složka ceny tepla</a:t>
                      </a:r>
                      <a:endParaRPr lang="cs-CZ" sz="1000" dirty="0">
                        <a:effectLst/>
                        <a:latin typeface="Times New Roman"/>
                        <a:ea typeface="Times New Roman"/>
                      </a:endParaRPr>
                    </a:p>
                  </a:txBody>
                  <a:tcPr marL="44450" marR="44450" marT="0" marB="0" anchor="ctr"/>
                </a:tc>
                <a:tc>
                  <a:txBody>
                    <a:bodyPr/>
                    <a:lstStyle/>
                    <a:p>
                      <a:pPr algn="ctr">
                        <a:spcAft>
                          <a:spcPts val="0"/>
                        </a:spcAft>
                      </a:pPr>
                      <a:r>
                        <a:rPr lang="cs-CZ" sz="1000" dirty="0">
                          <a:effectLst/>
                        </a:rPr>
                        <a:t>Kč/GJ</a:t>
                      </a:r>
                      <a:endParaRPr lang="cs-CZ" sz="1000" dirty="0">
                        <a:effectLst/>
                        <a:latin typeface="Times New Roman"/>
                        <a:ea typeface="Times New Roman"/>
                      </a:endParaRPr>
                    </a:p>
                  </a:txBody>
                  <a:tcPr marL="44450" marR="44450" marT="0" marB="0" anchor="ctr"/>
                </a:tc>
                <a:tc>
                  <a:txBody>
                    <a:bodyPr/>
                    <a:lstStyle/>
                    <a:p>
                      <a:pPr algn="r">
                        <a:spcAft>
                          <a:spcPts val="0"/>
                        </a:spcAft>
                      </a:pPr>
                      <a:r>
                        <a:rPr lang="cs-CZ" sz="1000" dirty="0">
                          <a:effectLst/>
                        </a:rPr>
                        <a:t>387,9</a:t>
                      </a:r>
                      <a:endParaRPr lang="cs-CZ" sz="1000" dirty="0">
                        <a:effectLst/>
                        <a:latin typeface="Times New Roman"/>
                        <a:ea typeface="Times New Roman"/>
                      </a:endParaRPr>
                    </a:p>
                  </a:txBody>
                  <a:tcPr marL="44450" marR="44450" marT="0" marB="0" anchor="ctr"/>
                </a:tc>
                <a:tc>
                  <a:txBody>
                    <a:bodyPr/>
                    <a:lstStyle/>
                    <a:p>
                      <a:pPr algn="r">
                        <a:spcAft>
                          <a:spcPts val="0"/>
                        </a:spcAft>
                      </a:pPr>
                      <a:r>
                        <a:rPr lang="cs-CZ" sz="1000" dirty="0">
                          <a:effectLst/>
                        </a:rPr>
                        <a:t>387,9</a:t>
                      </a:r>
                      <a:endParaRPr lang="cs-CZ" sz="1000" dirty="0">
                        <a:effectLst/>
                        <a:latin typeface="Times New Roman"/>
                        <a:ea typeface="Times New Roman"/>
                      </a:endParaRPr>
                    </a:p>
                  </a:txBody>
                  <a:tcPr marL="44450" marR="44450" marT="0" marB="0" anchor="ctr"/>
                </a:tc>
              </a:tr>
              <a:tr h="177981">
                <a:tc>
                  <a:txBody>
                    <a:bodyPr/>
                    <a:lstStyle/>
                    <a:p>
                      <a:pPr>
                        <a:spcAft>
                          <a:spcPts val="0"/>
                        </a:spcAft>
                      </a:pPr>
                      <a:r>
                        <a:rPr lang="cs-CZ" sz="1000">
                          <a:effectLst/>
                        </a:rPr>
                        <a:t> - Základní složka ceny tepla</a:t>
                      </a:r>
                      <a:endParaRPr lang="cs-CZ" sz="1000">
                        <a:effectLst/>
                        <a:latin typeface="Times New Roman"/>
                        <a:ea typeface="Times New Roman"/>
                      </a:endParaRPr>
                    </a:p>
                  </a:txBody>
                  <a:tcPr marL="44450" marR="44450" marT="0" marB="0" anchor="ctr"/>
                </a:tc>
                <a:tc>
                  <a:txBody>
                    <a:bodyPr/>
                    <a:lstStyle/>
                    <a:p>
                      <a:pPr algn="ctr">
                        <a:spcAft>
                          <a:spcPts val="0"/>
                        </a:spcAft>
                      </a:pPr>
                      <a:r>
                        <a:rPr lang="cs-CZ" sz="1000">
                          <a:effectLst/>
                        </a:rPr>
                        <a:t>Kč/kW</a:t>
                      </a:r>
                      <a:endParaRPr lang="cs-CZ" sz="1000">
                        <a:effectLst/>
                        <a:latin typeface="Times New Roman"/>
                        <a:ea typeface="Times New Roman"/>
                      </a:endParaRPr>
                    </a:p>
                  </a:txBody>
                  <a:tcPr marL="44450" marR="44450" marT="0" marB="0" anchor="ctr"/>
                </a:tc>
                <a:tc>
                  <a:txBody>
                    <a:bodyPr/>
                    <a:lstStyle/>
                    <a:p>
                      <a:pPr algn="r">
                        <a:spcAft>
                          <a:spcPts val="0"/>
                        </a:spcAft>
                      </a:pPr>
                      <a:r>
                        <a:rPr lang="cs-CZ" sz="1000">
                          <a:effectLst/>
                        </a:rPr>
                        <a:t>1 537,6</a:t>
                      </a:r>
                      <a:endParaRPr lang="cs-CZ" sz="1000">
                        <a:effectLst/>
                        <a:latin typeface="Times New Roman"/>
                        <a:ea typeface="Times New Roman"/>
                      </a:endParaRPr>
                    </a:p>
                  </a:txBody>
                  <a:tcPr marL="44450" marR="44450" marT="0" marB="0" anchor="ctr"/>
                </a:tc>
                <a:tc>
                  <a:txBody>
                    <a:bodyPr/>
                    <a:lstStyle/>
                    <a:p>
                      <a:pPr algn="r">
                        <a:spcAft>
                          <a:spcPts val="0"/>
                        </a:spcAft>
                      </a:pPr>
                      <a:r>
                        <a:rPr lang="cs-CZ" sz="1000" dirty="0">
                          <a:effectLst/>
                        </a:rPr>
                        <a:t>1 537,6</a:t>
                      </a:r>
                      <a:endParaRPr lang="cs-CZ" sz="1000" dirty="0">
                        <a:effectLst/>
                        <a:latin typeface="Times New Roman"/>
                        <a:ea typeface="Times New Roman"/>
                      </a:endParaRPr>
                    </a:p>
                  </a:txBody>
                  <a:tcPr marL="44450" marR="44450" marT="0" marB="0" anchor="ctr"/>
                </a:tc>
              </a:tr>
              <a:tr h="177981">
                <a:tc>
                  <a:txBody>
                    <a:bodyPr/>
                    <a:lstStyle/>
                    <a:p>
                      <a:pPr>
                        <a:spcAft>
                          <a:spcPts val="0"/>
                        </a:spcAft>
                      </a:pPr>
                      <a:r>
                        <a:rPr lang="cs-CZ" sz="1200">
                          <a:effectLst/>
                        </a:rPr>
                        <a:t>Cena tepla po realizaci opatření </a:t>
                      </a:r>
                      <a:endParaRPr lang="cs-CZ" sz="1200">
                        <a:effectLst/>
                        <a:latin typeface="Times New Roman"/>
                        <a:ea typeface="Times New Roman"/>
                      </a:endParaRPr>
                    </a:p>
                  </a:txBody>
                  <a:tcPr marL="44450" marR="44450" marT="0" marB="0" anchor="ctr"/>
                </a:tc>
                <a:tc>
                  <a:txBody>
                    <a:bodyPr/>
                    <a:lstStyle/>
                    <a:p>
                      <a:pPr algn="ctr">
                        <a:spcAft>
                          <a:spcPts val="0"/>
                        </a:spcAft>
                      </a:pPr>
                      <a:r>
                        <a:rPr lang="cs-CZ" sz="1200">
                          <a:effectLst/>
                        </a:rPr>
                        <a:t>Kč/GJ</a:t>
                      </a:r>
                      <a:endParaRPr lang="cs-CZ" sz="1200">
                        <a:effectLst/>
                        <a:latin typeface="Times New Roman"/>
                        <a:ea typeface="Times New Roman"/>
                      </a:endParaRPr>
                    </a:p>
                  </a:txBody>
                  <a:tcPr marL="44450" marR="44450" marT="0" marB="0" anchor="ctr"/>
                </a:tc>
                <a:tc>
                  <a:txBody>
                    <a:bodyPr/>
                    <a:lstStyle/>
                    <a:p>
                      <a:pPr algn="r">
                        <a:spcAft>
                          <a:spcPts val="0"/>
                        </a:spcAft>
                      </a:pPr>
                      <a:r>
                        <a:rPr lang="cs-CZ" sz="1200" b="1" dirty="0">
                          <a:effectLst/>
                        </a:rPr>
                        <a:t>588,4</a:t>
                      </a:r>
                      <a:endParaRPr lang="cs-CZ" sz="1200" b="1" dirty="0">
                        <a:effectLst/>
                        <a:latin typeface="Times New Roman"/>
                        <a:ea typeface="Times New Roman"/>
                      </a:endParaRPr>
                    </a:p>
                  </a:txBody>
                  <a:tcPr marL="44450" marR="44450" marT="0" marB="0" anchor="ctr"/>
                </a:tc>
                <a:tc>
                  <a:txBody>
                    <a:bodyPr/>
                    <a:lstStyle/>
                    <a:p>
                      <a:pPr algn="r">
                        <a:spcAft>
                          <a:spcPts val="0"/>
                        </a:spcAft>
                      </a:pPr>
                      <a:r>
                        <a:rPr lang="cs-CZ" sz="1200" b="1" dirty="0">
                          <a:effectLst/>
                        </a:rPr>
                        <a:t>591,9</a:t>
                      </a:r>
                      <a:endParaRPr lang="cs-CZ" sz="1200" b="1" dirty="0">
                        <a:effectLst/>
                        <a:latin typeface="Times New Roman"/>
                        <a:ea typeface="Times New Roman"/>
                      </a:endParaRPr>
                    </a:p>
                  </a:txBody>
                  <a:tcPr marL="44450" marR="44450" marT="0" marB="0" anchor="ctr"/>
                </a:tc>
              </a:tr>
              <a:tr h="177981">
                <a:tc>
                  <a:txBody>
                    <a:bodyPr/>
                    <a:lstStyle/>
                    <a:p>
                      <a:pPr>
                        <a:spcAft>
                          <a:spcPts val="0"/>
                        </a:spcAft>
                      </a:pPr>
                      <a:r>
                        <a:rPr lang="cs-CZ" sz="1000" dirty="0">
                          <a:effectLst/>
                        </a:rPr>
                        <a:t> - Pracovní složka ceny tepla</a:t>
                      </a:r>
                      <a:endParaRPr lang="cs-CZ" sz="1000" dirty="0">
                        <a:effectLst/>
                        <a:latin typeface="Times New Roman"/>
                        <a:ea typeface="Times New Roman"/>
                      </a:endParaRPr>
                    </a:p>
                  </a:txBody>
                  <a:tcPr marL="44450" marR="44450" marT="0" marB="0" anchor="ctr"/>
                </a:tc>
                <a:tc>
                  <a:txBody>
                    <a:bodyPr/>
                    <a:lstStyle/>
                    <a:p>
                      <a:pPr algn="ctr">
                        <a:spcAft>
                          <a:spcPts val="0"/>
                        </a:spcAft>
                      </a:pPr>
                      <a:r>
                        <a:rPr lang="cs-CZ" sz="1000" dirty="0">
                          <a:effectLst/>
                        </a:rPr>
                        <a:t>Kč/GJ</a:t>
                      </a:r>
                      <a:endParaRPr lang="cs-CZ" sz="1000" dirty="0">
                        <a:effectLst/>
                        <a:latin typeface="Times New Roman"/>
                        <a:ea typeface="Times New Roman"/>
                      </a:endParaRPr>
                    </a:p>
                  </a:txBody>
                  <a:tcPr marL="44450" marR="44450" marT="0" marB="0" anchor="ctr"/>
                </a:tc>
                <a:tc>
                  <a:txBody>
                    <a:bodyPr/>
                    <a:lstStyle/>
                    <a:p>
                      <a:pPr algn="r">
                        <a:spcAft>
                          <a:spcPts val="0"/>
                        </a:spcAft>
                      </a:pPr>
                      <a:r>
                        <a:rPr lang="cs-CZ" sz="1000" dirty="0">
                          <a:effectLst/>
                        </a:rPr>
                        <a:t>386,4</a:t>
                      </a:r>
                      <a:endParaRPr lang="cs-CZ" sz="1000" dirty="0">
                        <a:effectLst/>
                        <a:latin typeface="Times New Roman"/>
                        <a:ea typeface="Times New Roman"/>
                      </a:endParaRPr>
                    </a:p>
                  </a:txBody>
                  <a:tcPr marL="44450" marR="44450" marT="0" marB="0" anchor="ctr"/>
                </a:tc>
                <a:tc>
                  <a:txBody>
                    <a:bodyPr/>
                    <a:lstStyle/>
                    <a:p>
                      <a:pPr algn="r">
                        <a:spcAft>
                          <a:spcPts val="0"/>
                        </a:spcAft>
                      </a:pPr>
                      <a:r>
                        <a:rPr lang="cs-CZ" sz="1000" dirty="0">
                          <a:effectLst/>
                        </a:rPr>
                        <a:t>386,4</a:t>
                      </a:r>
                      <a:endParaRPr lang="cs-CZ" sz="1000" dirty="0">
                        <a:effectLst/>
                        <a:latin typeface="Times New Roman"/>
                        <a:ea typeface="Times New Roman"/>
                      </a:endParaRPr>
                    </a:p>
                  </a:txBody>
                  <a:tcPr marL="44450" marR="44450" marT="0" marB="0" anchor="ctr"/>
                </a:tc>
              </a:tr>
              <a:tr h="177981">
                <a:tc>
                  <a:txBody>
                    <a:bodyPr/>
                    <a:lstStyle/>
                    <a:p>
                      <a:pPr>
                        <a:spcAft>
                          <a:spcPts val="0"/>
                        </a:spcAft>
                      </a:pPr>
                      <a:r>
                        <a:rPr lang="cs-CZ" sz="1000" dirty="0">
                          <a:effectLst/>
                        </a:rPr>
                        <a:t> - Základní složka ceny tepla</a:t>
                      </a:r>
                      <a:endParaRPr lang="cs-CZ" sz="1000" dirty="0">
                        <a:effectLst/>
                        <a:latin typeface="Times New Roman"/>
                        <a:ea typeface="Times New Roman"/>
                      </a:endParaRPr>
                    </a:p>
                  </a:txBody>
                  <a:tcPr marL="44450" marR="44450" marT="0" marB="0" anchor="ctr"/>
                </a:tc>
                <a:tc>
                  <a:txBody>
                    <a:bodyPr/>
                    <a:lstStyle/>
                    <a:p>
                      <a:pPr algn="ctr">
                        <a:spcAft>
                          <a:spcPts val="0"/>
                        </a:spcAft>
                      </a:pPr>
                      <a:r>
                        <a:rPr lang="cs-CZ" sz="1000">
                          <a:effectLst/>
                        </a:rPr>
                        <a:t>Kč/kW</a:t>
                      </a:r>
                      <a:endParaRPr lang="cs-CZ" sz="1000">
                        <a:effectLst/>
                        <a:latin typeface="Times New Roman"/>
                        <a:ea typeface="Times New Roman"/>
                      </a:endParaRPr>
                    </a:p>
                  </a:txBody>
                  <a:tcPr marL="44450" marR="44450" marT="0" marB="0" anchor="ctr"/>
                </a:tc>
                <a:tc>
                  <a:txBody>
                    <a:bodyPr/>
                    <a:lstStyle/>
                    <a:p>
                      <a:pPr algn="r">
                        <a:spcAft>
                          <a:spcPts val="0"/>
                        </a:spcAft>
                      </a:pPr>
                      <a:r>
                        <a:rPr lang="cs-CZ" sz="1000">
                          <a:effectLst/>
                        </a:rPr>
                        <a:t>1 442,7</a:t>
                      </a:r>
                      <a:endParaRPr lang="cs-CZ" sz="1000">
                        <a:effectLst/>
                        <a:latin typeface="Times New Roman"/>
                        <a:ea typeface="Times New Roman"/>
                      </a:endParaRPr>
                    </a:p>
                  </a:txBody>
                  <a:tcPr marL="44450" marR="44450" marT="0" marB="0" anchor="ctr"/>
                </a:tc>
                <a:tc>
                  <a:txBody>
                    <a:bodyPr/>
                    <a:lstStyle/>
                    <a:p>
                      <a:pPr algn="r">
                        <a:spcAft>
                          <a:spcPts val="0"/>
                        </a:spcAft>
                      </a:pPr>
                      <a:r>
                        <a:rPr lang="cs-CZ" sz="1000" dirty="0">
                          <a:effectLst/>
                        </a:rPr>
                        <a:t>1 467,6</a:t>
                      </a:r>
                      <a:endParaRPr lang="cs-CZ" sz="1000" dirty="0">
                        <a:effectLst/>
                        <a:latin typeface="Times New Roman"/>
                        <a:ea typeface="Times New Roman"/>
                      </a:endParaRPr>
                    </a:p>
                  </a:txBody>
                  <a:tcPr marL="44450" marR="44450" marT="0" marB="0" anchor="ctr"/>
                </a:tc>
              </a:tr>
            </a:tbl>
          </a:graphicData>
        </a:graphic>
      </p:graphicFrame>
    </p:spTree>
    <p:extLst>
      <p:ext uri="{BB962C8B-B14F-4D97-AF65-F5344CB8AC3E}">
        <p14:creationId xmlns:p14="http://schemas.microsoft.com/office/powerpoint/2010/main" val="4964827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0" y="0"/>
            <a:ext cx="18415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1600" b="1">
                <a:solidFill>
                  <a:schemeClr val="tx2"/>
                </a:solidFill>
                <a:latin typeface="Times New Roman" pitchFamily="18" charset="0"/>
              </a:defRPr>
            </a:lvl1pPr>
            <a:lvl2pPr marL="742950" indent="-285750" eaLnBrk="0" hangingPunct="0">
              <a:defRPr sz="1600" b="1">
                <a:solidFill>
                  <a:schemeClr val="tx2"/>
                </a:solidFill>
                <a:latin typeface="Times New Roman" pitchFamily="18" charset="0"/>
              </a:defRPr>
            </a:lvl2pPr>
            <a:lvl3pPr marL="1143000" indent="-228600" eaLnBrk="0" hangingPunct="0">
              <a:defRPr sz="1600" b="1">
                <a:solidFill>
                  <a:schemeClr val="tx2"/>
                </a:solidFill>
                <a:latin typeface="Times New Roman" pitchFamily="18" charset="0"/>
              </a:defRPr>
            </a:lvl3pPr>
            <a:lvl4pPr marL="1600200" indent="-228600" eaLnBrk="0" hangingPunct="0">
              <a:defRPr sz="1600" b="1">
                <a:solidFill>
                  <a:schemeClr val="tx2"/>
                </a:solidFill>
                <a:latin typeface="Times New Roman" pitchFamily="18" charset="0"/>
              </a:defRPr>
            </a:lvl4pPr>
            <a:lvl5pPr marL="2057400" indent="-228600" eaLnBrk="0" hangingPunct="0">
              <a:defRPr sz="1600" b="1">
                <a:solidFill>
                  <a:schemeClr val="tx2"/>
                </a:solidFill>
                <a:latin typeface="Times New Roman" pitchFamily="18" charset="0"/>
              </a:defRPr>
            </a:lvl5pPr>
            <a:lvl6pPr marL="2514600" indent="-228600" algn="ctr" eaLnBrk="0" fontAlgn="base" hangingPunct="0">
              <a:spcBef>
                <a:spcPct val="0"/>
              </a:spcBef>
              <a:spcAft>
                <a:spcPct val="0"/>
              </a:spcAft>
              <a:defRPr sz="1600" b="1">
                <a:solidFill>
                  <a:schemeClr val="tx2"/>
                </a:solidFill>
                <a:latin typeface="Times New Roman" pitchFamily="18" charset="0"/>
              </a:defRPr>
            </a:lvl6pPr>
            <a:lvl7pPr marL="2971800" indent="-228600" algn="ctr" eaLnBrk="0" fontAlgn="base" hangingPunct="0">
              <a:spcBef>
                <a:spcPct val="0"/>
              </a:spcBef>
              <a:spcAft>
                <a:spcPct val="0"/>
              </a:spcAft>
              <a:defRPr sz="1600" b="1">
                <a:solidFill>
                  <a:schemeClr val="tx2"/>
                </a:solidFill>
                <a:latin typeface="Times New Roman" pitchFamily="18" charset="0"/>
              </a:defRPr>
            </a:lvl7pPr>
            <a:lvl8pPr marL="3429000" indent="-228600" algn="ctr" eaLnBrk="0" fontAlgn="base" hangingPunct="0">
              <a:spcBef>
                <a:spcPct val="0"/>
              </a:spcBef>
              <a:spcAft>
                <a:spcPct val="0"/>
              </a:spcAft>
              <a:defRPr sz="1600" b="1">
                <a:solidFill>
                  <a:schemeClr val="tx2"/>
                </a:solidFill>
                <a:latin typeface="Times New Roman" pitchFamily="18" charset="0"/>
              </a:defRPr>
            </a:lvl8pPr>
            <a:lvl9pPr marL="3886200" indent="-228600" algn="ctr" eaLnBrk="0" fontAlgn="base" hangingPunct="0">
              <a:spcBef>
                <a:spcPct val="0"/>
              </a:spcBef>
              <a:spcAft>
                <a:spcPct val="0"/>
              </a:spcAft>
              <a:defRPr sz="1600" b="1">
                <a:solidFill>
                  <a:schemeClr val="tx2"/>
                </a:solidFill>
                <a:latin typeface="Times New Roman" pitchFamily="18" charset="0"/>
              </a:defRPr>
            </a:lvl9pPr>
          </a:lstStyle>
          <a:p>
            <a:pPr algn="l"/>
            <a:endParaRPr lang="de-DE" altLang="cs-CZ" sz="2400" b="0">
              <a:solidFill>
                <a:schemeClr val="tx1"/>
              </a:solidFill>
            </a:endParaRPr>
          </a:p>
          <a:p>
            <a:pPr algn="l"/>
            <a:endParaRPr lang="de-DE" altLang="cs-CZ" sz="2400" b="0">
              <a:solidFill>
                <a:schemeClr val="tx1"/>
              </a:solidFill>
            </a:endParaRPr>
          </a:p>
        </p:txBody>
      </p:sp>
      <p:sp>
        <p:nvSpPr>
          <p:cNvPr id="17411" name="Rectangle 3"/>
          <p:cNvSpPr>
            <a:spLocks noChangeArrowheads="1"/>
          </p:cNvSpPr>
          <p:nvPr/>
        </p:nvSpPr>
        <p:spPr bwMode="auto">
          <a:xfrm>
            <a:off x="0" y="0"/>
            <a:ext cx="18415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1600" b="1">
                <a:solidFill>
                  <a:schemeClr val="tx2"/>
                </a:solidFill>
                <a:latin typeface="Times New Roman" pitchFamily="18" charset="0"/>
              </a:defRPr>
            </a:lvl1pPr>
            <a:lvl2pPr marL="742950" indent="-285750" eaLnBrk="0" hangingPunct="0">
              <a:defRPr sz="1600" b="1">
                <a:solidFill>
                  <a:schemeClr val="tx2"/>
                </a:solidFill>
                <a:latin typeface="Times New Roman" pitchFamily="18" charset="0"/>
              </a:defRPr>
            </a:lvl2pPr>
            <a:lvl3pPr marL="1143000" indent="-228600" eaLnBrk="0" hangingPunct="0">
              <a:defRPr sz="1600" b="1">
                <a:solidFill>
                  <a:schemeClr val="tx2"/>
                </a:solidFill>
                <a:latin typeface="Times New Roman" pitchFamily="18" charset="0"/>
              </a:defRPr>
            </a:lvl3pPr>
            <a:lvl4pPr marL="1600200" indent="-228600" eaLnBrk="0" hangingPunct="0">
              <a:defRPr sz="1600" b="1">
                <a:solidFill>
                  <a:schemeClr val="tx2"/>
                </a:solidFill>
                <a:latin typeface="Times New Roman" pitchFamily="18" charset="0"/>
              </a:defRPr>
            </a:lvl4pPr>
            <a:lvl5pPr marL="2057400" indent="-228600" eaLnBrk="0" hangingPunct="0">
              <a:defRPr sz="1600" b="1">
                <a:solidFill>
                  <a:schemeClr val="tx2"/>
                </a:solidFill>
                <a:latin typeface="Times New Roman" pitchFamily="18" charset="0"/>
              </a:defRPr>
            </a:lvl5pPr>
            <a:lvl6pPr marL="2514600" indent="-228600" algn="ctr" eaLnBrk="0" fontAlgn="base" hangingPunct="0">
              <a:spcBef>
                <a:spcPct val="0"/>
              </a:spcBef>
              <a:spcAft>
                <a:spcPct val="0"/>
              </a:spcAft>
              <a:defRPr sz="1600" b="1">
                <a:solidFill>
                  <a:schemeClr val="tx2"/>
                </a:solidFill>
                <a:latin typeface="Times New Roman" pitchFamily="18" charset="0"/>
              </a:defRPr>
            </a:lvl6pPr>
            <a:lvl7pPr marL="2971800" indent="-228600" algn="ctr" eaLnBrk="0" fontAlgn="base" hangingPunct="0">
              <a:spcBef>
                <a:spcPct val="0"/>
              </a:spcBef>
              <a:spcAft>
                <a:spcPct val="0"/>
              </a:spcAft>
              <a:defRPr sz="1600" b="1">
                <a:solidFill>
                  <a:schemeClr val="tx2"/>
                </a:solidFill>
                <a:latin typeface="Times New Roman" pitchFamily="18" charset="0"/>
              </a:defRPr>
            </a:lvl7pPr>
            <a:lvl8pPr marL="3429000" indent="-228600" algn="ctr" eaLnBrk="0" fontAlgn="base" hangingPunct="0">
              <a:spcBef>
                <a:spcPct val="0"/>
              </a:spcBef>
              <a:spcAft>
                <a:spcPct val="0"/>
              </a:spcAft>
              <a:defRPr sz="1600" b="1">
                <a:solidFill>
                  <a:schemeClr val="tx2"/>
                </a:solidFill>
                <a:latin typeface="Times New Roman" pitchFamily="18" charset="0"/>
              </a:defRPr>
            </a:lvl8pPr>
            <a:lvl9pPr marL="3886200" indent="-228600" algn="ctr" eaLnBrk="0" fontAlgn="base" hangingPunct="0">
              <a:spcBef>
                <a:spcPct val="0"/>
              </a:spcBef>
              <a:spcAft>
                <a:spcPct val="0"/>
              </a:spcAft>
              <a:defRPr sz="1600" b="1">
                <a:solidFill>
                  <a:schemeClr val="tx2"/>
                </a:solidFill>
                <a:latin typeface="Times New Roman" pitchFamily="18" charset="0"/>
              </a:defRPr>
            </a:lvl9pPr>
          </a:lstStyle>
          <a:p>
            <a:pPr algn="l"/>
            <a:endParaRPr lang="de-DE" altLang="cs-CZ" sz="2400" b="0">
              <a:solidFill>
                <a:schemeClr val="tx1"/>
              </a:solidFill>
            </a:endParaRPr>
          </a:p>
          <a:p>
            <a:pPr algn="l"/>
            <a:endParaRPr lang="de-DE" altLang="cs-CZ" sz="2400" b="0">
              <a:solidFill>
                <a:schemeClr val="tx1"/>
              </a:solidFill>
            </a:endParaRPr>
          </a:p>
        </p:txBody>
      </p:sp>
      <p:sp>
        <p:nvSpPr>
          <p:cNvPr id="204804" name="Text Box 4"/>
          <p:cNvSpPr txBox="1">
            <a:spLocks noChangeArrowheads="1"/>
          </p:cNvSpPr>
          <p:nvPr/>
        </p:nvSpPr>
        <p:spPr bwMode="auto">
          <a:xfrm>
            <a:off x="1993764" y="186859"/>
            <a:ext cx="491993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1600" b="1">
                <a:solidFill>
                  <a:schemeClr val="tx2"/>
                </a:solidFill>
                <a:latin typeface="Times New Roman" pitchFamily="18" charset="0"/>
              </a:defRPr>
            </a:lvl1pPr>
            <a:lvl2pPr marL="742950" indent="-285750" eaLnBrk="0" hangingPunct="0">
              <a:defRPr sz="1600" b="1">
                <a:solidFill>
                  <a:schemeClr val="tx2"/>
                </a:solidFill>
                <a:latin typeface="Times New Roman" pitchFamily="18" charset="0"/>
              </a:defRPr>
            </a:lvl2pPr>
            <a:lvl3pPr marL="1143000" indent="-228600" eaLnBrk="0" hangingPunct="0">
              <a:defRPr sz="1600" b="1">
                <a:solidFill>
                  <a:schemeClr val="tx2"/>
                </a:solidFill>
                <a:latin typeface="Times New Roman" pitchFamily="18" charset="0"/>
              </a:defRPr>
            </a:lvl3pPr>
            <a:lvl4pPr marL="1600200" indent="-228600" eaLnBrk="0" hangingPunct="0">
              <a:defRPr sz="1600" b="1">
                <a:solidFill>
                  <a:schemeClr val="tx2"/>
                </a:solidFill>
                <a:latin typeface="Times New Roman" pitchFamily="18" charset="0"/>
              </a:defRPr>
            </a:lvl4pPr>
            <a:lvl5pPr marL="2057400" indent="-228600" eaLnBrk="0" hangingPunct="0">
              <a:defRPr sz="1600" b="1">
                <a:solidFill>
                  <a:schemeClr val="tx2"/>
                </a:solidFill>
                <a:latin typeface="Times New Roman" pitchFamily="18" charset="0"/>
              </a:defRPr>
            </a:lvl5pPr>
            <a:lvl6pPr marL="2514600" indent="-228600" algn="ctr" eaLnBrk="0" fontAlgn="base" hangingPunct="0">
              <a:spcBef>
                <a:spcPct val="0"/>
              </a:spcBef>
              <a:spcAft>
                <a:spcPct val="0"/>
              </a:spcAft>
              <a:defRPr sz="1600" b="1">
                <a:solidFill>
                  <a:schemeClr val="tx2"/>
                </a:solidFill>
                <a:latin typeface="Times New Roman" pitchFamily="18" charset="0"/>
              </a:defRPr>
            </a:lvl6pPr>
            <a:lvl7pPr marL="2971800" indent="-228600" algn="ctr" eaLnBrk="0" fontAlgn="base" hangingPunct="0">
              <a:spcBef>
                <a:spcPct val="0"/>
              </a:spcBef>
              <a:spcAft>
                <a:spcPct val="0"/>
              </a:spcAft>
              <a:defRPr sz="1600" b="1">
                <a:solidFill>
                  <a:schemeClr val="tx2"/>
                </a:solidFill>
                <a:latin typeface="Times New Roman" pitchFamily="18" charset="0"/>
              </a:defRPr>
            </a:lvl7pPr>
            <a:lvl8pPr marL="3429000" indent="-228600" algn="ctr" eaLnBrk="0" fontAlgn="base" hangingPunct="0">
              <a:spcBef>
                <a:spcPct val="0"/>
              </a:spcBef>
              <a:spcAft>
                <a:spcPct val="0"/>
              </a:spcAft>
              <a:defRPr sz="1600" b="1">
                <a:solidFill>
                  <a:schemeClr val="tx2"/>
                </a:solidFill>
                <a:latin typeface="Times New Roman" pitchFamily="18" charset="0"/>
              </a:defRPr>
            </a:lvl8pPr>
            <a:lvl9pPr marL="3886200" indent="-228600" algn="ctr" eaLnBrk="0" fontAlgn="base" hangingPunct="0">
              <a:spcBef>
                <a:spcPct val="0"/>
              </a:spcBef>
              <a:spcAft>
                <a:spcPct val="0"/>
              </a:spcAft>
              <a:defRPr sz="1600" b="1">
                <a:solidFill>
                  <a:schemeClr val="tx2"/>
                </a:solidFill>
                <a:latin typeface="Times New Roman" pitchFamily="18" charset="0"/>
              </a:defRPr>
            </a:lvl9pPr>
          </a:lstStyle>
          <a:p>
            <a:pPr eaLnBrk="1" hangingPunct="1">
              <a:defRPr/>
            </a:pPr>
            <a:r>
              <a:rPr lang="cs-CZ" altLang="cs-CZ" sz="2800" u="sng" dirty="0" smtClean="0">
                <a:solidFill>
                  <a:srgbClr val="000000"/>
                </a:solidFill>
                <a:effectLst>
                  <a:outerShdw blurRad="38100" dist="38100" dir="2700000" algn="tl">
                    <a:srgbClr val="C0C0C0"/>
                  </a:outerShdw>
                </a:effectLst>
                <a:latin typeface="Arial" charset="0"/>
                <a:cs typeface="Lucida Sans Unicode" pitchFamily="34" charset="0"/>
              </a:rPr>
              <a:t>Celkové porovnání opatření</a:t>
            </a:r>
          </a:p>
        </p:txBody>
      </p:sp>
      <p:sp>
        <p:nvSpPr>
          <p:cNvPr id="11" name="Zástupný symbol pro obsah 10"/>
          <p:cNvSpPr>
            <a:spLocks noGrp="1"/>
          </p:cNvSpPr>
          <p:nvPr>
            <p:ph idx="1"/>
          </p:nvPr>
        </p:nvSpPr>
        <p:spPr>
          <a:xfrm>
            <a:off x="431540" y="710079"/>
            <a:ext cx="8229600" cy="4525963"/>
          </a:xfrm>
        </p:spPr>
        <p:txBody>
          <a:bodyPr/>
          <a:lstStyle/>
          <a:p>
            <a:endParaRPr lang="cs-CZ" sz="1800" b="1" dirty="0" smtClean="0">
              <a:solidFill>
                <a:srgbClr val="000000"/>
              </a:solidFill>
            </a:endParaRPr>
          </a:p>
          <a:p>
            <a:r>
              <a:rPr lang="cs-CZ" sz="1800" b="1" dirty="0" smtClean="0">
                <a:solidFill>
                  <a:srgbClr val="000000"/>
                </a:solidFill>
              </a:rPr>
              <a:t>Instalace </a:t>
            </a:r>
            <a:r>
              <a:rPr lang="cs-CZ" sz="1800" b="1" dirty="0">
                <a:solidFill>
                  <a:srgbClr val="000000"/>
                </a:solidFill>
              </a:rPr>
              <a:t>KGJ do provozní kotelny okrsku K 309 – strategický partner </a:t>
            </a:r>
          </a:p>
          <a:p>
            <a:pPr marL="0" indent="0">
              <a:buNone/>
            </a:pPr>
            <a:endParaRPr lang="cs-CZ" sz="1800" b="1" dirty="0" smtClean="0"/>
          </a:p>
          <a:p>
            <a:endParaRPr lang="cs-CZ" sz="1800" b="1" dirty="0" smtClean="0"/>
          </a:p>
          <a:p>
            <a:endParaRPr lang="cs-CZ" sz="1800" b="1" dirty="0" smtClean="0"/>
          </a:p>
          <a:p>
            <a:endParaRPr lang="cs-CZ" sz="1800" b="1" dirty="0"/>
          </a:p>
          <a:p>
            <a:endParaRPr lang="cs-CZ" sz="1800" b="1" dirty="0" smtClean="0"/>
          </a:p>
          <a:p>
            <a:endParaRPr lang="cs-CZ" sz="1800" b="1" dirty="0"/>
          </a:p>
          <a:p>
            <a:endParaRPr lang="cs-CZ" sz="1800" b="1" dirty="0" smtClean="0"/>
          </a:p>
          <a:p>
            <a:endParaRPr lang="cs-CZ" sz="1800" b="1" dirty="0"/>
          </a:p>
          <a:p>
            <a:pPr marL="0" indent="0">
              <a:buNone/>
            </a:pPr>
            <a:endParaRPr lang="cs-CZ" sz="1800" b="1" dirty="0" smtClean="0"/>
          </a:p>
        </p:txBody>
      </p:sp>
      <p:graphicFrame>
        <p:nvGraphicFramePr>
          <p:cNvPr id="4" name="Tabulka 3"/>
          <p:cNvGraphicFramePr>
            <a:graphicFrameLocks noGrp="1"/>
          </p:cNvGraphicFramePr>
          <p:nvPr>
            <p:extLst>
              <p:ext uri="{D42A27DB-BD31-4B8C-83A1-F6EECF244321}">
                <p14:modId xmlns:p14="http://schemas.microsoft.com/office/powerpoint/2010/main" val="2593950553"/>
              </p:ext>
            </p:extLst>
          </p:nvPr>
        </p:nvGraphicFramePr>
        <p:xfrm>
          <a:off x="971600" y="1718810"/>
          <a:ext cx="7110789" cy="3553316"/>
        </p:xfrm>
        <a:graphic>
          <a:graphicData uri="http://schemas.openxmlformats.org/drawingml/2006/table">
            <a:tbl>
              <a:tblPr firstRow="1" firstCol="1" bandRow="1">
                <a:tableStyleId>{073A0DAA-6AF3-43AB-8588-CEC1D06C72B9}</a:tableStyleId>
              </a:tblPr>
              <a:tblGrid>
                <a:gridCol w="4635865"/>
                <a:gridCol w="1237462"/>
                <a:gridCol w="1237462"/>
              </a:tblGrid>
              <a:tr h="273332">
                <a:tc gridSpan="3">
                  <a:txBody>
                    <a:bodyPr/>
                    <a:lstStyle/>
                    <a:p>
                      <a:pPr algn="ctr">
                        <a:spcAft>
                          <a:spcPts val="0"/>
                        </a:spcAft>
                      </a:pPr>
                      <a:r>
                        <a:rPr lang="cs-CZ" sz="1200" dirty="0">
                          <a:effectLst/>
                        </a:rPr>
                        <a:t>Souhrnné zhodnocení opatření NO3</a:t>
                      </a:r>
                      <a:endParaRPr lang="cs-CZ" sz="1200" dirty="0">
                        <a:effectLst/>
                        <a:latin typeface="Times New Roman"/>
                        <a:ea typeface="Times New Roman"/>
                      </a:endParaRPr>
                    </a:p>
                  </a:txBody>
                  <a:tcPr marL="44450" marR="44450" marT="0" marB="0" anchor="ctr"/>
                </a:tc>
                <a:tc hMerge="1">
                  <a:txBody>
                    <a:bodyPr/>
                    <a:lstStyle/>
                    <a:p>
                      <a:endParaRPr lang="cs-CZ"/>
                    </a:p>
                  </a:txBody>
                  <a:tcPr/>
                </a:tc>
                <a:tc hMerge="1">
                  <a:txBody>
                    <a:bodyPr/>
                    <a:lstStyle/>
                    <a:p>
                      <a:endParaRPr lang="cs-CZ"/>
                    </a:p>
                  </a:txBody>
                  <a:tcPr/>
                </a:tc>
              </a:tr>
              <a:tr h="273332">
                <a:tc>
                  <a:txBody>
                    <a:bodyPr/>
                    <a:lstStyle/>
                    <a:p>
                      <a:pPr algn="ctr">
                        <a:spcAft>
                          <a:spcPts val="0"/>
                        </a:spcAft>
                      </a:pPr>
                      <a:r>
                        <a:rPr lang="cs-CZ" sz="1200" dirty="0">
                          <a:effectLst/>
                        </a:rPr>
                        <a:t>Ukazatel ve sledovaném období</a:t>
                      </a:r>
                      <a:endParaRPr lang="cs-CZ" sz="1200" dirty="0">
                        <a:effectLst/>
                        <a:latin typeface="Times New Roman"/>
                        <a:ea typeface="Times New Roman"/>
                      </a:endParaRPr>
                    </a:p>
                  </a:txBody>
                  <a:tcPr marL="44450" marR="44450" marT="0" marB="0" anchor="ctr"/>
                </a:tc>
                <a:tc>
                  <a:txBody>
                    <a:bodyPr/>
                    <a:lstStyle/>
                    <a:p>
                      <a:pPr algn="ctr">
                        <a:spcAft>
                          <a:spcPts val="0"/>
                        </a:spcAft>
                      </a:pPr>
                      <a:r>
                        <a:rPr lang="cs-CZ" sz="1200" b="1" dirty="0">
                          <a:effectLst/>
                        </a:rPr>
                        <a:t>Jednotka</a:t>
                      </a:r>
                      <a:endParaRPr lang="cs-CZ" sz="1200" b="1" dirty="0">
                        <a:effectLst/>
                        <a:latin typeface="Times New Roman"/>
                        <a:ea typeface="Times New Roman"/>
                      </a:endParaRPr>
                    </a:p>
                  </a:txBody>
                  <a:tcPr marL="44450" marR="44450" marT="0" marB="0" anchor="ctr"/>
                </a:tc>
                <a:tc>
                  <a:txBody>
                    <a:bodyPr/>
                    <a:lstStyle/>
                    <a:p>
                      <a:pPr algn="ctr">
                        <a:spcAft>
                          <a:spcPts val="0"/>
                        </a:spcAft>
                      </a:pPr>
                      <a:r>
                        <a:rPr lang="cs-CZ" sz="1200" b="1" dirty="0">
                          <a:effectLst/>
                        </a:rPr>
                        <a:t>Hodnota</a:t>
                      </a:r>
                      <a:endParaRPr lang="cs-CZ" sz="1200" b="1" dirty="0">
                        <a:effectLst/>
                        <a:latin typeface="Times New Roman"/>
                        <a:ea typeface="Times New Roman"/>
                      </a:endParaRPr>
                    </a:p>
                  </a:txBody>
                  <a:tcPr marL="44450" marR="44450" marT="0" marB="0" anchor="ctr"/>
                </a:tc>
              </a:tr>
              <a:tr h="273332">
                <a:tc>
                  <a:txBody>
                    <a:bodyPr/>
                    <a:lstStyle/>
                    <a:p>
                      <a:pPr>
                        <a:spcAft>
                          <a:spcPts val="0"/>
                        </a:spcAft>
                      </a:pPr>
                      <a:r>
                        <a:rPr lang="cs-CZ" sz="1200" dirty="0">
                          <a:effectLst/>
                        </a:rPr>
                        <a:t>Investiční náklady </a:t>
                      </a:r>
                      <a:endParaRPr lang="cs-CZ" sz="1200" dirty="0">
                        <a:effectLst/>
                        <a:latin typeface="Times New Roman"/>
                        <a:ea typeface="Times New Roman"/>
                      </a:endParaRPr>
                    </a:p>
                  </a:txBody>
                  <a:tcPr marL="44450" marR="44450" marT="0" marB="0" anchor="ctr"/>
                </a:tc>
                <a:tc>
                  <a:txBody>
                    <a:bodyPr/>
                    <a:lstStyle/>
                    <a:p>
                      <a:pPr algn="ctr">
                        <a:spcAft>
                          <a:spcPts val="0"/>
                        </a:spcAft>
                      </a:pPr>
                      <a:r>
                        <a:rPr lang="cs-CZ" sz="1200" dirty="0" err="1">
                          <a:effectLst/>
                        </a:rPr>
                        <a:t>tis.Kč</a:t>
                      </a:r>
                      <a:endParaRPr lang="cs-CZ" sz="1200" dirty="0">
                        <a:effectLst/>
                        <a:latin typeface="Times New Roman"/>
                        <a:ea typeface="Times New Roman"/>
                      </a:endParaRPr>
                    </a:p>
                  </a:txBody>
                  <a:tcPr marL="44450" marR="44450" marT="0" marB="0" anchor="ctr"/>
                </a:tc>
                <a:tc>
                  <a:txBody>
                    <a:bodyPr/>
                    <a:lstStyle/>
                    <a:p>
                      <a:pPr algn="r">
                        <a:spcAft>
                          <a:spcPts val="0"/>
                        </a:spcAft>
                      </a:pPr>
                      <a:r>
                        <a:rPr lang="cs-CZ" sz="1200">
                          <a:effectLst/>
                        </a:rPr>
                        <a:t>0,0</a:t>
                      </a:r>
                      <a:endParaRPr lang="cs-CZ" sz="1200">
                        <a:effectLst/>
                        <a:latin typeface="Times New Roman"/>
                        <a:ea typeface="Times New Roman"/>
                      </a:endParaRPr>
                    </a:p>
                  </a:txBody>
                  <a:tcPr marL="44450" marR="44450" marT="0" marB="0" anchor="ctr"/>
                </a:tc>
              </a:tr>
              <a:tr h="273332">
                <a:tc>
                  <a:txBody>
                    <a:bodyPr/>
                    <a:lstStyle/>
                    <a:p>
                      <a:pPr>
                        <a:spcAft>
                          <a:spcPts val="0"/>
                        </a:spcAft>
                      </a:pPr>
                      <a:r>
                        <a:rPr lang="cs-CZ" sz="1200">
                          <a:effectLst/>
                        </a:rPr>
                        <a:t>Celková úspora za teplo a ZP po realizaci opatření</a:t>
                      </a:r>
                      <a:endParaRPr lang="cs-CZ" sz="1200">
                        <a:effectLst/>
                        <a:latin typeface="Times New Roman"/>
                        <a:ea typeface="Times New Roman"/>
                      </a:endParaRPr>
                    </a:p>
                  </a:txBody>
                  <a:tcPr marL="44450" marR="44450" marT="0" marB="0" anchor="ctr"/>
                </a:tc>
                <a:tc>
                  <a:txBody>
                    <a:bodyPr/>
                    <a:lstStyle/>
                    <a:p>
                      <a:pPr algn="ctr">
                        <a:spcAft>
                          <a:spcPts val="0"/>
                        </a:spcAft>
                      </a:pPr>
                      <a:r>
                        <a:rPr lang="cs-CZ" sz="1200" dirty="0" err="1">
                          <a:effectLst/>
                        </a:rPr>
                        <a:t>tis.Kč</a:t>
                      </a:r>
                      <a:r>
                        <a:rPr lang="cs-CZ" sz="1200" dirty="0">
                          <a:effectLst/>
                        </a:rPr>
                        <a:t>/rok</a:t>
                      </a:r>
                      <a:endParaRPr lang="cs-CZ" sz="1200" dirty="0">
                        <a:effectLst/>
                        <a:latin typeface="Times New Roman"/>
                        <a:ea typeface="Times New Roman"/>
                      </a:endParaRPr>
                    </a:p>
                  </a:txBody>
                  <a:tcPr marL="44450" marR="44450" marT="0" marB="0" anchor="ctr"/>
                </a:tc>
                <a:tc>
                  <a:txBody>
                    <a:bodyPr/>
                    <a:lstStyle/>
                    <a:p>
                      <a:pPr algn="r">
                        <a:spcAft>
                          <a:spcPts val="0"/>
                        </a:spcAft>
                      </a:pPr>
                      <a:r>
                        <a:rPr lang="cs-CZ" sz="1200">
                          <a:effectLst/>
                        </a:rPr>
                        <a:t>460,0</a:t>
                      </a:r>
                      <a:endParaRPr lang="cs-CZ" sz="1200">
                        <a:effectLst/>
                        <a:latin typeface="Times New Roman"/>
                        <a:ea typeface="Times New Roman"/>
                      </a:endParaRPr>
                    </a:p>
                  </a:txBody>
                  <a:tcPr marL="44450" marR="44450" marT="0" marB="0" anchor="ctr"/>
                </a:tc>
              </a:tr>
              <a:tr h="273332">
                <a:tc>
                  <a:txBody>
                    <a:bodyPr/>
                    <a:lstStyle/>
                    <a:p>
                      <a:pPr>
                        <a:spcAft>
                          <a:spcPts val="0"/>
                        </a:spcAft>
                      </a:pPr>
                      <a:r>
                        <a:rPr lang="cs-CZ" sz="1200">
                          <a:effectLst/>
                        </a:rPr>
                        <a:t>Zisk z platby za pronájem prostor kotelny</a:t>
                      </a:r>
                      <a:endParaRPr lang="cs-CZ" sz="1200">
                        <a:effectLst/>
                        <a:latin typeface="Times New Roman"/>
                        <a:ea typeface="Times New Roman"/>
                      </a:endParaRPr>
                    </a:p>
                  </a:txBody>
                  <a:tcPr marL="44450" marR="44450" marT="0" marB="0" anchor="ctr"/>
                </a:tc>
                <a:tc>
                  <a:txBody>
                    <a:bodyPr/>
                    <a:lstStyle/>
                    <a:p>
                      <a:pPr algn="ctr">
                        <a:spcAft>
                          <a:spcPts val="0"/>
                        </a:spcAft>
                      </a:pPr>
                      <a:r>
                        <a:rPr lang="cs-CZ" sz="1200" dirty="0" err="1">
                          <a:effectLst/>
                        </a:rPr>
                        <a:t>tis.Kč</a:t>
                      </a:r>
                      <a:r>
                        <a:rPr lang="cs-CZ" sz="1200" dirty="0">
                          <a:effectLst/>
                        </a:rPr>
                        <a:t>/rok</a:t>
                      </a:r>
                      <a:endParaRPr lang="cs-CZ" sz="1200" dirty="0">
                        <a:effectLst/>
                        <a:latin typeface="Times New Roman"/>
                        <a:ea typeface="Times New Roman"/>
                      </a:endParaRPr>
                    </a:p>
                  </a:txBody>
                  <a:tcPr marL="44450" marR="44450" marT="0" marB="0" anchor="ctr"/>
                </a:tc>
                <a:tc>
                  <a:txBody>
                    <a:bodyPr/>
                    <a:lstStyle/>
                    <a:p>
                      <a:pPr algn="r">
                        <a:spcAft>
                          <a:spcPts val="0"/>
                        </a:spcAft>
                      </a:pPr>
                      <a:r>
                        <a:rPr lang="cs-CZ" sz="1200">
                          <a:effectLst/>
                        </a:rPr>
                        <a:t>400,0</a:t>
                      </a:r>
                      <a:endParaRPr lang="cs-CZ" sz="1200">
                        <a:effectLst/>
                        <a:latin typeface="Times New Roman"/>
                        <a:ea typeface="Times New Roman"/>
                      </a:endParaRPr>
                    </a:p>
                  </a:txBody>
                  <a:tcPr marL="44450" marR="44450" marT="0" marB="0" anchor="ctr"/>
                </a:tc>
              </a:tr>
              <a:tr h="273332">
                <a:tc>
                  <a:txBody>
                    <a:bodyPr/>
                    <a:lstStyle/>
                    <a:p>
                      <a:pPr>
                        <a:spcAft>
                          <a:spcPts val="0"/>
                        </a:spcAft>
                      </a:pPr>
                      <a:r>
                        <a:rPr lang="cs-CZ" sz="1200">
                          <a:effectLst/>
                        </a:rPr>
                        <a:t>Úspora nákladů na mzdy</a:t>
                      </a:r>
                      <a:endParaRPr lang="cs-CZ" sz="1200">
                        <a:effectLst/>
                        <a:latin typeface="Times New Roman"/>
                        <a:ea typeface="Times New Roman"/>
                      </a:endParaRPr>
                    </a:p>
                  </a:txBody>
                  <a:tcPr marL="44450" marR="44450" marT="0" marB="0" anchor="ctr"/>
                </a:tc>
                <a:tc>
                  <a:txBody>
                    <a:bodyPr/>
                    <a:lstStyle/>
                    <a:p>
                      <a:pPr algn="ctr">
                        <a:spcAft>
                          <a:spcPts val="0"/>
                        </a:spcAft>
                      </a:pPr>
                      <a:r>
                        <a:rPr lang="cs-CZ" sz="1200" dirty="0" err="1">
                          <a:effectLst/>
                        </a:rPr>
                        <a:t>tis.Kč</a:t>
                      </a:r>
                      <a:r>
                        <a:rPr lang="cs-CZ" sz="1200" dirty="0">
                          <a:effectLst/>
                        </a:rPr>
                        <a:t>/rok</a:t>
                      </a:r>
                      <a:endParaRPr lang="cs-CZ" sz="1200" dirty="0">
                        <a:effectLst/>
                        <a:latin typeface="Times New Roman"/>
                        <a:ea typeface="Times New Roman"/>
                      </a:endParaRPr>
                    </a:p>
                  </a:txBody>
                  <a:tcPr marL="44450" marR="44450" marT="0" marB="0" anchor="ctr"/>
                </a:tc>
                <a:tc>
                  <a:txBody>
                    <a:bodyPr/>
                    <a:lstStyle/>
                    <a:p>
                      <a:pPr algn="r">
                        <a:spcAft>
                          <a:spcPts val="0"/>
                        </a:spcAft>
                      </a:pPr>
                      <a:r>
                        <a:rPr lang="cs-CZ" sz="1200">
                          <a:effectLst/>
                        </a:rPr>
                        <a:t>48,0</a:t>
                      </a:r>
                      <a:endParaRPr lang="cs-CZ" sz="1200">
                        <a:effectLst/>
                        <a:latin typeface="Times New Roman"/>
                        <a:ea typeface="Times New Roman"/>
                      </a:endParaRPr>
                    </a:p>
                  </a:txBody>
                  <a:tcPr marL="44450" marR="44450" marT="0" marB="0" anchor="ctr"/>
                </a:tc>
              </a:tr>
              <a:tr h="273332">
                <a:tc>
                  <a:txBody>
                    <a:bodyPr/>
                    <a:lstStyle/>
                    <a:p>
                      <a:pPr>
                        <a:spcAft>
                          <a:spcPts val="0"/>
                        </a:spcAft>
                      </a:pPr>
                      <a:r>
                        <a:rPr lang="cs-CZ" sz="1200">
                          <a:effectLst/>
                        </a:rPr>
                        <a:t>Přínosy projektu celkem - CF</a:t>
                      </a:r>
                      <a:endParaRPr lang="cs-CZ" sz="1200">
                        <a:effectLst/>
                        <a:latin typeface="Times New Roman"/>
                        <a:ea typeface="Times New Roman"/>
                      </a:endParaRPr>
                    </a:p>
                  </a:txBody>
                  <a:tcPr marL="44450" marR="44450" marT="0" marB="0" anchor="ctr"/>
                </a:tc>
                <a:tc>
                  <a:txBody>
                    <a:bodyPr/>
                    <a:lstStyle/>
                    <a:p>
                      <a:pPr algn="ctr">
                        <a:spcAft>
                          <a:spcPts val="0"/>
                        </a:spcAft>
                      </a:pPr>
                      <a:r>
                        <a:rPr lang="cs-CZ" sz="1200" dirty="0" err="1">
                          <a:effectLst/>
                        </a:rPr>
                        <a:t>tis.Kč</a:t>
                      </a:r>
                      <a:r>
                        <a:rPr lang="cs-CZ" sz="1200" dirty="0">
                          <a:effectLst/>
                        </a:rPr>
                        <a:t>/rok</a:t>
                      </a:r>
                      <a:endParaRPr lang="cs-CZ" sz="1200" dirty="0">
                        <a:effectLst/>
                        <a:latin typeface="Times New Roman"/>
                        <a:ea typeface="Times New Roman"/>
                      </a:endParaRPr>
                    </a:p>
                  </a:txBody>
                  <a:tcPr marL="44450" marR="44450" marT="0" marB="0" anchor="ctr"/>
                </a:tc>
                <a:tc>
                  <a:txBody>
                    <a:bodyPr/>
                    <a:lstStyle/>
                    <a:p>
                      <a:pPr algn="r">
                        <a:spcAft>
                          <a:spcPts val="0"/>
                        </a:spcAft>
                      </a:pPr>
                      <a:r>
                        <a:rPr lang="cs-CZ" sz="1200" dirty="0">
                          <a:effectLst/>
                        </a:rPr>
                        <a:t>908,0</a:t>
                      </a:r>
                      <a:endParaRPr lang="cs-CZ" sz="1200" dirty="0">
                        <a:effectLst/>
                        <a:latin typeface="Times New Roman"/>
                        <a:ea typeface="Times New Roman"/>
                      </a:endParaRPr>
                    </a:p>
                  </a:txBody>
                  <a:tcPr marL="44450" marR="44450" marT="0" marB="0" anchor="ctr"/>
                </a:tc>
              </a:tr>
              <a:tr h="273332">
                <a:tc>
                  <a:txBody>
                    <a:bodyPr/>
                    <a:lstStyle/>
                    <a:p>
                      <a:pPr>
                        <a:spcAft>
                          <a:spcPts val="0"/>
                        </a:spcAft>
                      </a:pPr>
                      <a:r>
                        <a:rPr lang="cs-CZ" sz="1200" dirty="0">
                          <a:effectLst/>
                        </a:rPr>
                        <a:t>Cena tepla bez realizace opatření </a:t>
                      </a:r>
                      <a:endParaRPr lang="cs-CZ" sz="1200" dirty="0">
                        <a:effectLst/>
                        <a:latin typeface="Times New Roman"/>
                        <a:ea typeface="Times New Roman"/>
                      </a:endParaRPr>
                    </a:p>
                  </a:txBody>
                  <a:tcPr marL="44450" marR="44450" marT="0" marB="0" anchor="ctr"/>
                </a:tc>
                <a:tc>
                  <a:txBody>
                    <a:bodyPr/>
                    <a:lstStyle/>
                    <a:p>
                      <a:pPr algn="ctr">
                        <a:spcAft>
                          <a:spcPts val="0"/>
                        </a:spcAft>
                      </a:pPr>
                      <a:r>
                        <a:rPr lang="cs-CZ" sz="1200">
                          <a:effectLst/>
                        </a:rPr>
                        <a:t>Kč/GJ</a:t>
                      </a:r>
                      <a:endParaRPr lang="cs-CZ" sz="1200">
                        <a:effectLst/>
                        <a:latin typeface="Times New Roman"/>
                        <a:ea typeface="Times New Roman"/>
                      </a:endParaRPr>
                    </a:p>
                  </a:txBody>
                  <a:tcPr marL="44450" marR="44450" marT="0" marB="0" anchor="ctr"/>
                </a:tc>
                <a:tc>
                  <a:txBody>
                    <a:bodyPr/>
                    <a:lstStyle/>
                    <a:p>
                      <a:pPr algn="r">
                        <a:spcAft>
                          <a:spcPts val="0"/>
                        </a:spcAft>
                      </a:pPr>
                      <a:r>
                        <a:rPr lang="cs-CZ" sz="1200" b="1" dirty="0">
                          <a:effectLst/>
                        </a:rPr>
                        <a:t>603,2</a:t>
                      </a:r>
                      <a:endParaRPr lang="cs-CZ" sz="1200" b="1" dirty="0">
                        <a:effectLst/>
                        <a:latin typeface="Times New Roman"/>
                        <a:ea typeface="Times New Roman"/>
                      </a:endParaRPr>
                    </a:p>
                  </a:txBody>
                  <a:tcPr marL="44450" marR="44450" marT="0" marB="0" anchor="ctr"/>
                </a:tc>
              </a:tr>
              <a:tr h="273332">
                <a:tc>
                  <a:txBody>
                    <a:bodyPr/>
                    <a:lstStyle/>
                    <a:p>
                      <a:pPr>
                        <a:spcAft>
                          <a:spcPts val="0"/>
                        </a:spcAft>
                      </a:pPr>
                      <a:r>
                        <a:rPr lang="cs-CZ" sz="1000" dirty="0">
                          <a:effectLst/>
                        </a:rPr>
                        <a:t> - Pracovní složka ceny tepla</a:t>
                      </a:r>
                      <a:endParaRPr lang="cs-CZ" sz="1000" dirty="0">
                        <a:effectLst/>
                        <a:latin typeface="Times New Roman"/>
                        <a:ea typeface="Times New Roman"/>
                      </a:endParaRPr>
                    </a:p>
                  </a:txBody>
                  <a:tcPr marL="44450" marR="44450" marT="0" marB="0" anchor="ctr"/>
                </a:tc>
                <a:tc>
                  <a:txBody>
                    <a:bodyPr/>
                    <a:lstStyle/>
                    <a:p>
                      <a:pPr algn="ctr">
                        <a:spcAft>
                          <a:spcPts val="0"/>
                        </a:spcAft>
                      </a:pPr>
                      <a:r>
                        <a:rPr lang="cs-CZ" sz="1000">
                          <a:effectLst/>
                        </a:rPr>
                        <a:t>Kč/GJ</a:t>
                      </a:r>
                      <a:endParaRPr lang="cs-CZ" sz="1000">
                        <a:effectLst/>
                        <a:latin typeface="Times New Roman"/>
                        <a:ea typeface="Times New Roman"/>
                      </a:endParaRPr>
                    </a:p>
                  </a:txBody>
                  <a:tcPr marL="44450" marR="44450" marT="0" marB="0" anchor="ctr"/>
                </a:tc>
                <a:tc>
                  <a:txBody>
                    <a:bodyPr/>
                    <a:lstStyle/>
                    <a:p>
                      <a:pPr algn="r">
                        <a:spcAft>
                          <a:spcPts val="0"/>
                        </a:spcAft>
                      </a:pPr>
                      <a:r>
                        <a:rPr lang="cs-CZ" sz="1000" dirty="0">
                          <a:effectLst/>
                        </a:rPr>
                        <a:t>387,9</a:t>
                      </a:r>
                      <a:endParaRPr lang="cs-CZ" sz="1000" dirty="0">
                        <a:effectLst/>
                        <a:latin typeface="Times New Roman"/>
                        <a:ea typeface="Times New Roman"/>
                      </a:endParaRPr>
                    </a:p>
                  </a:txBody>
                  <a:tcPr marL="44450" marR="44450" marT="0" marB="0" anchor="ctr"/>
                </a:tc>
              </a:tr>
              <a:tr h="273332">
                <a:tc>
                  <a:txBody>
                    <a:bodyPr/>
                    <a:lstStyle/>
                    <a:p>
                      <a:pPr>
                        <a:spcAft>
                          <a:spcPts val="0"/>
                        </a:spcAft>
                      </a:pPr>
                      <a:r>
                        <a:rPr lang="cs-CZ" sz="1000">
                          <a:effectLst/>
                        </a:rPr>
                        <a:t> - Základní složka ceny tepla</a:t>
                      </a:r>
                      <a:endParaRPr lang="cs-CZ" sz="1000">
                        <a:effectLst/>
                        <a:latin typeface="Times New Roman"/>
                        <a:ea typeface="Times New Roman"/>
                      </a:endParaRPr>
                    </a:p>
                  </a:txBody>
                  <a:tcPr marL="44450" marR="44450" marT="0" marB="0" anchor="ctr"/>
                </a:tc>
                <a:tc>
                  <a:txBody>
                    <a:bodyPr/>
                    <a:lstStyle/>
                    <a:p>
                      <a:pPr algn="ctr">
                        <a:spcAft>
                          <a:spcPts val="0"/>
                        </a:spcAft>
                      </a:pPr>
                      <a:r>
                        <a:rPr lang="cs-CZ" sz="1000" dirty="0">
                          <a:effectLst/>
                        </a:rPr>
                        <a:t>Kč/kW</a:t>
                      </a:r>
                      <a:endParaRPr lang="cs-CZ" sz="1000" dirty="0">
                        <a:effectLst/>
                        <a:latin typeface="Times New Roman"/>
                        <a:ea typeface="Times New Roman"/>
                      </a:endParaRPr>
                    </a:p>
                  </a:txBody>
                  <a:tcPr marL="44450" marR="44450" marT="0" marB="0" anchor="ctr"/>
                </a:tc>
                <a:tc>
                  <a:txBody>
                    <a:bodyPr/>
                    <a:lstStyle/>
                    <a:p>
                      <a:pPr algn="r">
                        <a:spcAft>
                          <a:spcPts val="0"/>
                        </a:spcAft>
                      </a:pPr>
                      <a:r>
                        <a:rPr lang="cs-CZ" sz="1000" dirty="0">
                          <a:effectLst/>
                        </a:rPr>
                        <a:t>1 537,6</a:t>
                      </a:r>
                      <a:endParaRPr lang="cs-CZ" sz="1000" dirty="0">
                        <a:effectLst/>
                        <a:latin typeface="Times New Roman"/>
                        <a:ea typeface="Times New Roman"/>
                      </a:endParaRPr>
                    </a:p>
                  </a:txBody>
                  <a:tcPr marL="44450" marR="44450" marT="0" marB="0" anchor="ctr"/>
                </a:tc>
              </a:tr>
              <a:tr h="273332">
                <a:tc>
                  <a:txBody>
                    <a:bodyPr/>
                    <a:lstStyle/>
                    <a:p>
                      <a:pPr>
                        <a:spcAft>
                          <a:spcPts val="0"/>
                        </a:spcAft>
                      </a:pPr>
                      <a:r>
                        <a:rPr lang="cs-CZ" sz="1200">
                          <a:effectLst/>
                        </a:rPr>
                        <a:t>Cena tepla po realizaci opatření </a:t>
                      </a:r>
                      <a:endParaRPr lang="cs-CZ" sz="1200">
                        <a:effectLst/>
                        <a:latin typeface="Times New Roman"/>
                        <a:ea typeface="Times New Roman"/>
                      </a:endParaRPr>
                    </a:p>
                  </a:txBody>
                  <a:tcPr marL="44450" marR="44450" marT="0" marB="0" anchor="ctr"/>
                </a:tc>
                <a:tc>
                  <a:txBody>
                    <a:bodyPr/>
                    <a:lstStyle/>
                    <a:p>
                      <a:pPr algn="ctr">
                        <a:spcAft>
                          <a:spcPts val="0"/>
                        </a:spcAft>
                      </a:pPr>
                      <a:r>
                        <a:rPr lang="cs-CZ" sz="1200">
                          <a:effectLst/>
                        </a:rPr>
                        <a:t>Kč/GJ</a:t>
                      </a:r>
                      <a:endParaRPr lang="cs-CZ" sz="1200">
                        <a:effectLst/>
                        <a:latin typeface="Times New Roman"/>
                        <a:ea typeface="Times New Roman"/>
                      </a:endParaRPr>
                    </a:p>
                  </a:txBody>
                  <a:tcPr marL="44450" marR="44450" marT="0" marB="0" anchor="ctr"/>
                </a:tc>
                <a:tc>
                  <a:txBody>
                    <a:bodyPr/>
                    <a:lstStyle/>
                    <a:p>
                      <a:pPr algn="r">
                        <a:spcAft>
                          <a:spcPts val="0"/>
                        </a:spcAft>
                      </a:pPr>
                      <a:r>
                        <a:rPr lang="cs-CZ" sz="1200" b="1" dirty="0">
                          <a:effectLst/>
                        </a:rPr>
                        <a:t>591,8</a:t>
                      </a:r>
                      <a:endParaRPr lang="cs-CZ" sz="1200" b="1" dirty="0">
                        <a:effectLst/>
                        <a:latin typeface="Times New Roman"/>
                        <a:ea typeface="Times New Roman"/>
                      </a:endParaRPr>
                    </a:p>
                  </a:txBody>
                  <a:tcPr marL="44450" marR="44450" marT="0" marB="0" anchor="ctr"/>
                </a:tc>
              </a:tr>
              <a:tr h="273332">
                <a:tc>
                  <a:txBody>
                    <a:bodyPr/>
                    <a:lstStyle/>
                    <a:p>
                      <a:pPr>
                        <a:spcAft>
                          <a:spcPts val="0"/>
                        </a:spcAft>
                      </a:pPr>
                      <a:r>
                        <a:rPr lang="cs-CZ" sz="1000" dirty="0">
                          <a:effectLst/>
                        </a:rPr>
                        <a:t> - Pracovní složka ceny tepla</a:t>
                      </a:r>
                      <a:endParaRPr lang="cs-CZ" sz="1000" dirty="0">
                        <a:effectLst/>
                        <a:latin typeface="Times New Roman"/>
                        <a:ea typeface="Times New Roman"/>
                      </a:endParaRPr>
                    </a:p>
                  </a:txBody>
                  <a:tcPr marL="44450" marR="44450" marT="0" marB="0" anchor="ctr"/>
                </a:tc>
                <a:tc>
                  <a:txBody>
                    <a:bodyPr/>
                    <a:lstStyle/>
                    <a:p>
                      <a:pPr algn="ctr">
                        <a:spcAft>
                          <a:spcPts val="0"/>
                        </a:spcAft>
                      </a:pPr>
                      <a:r>
                        <a:rPr lang="cs-CZ" sz="1000" dirty="0">
                          <a:effectLst/>
                        </a:rPr>
                        <a:t>Kč/GJ</a:t>
                      </a:r>
                      <a:endParaRPr lang="cs-CZ" sz="1000" dirty="0">
                        <a:effectLst/>
                        <a:latin typeface="Times New Roman"/>
                        <a:ea typeface="Times New Roman"/>
                      </a:endParaRPr>
                    </a:p>
                  </a:txBody>
                  <a:tcPr marL="44450" marR="44450" marT="0" marB="0" anchor="ctr"/>
                </a:tc>
                <a:tc>
                  <a:txBody>
                    <a:bodyPr/>
                    <a:lstStyle/>
                    <a:p>
                      <a:pPr algn="r">
                        <a:spcAft>
                          <a:spcPts val="0"/>
                        </a:spcAft>
                      </a:pPr>
                      <a:r>
                        <a:rPr lang="cs-CZ" sz="1000" dirty="0">
                          <a:effectLst/>
                        </a:rPr>
                        <a:t>382,2</a:t>
                      </a:r>
                      <a:endParaRPr lang="cs-CZ" sz="1000" dirty="0">
                        <a:effectLst/>
                        <a:latin typeface="Times New Roman"/>
                        <a:ea typeface="Times New Roman"/>
                      </a:endParaRPr>
                    </a:p>
                  </a:txBody>
                  <a:tcPr marL="44450" marR="44450" marT="0" marB="0" anchor="ctr"/>
                </a:tc>
              </a:tr>
              <a:tr h="273332">
                <a:tc>
                  <a:txBody>
                    <a:bodyPr/>
                    <a:lstStyle/>
                    <a:p>
                      <a:pPr>
                        <a:spcAft>
                          <a:spcPts val="0"/>
                        </a:spcAft>
                      </a:pPr>
                      <a:r>
                        <a:rPr lang="cs-CZ" sz="1000" dirty="0">
                          <a:effectLst/>
                        </a:rPr>
                        <a:t> - Základní složka ceny tepla</a:t>
                      </a:r>
                      <a:endParaRPr lang="cs-CZ" sz="1000" dirty="0">
                        <a:effectLst/>
                        <a:latin typeface="Times New Roman"/>
                        <a:ea typeface="Times New Roman"/>
                      </a:endParaRPr>
                    </a:p>
                  </a:txBody>
                  <a:tcPr marL="44450" marR="44450" marT="0" marB="0" anchor="ctr"/>
                </a:tc>
                <a:tc>
                  <a:txBody>
                    <a:bodyPr/>
                    <a:lstStyle/>
                    <a:p>
                      <a:pPr algn="ctr">
                        <a:spcAft>
                          <a:spcPts val="0"/>
                        </a:spcAft>
                      </a:pPr>
                      <a:r>
                        <a:rPr lang="cs-CZ" sz="1000">
                          <a:effectLst/>
                        </a:rPr>
                        <a:t>Kč/kW</a:t>
                      </a:r>
                      <a:endParaRPr lang="cs-CZ" sz="1000">
                        <a:effectLst/>
                        <a:latin typeface="Times New Roman"/>
                        <a:ea typeface="Times New Roman"/>
                      </a:endParaRPr>
                    </a:p>
                  </a:txBody>
                  <a:tcPr marL="44450" marR="44450" marT="0" marB="0" anchor="ctr"/>
                </a:tc>
                <a:tc>
                  <a:txBody>
                    <a:bodyPr/>
                    <a:lstStyle/>
                    <a:p>
                      <a:pPr algn="r">
                        <a:spcAft>
                          <a:spcPts val="0"/>
                        </a:spcAft>
                      </a:pPr>
                      <a:r>
                        <a:rPr lang="cs-CZ" sz="1000" dirty="0">
                          <a:effectLst/>
                        </a:rPr>
                        <a:t>1 497,6</a:t>
                      </a:r>
                      <a:endParaRPr lang="cs-CZ" sz="1000" dirty="0">
                        <a:effectLst/>
                        <a:latin typeface="Times New Roman"/>
                        <a:ea typeface="Times New Roman"/>
                      </a:endParaRPr>
                    </a:p>
                  </a:txBody>
                  <a:tcPr marL="44450" marR="44450" marT="0" marB="0" anchor="ctr"/>
                </a:tc>
              </a:tr>
            </a:tbl>
          </a:graphicData>
        </a:graphic>
      </p:graphicFrame>
    </p:spTree>
    <p:extLst>
      <p:ext uri="{BB962C8B-B14F-4D97-AF65-F5344CB8AC3E}">
        <p14:creationId xmlns:p14="http://schemas.microsoft.com/office/powerpoint/2010/main" val="314858921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0" y="0"/>
            <a:ext cx="18415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1600" b="1">
                <a:solidFill>
                  <a:schemeClr val="tx2"/>
                </a:solidFill>
                <a:latin typeface="Times New Roman" pitchFamily="18" charset="0"/>
              </a:defRPr>
            </a:lvl1pPr>
            <a:lvl2pPr marL="742950" indent="-285750" eaLnBrk="0" hangingPunct="0">
              <a:defRPr sz="1600" b="1">
                <a:solidFill>
                  <a:schemeClr val="tx2"/>
                </a:solidFill>
                <a:latin typeface="Times New Roman" pitchFamily="18" charset="0"/>
              </a:defRPr>
            </a:lvl2pPr>
            <a:lvl3pPr marL="1143000" indent="-228600" eaLnBrk="0" hangingPunct="0">
              <a:defRPr sz="1600" b="1">
                <a:solidFill>
                  <a:schemeClr val="tx2"/>
                </a:solidFill>
                <a:latin typeface="Times New Roman" pitchFamily="18" charset="0"/>
              </a:defRPr>
            </a:lvl3pPr>
            <a:lvl4pPr marL="1600200" indent="-228600" eaLnBrk="0" hangingPunct="0">
              <a:defRPr sz="1600" b="1">
                <a:solidFill>
                  <a:schemeClr val="tx2"/>
                </a:solidFill>
                <a:latin typeface="Times New Roman" pitchFamily="18" charset="0"/>
              </a:defRPr>
            </a:lvl4pPr>
            <a:lvl5pPr marL="2057400" indent="-228600" eaLnBrk="0" hangingPunct="0">
              <a:defRPr sz="1600" b="1">
                <a:solidFill>
                  <a:schemeClr val="tx2"/>
                </a:solidFill>
                <a:latin typeface="Times New Roman" pitchFamily="18" charset="0"/>
              </a:defRPr>
            </a:lvl5pPr>
            <a:lvl6pPr marL="2514600" indent="-228600" algn="ctr" eaLnBrk="0" fontAlgn="base" hangingPunct="0">
              <a:spcBef>
                <a:spcPct val="0"/>
              </a:spcBef>
              <a:spcAft>
                <a:spcPct val="0"/>
              </a:spcAft>
              <a:defRPr sz="1600" b="1">
                <a:solidFill>
                  <a:schemeClr val="tx2"/>
                </a:solidFill>
                <a:latin typeface="Times New Roman" pitchFamily="18" charset="0"/>
              </a:defRPr>
            </a:lvl6pPr>
            <a:lvl7pPr marL="2971800" indent="-228600" algn="ctr" eaLnBrk="0" fontAlgn="base" hangingPunct="0">
              <a:spcBef>
                <a:spcPct val="0"/>
              </a:spcBef>
              <a:spcAft>
                <a:spcPct val="0"/>
              </a:spcAft>
              <a:defRPr sz="1600" b="1">
                <a:solidFill>
                  <a:schemeClr val="tx2"/>
                </a:solidFill>
                <a:latin typeface="Times New Roman" pitchFamily="18" charset="0"/>
              </a:defRPr>
            </a:lvl7pPr>
            <a:lvl8pPr marL="3429000" indent="-228600" algn="ctr" eaLnBrk="0" fontAlgn="base" hangingPunct="0">
              <a:spcBef>
                <a:spcPct val="0"/>
              </a:spcBef>
              <a:spcAft>
                <a:spcPct val="0"/>
              </a:spcAft>
              <a:defRPr sz="1600" b="1">
                <a:solidFill>
                  <a:schemeClr val="tx2"/>
                </a:solidFill>
                <a:latin typeface="Times New Roman" pitchFamily="18" charset="0"/>
              </a:defRPr>
            </a:lvl8pPr>
            <a:lvl9pPr marL="3886200" indent="-228600" algn="ctr" eaLnBrk="0" fontAlgn="base" hangingPunct="0">
              <a:spcBef>
                <a:spcPct val="0"/>
              </a:spcBef>
              <a:spcAft>
                <a:spcPct val="0"/>
              </a:spcAft>
              <a:defRPr sz="1600" b="1">
                <a:solidFill>
                  <a:schemeClr val="tx2"/>
                </a:solidFill>
                <a:latin typeface="Times New Roman" pitchFamily="18" charset="0"/>
              </a:defRPr>
            </a:lvl9pPr>
          </a:lstStyle>
          <a:p>
            <a:pPr algn="l"/>
            <a:endParaRPr lang="de-DE" altLang="cs-CZ" sz="2400" b="0">
              <a:solidFill>
                <a:schemeClr val="tx1"/>
              </a:solidFill>
            </a:endParaRPr>
          </a:p>
          <a:p>
            <a:pPr algn="l"/>
            <a:endParaRPr lang="de-DE" altLang="cs-CZ" sz="2400" b="0">
              <a:solidFill>
                <a:schemeClr val="tx1"/>
              </a:solidFill>
            </a:endParaRPr>
          </a:p>
        </p:txBody>
      </p:sp>
      <p:sp>
        <p:nvSpPr>
          <p:cNvPr id="17411" name="Rectangle 3"/>
          <p:cNvSpPr>
            <a:spLocks noChangeArrowheads="1"/>
          </p:cNvSpPr>
          <p:nvPr/>
        </p:nvSpPr>
        <p:spPr bwMode="auto">
          <a:xfrm>
            <a:off x="0" y="0"/>
            <a:ext cx="18415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1600" b="1">
                <a:solidFill>
                  <a:schemeClr val="tx2"/>
                </a:solidFill>
                <a:latin typeface="Times New Roman" pitchFamily="18" charset="0"/>
              </a:defRPr>
            </a:lvl1pPr>
            <a:lvl2pPr marL="742950" indent="-285750" eaLnBrk="0" hangingPunct="0">
              <a:defRPr sz="1600" b="1">
                <a:solidFill>
                  <a:schemeClr val="tx2"/>
                </a:solidFill>
                <a:latin typeface="Times New Roman" pitchFamily="18" charset="0"/>
              </a:defRPr>
            </a:lvl2pPr>
            <a:lvl3pPr marL="1143000" indent="-228600" eaLnBrk="0" hangingPunct="0">
              <a:defRPr sz="1600" b="1">
                <a:solidFill>
                  <a:schemeClr val="tx2"/>
                </a:solidFill>
                <a:latin typeface="Times New Roman" pitchFamily="18" charset="0"/>
              </a:defRPr>
            </a:lvl3pPr>
            <a:lvl4pPr marL="1600200" indent="-228600" eaLnBrk="0" hangingPunct="0">
              <a:defRPr sz="1600" b="1">
                <a:solidFill>
                  <a:schemeClr val="tx2"/>
                </a:solidFill>
                <a:latin typeface="Times New Roman" pitchFamily="18" charset="0"/>
              </a:defRPr>
            </a:lvl4pPr>
            <a:lvl5pPr marL="2057400" indent="-228600" eaLnBrk="0" hangingPunct="0">
              <a:defRPr sz="1600" b="1">
                <a:solidFill>
                  <a:schemeClr val="tx2"/>
                </a:solidFill>
                <a:latin typeface="Times New Roman" pitchFamily="18" charset="0"/>
              </a:defRPr>
            </a:lvl5pPr>
            <a:lvl6pPr marL="2514600" indent="-228600" algn="ctr" eaLnBrk="0" fontAlgn="base" hangingPunct="0">
              <a:spcBef>
                <a:spcPct val="0"/>
              </a:spcBef>
              <a:spcAft>
                <a:spcPct val="0"/>
              </a:spcAft>
              <a:defRPr sz="1600" b="1">
                <a:solidFill>
                  <a:schemeClr val="tx2"/>
                </a:solidFill>
                <a:latin typeface="Times New Roman" pitchFamily="18" charset="0"/>
              </a:defRPr>
            </a:lvl6pPr>
            <a:lvl7pPr marL="2971800" indent="-228600" algn="ctr" eaLnBrk="0" fontAlgn="base" hangingPunct="0">
              <a:spcBef>
                <a:spcPct val="0"/>
              </a:spcBef>
              <a:spcAft>
                <a:spcPct val="0"/>
              </a:spcAft>
              <a:defRPr sz="1600" b="1">
                <a:solidFill>
                  <a:schemeClr val="tx2"/>
                </a:solidFill>
                <a:latin typeface="Times New Roman" pitchFamily="18" charset="0"/>
              </a:defRPr>
            </a:lvl7pPr>
            <a:lvl8pPr marL="3429000" indent="-228600" algn="ctr" eaLnBrk="0" fontAlgn="base" hangingPunct="0">
              <a:spcBef>
                <a:spcPct val="0"/>
              </a:spcBef>
              <a:spcAft>
                <a:spcPct val="0"/>
              </a:spcAft>
              <a:defRPr sz="1600" b="1">
                <a:solidFill>
                  <a:schemeClr val="tx2"/>
                </a:solidFill>
                <a:latin typeface="Times New Roman" pitchFamily="18" charset="0"/>
              </a:defRPr>
            </a:lvl8pPr>
            <a:lvl9pPr marL="3886200" indent="-228600" algn="ctr" eaLnBrk="0" fontAlgn="base" hangingPunct="0">
              <a:spcBef>
                <a:spcPct val="0"/>
              </a:spcBef>
              <a:spcAft>
                <a:spcPct val="0"/>
              </a:spcAft>
              <a:defRPr sz="1600" b="1">
                <a:solidFill>
                  <a:schemeClr val="tx2"/>
                </a:solidFill>
                <a:latin typeface="Times New Roman" pitchFamily="18" charset="0"/>
              </a:defRPr>
            </a:lvl9pPr>
          </a:lstStyle>
          <a:p>
            <a:pPr algn="l"/>
            <a:endParaRPr lang="de-DE" altLang="cs-CZ" sz="2400" b="0">
              <a:solidFill>
                <a:schemeClr val="tx1"/>
              </a:solidFill>
            </a:endParaRPr>
          </a:p>
          <a:p>
            <a:pPr algn="l"/>
            <a:endParaRPr lang="de-DE" altLang="cs-CZ" sz="2400" b="0">
              <a:solidFill>
                <a:schemeClr val="tx1"/>
              </a:solidFill>
            </a:endParaRPr>
          </a:p>
        </p:txBody>
      </p:sp>
      <p:sp>
        <p:nvSpPr>
          <p:cNvPr id="204804" name="Text Box 4"/>
          <p:cNvSpPr txBox="1">
            <a:spLocks noChangeArrowheads="1"/>
          </p:cNvSpPr>
          <p:nvPr/>
        </p:nvSpPr>
        <p:spPr bwMode="auto">
          <a:xfrm>
            <a:off x="1993764" y="186859"/>
            <a:ext cx="491993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1600" b="1">
                <a:solidFill>
                  <a:schemeClr val="tx2"/>
                </a:solidFill>
                <a:latin typeface="Times New Roman" pitchFamily="18" charset="0"/>
              </a:defRPr>
            </a:lvl1pPr>
            <a:lvl2pPr marL="742950" indent="-285750" eaLnBrk="0" hangingPunct="0">
              <a:defRPr sz="1600" b="1">
                <a:solidFill>
                  <a:schemeClr val="tx2"/>
                </a:solidFill>
                <a:latin typeface="Times New Roman" pitchFamily="18" charset="0"/>
              </a:defRPr>
            </a:lvl2pPr>
            <a:lvl3pPr marL="1143000" indent="-228600" eaLnBrk="0" hangingPunct="0">
              <a:defRPr sz="1600" b="1">
                <a:solidFill>
                  <a:schemeClr val="tx2"/>
                </a:solidFill>
                <a:latin typeface="Times New Roman" pitchFamily="18" charset="0"/>
              </a:defRPr>
            </a:lvl3pPr>
            <a:lvl4pPr marL="1600200" indent="-228600" eaLnBrk="0" hangingPunct="0">
              <a:defRPr sz="1600" b="1">
                <a:solidFill>
                  <a:schemeClr val="tx2"/>
                </a:solidFill>
                <a:latin typeface="Times New Roman" pitchFamily="18" charset="0"/>
              </a:defRPr>
            </a:lvl4pPr>
            <a:lvl5pPr marL="2057400" indent="-228600" eaLnBrk="0" hangingPunct="0">
              <a:defRPr sz="1600" b="1">
                <a:solidFill>
                  <a:schemeClr val="tx2"/>
                </a:solidFill>
                <a:latin typeface="Times New Roman" pitchFamily="18" charset="0"/>
              </a:defRPr>
            </a:lvl5pPr>
            <a:lvl6pPr marL="2514600" indent="-228600" algn="ctr" eaLnBrk="0" fontAlgn="base" hangingPunct="0">
              <a:spcBef>
                <a:spcPct val="0"/>
              </a:spcBef>
              <a:spcAft>
                <a:spcPct val="0"/>
              </a:spcAft>
              <a:defRPr sz="1600" b="1">
                <a:solidFill>
                  <a:schemeClr val="tx2"/>
                </a:solidFill>
                <a:latin typeface="Times New Roman" pitchFamily="18" charset="0"/>
              </a:defRPr>
            </a:lvl6pPr>
            <a:lvl7pPr marL="2971800" indent="-228600" algn="ctr" eaLnBrk="0" fontAlgn="base" hangingPunct="0">
              <a:spcBef>
                <a:spcPct val="0"/>
              </a:spcBef>
              <a:spcAft>
                <a:spcPct val="0"/>
              </a:spcAft>
              <a:defRPr sz="1600" b="1">
                <a:solidFill>
                  <a:schemeClr val="tx2"/>
                </a:solidFill>
                <a:latin typeface="Times New Roman" pitchFamily="18" charset="0"/>
              </a:defRPr>
            </a:lvl7pPr>
            <a:lvl8pPr marL="3429000" indent="-228600" algn="ctr" eaLnBrk="0" fontAlgn="base" hangingPunct="0">
              <a:spcBef>
                <a:spcPct val="0"/>
              </a:spcBef>
              <a:spcAft>
                <a:spcPct val="0"/>
              </a:spcAft>
              <a:defRPr sz="1600" b="1">
                <a:solidFill>
                  <a:schemeClr val="tx2"/>
                </a:solidFill>
                <a:latin typeface="Times New Roman" pitchFamily="18" charset="0"/>
              </a:defRPr>
            </a:lvl8pPr>
            <a:lvl9pPr marL="3886200" indent="-228600" algn="ctr" eaLnBrk="0" fontAlgn="base" hangingPunct="0">
              <a:spcBef>
                <a:spcPct val="0"/>
              </a:spcBef>
              <a:spcAft>
                <a:spcPct val="0"/>
              </a:spcAft>
              <a:defRPr sz="1600" b="1">
                <a:solidFill>
                  <a:schemeClr val="tx2"/>
                </a:solidFill>
                <a:latin typeface="Times New Roman" pitchFamily="18" charset="0"/>
              </a:defRPr>
            </a:lvl9pPr>
          </a:lstStyle>
          <a:p>
            <a:pPr eaLnBrk="1" hangingPunct="1">
              <a:defRPr/>
            </a:pPr>
            <a:r>
              <a:rPr lang="cs-CZ" altLang="cs-CZ" sz="2800" u="sng" dirty="0" smtClean="0">
                <a:solidFill>
                  <a:srgbClr val="000000"/>
                </a:solidFill>
                <a:effectLst>
                  <a:outerShdw blurRad="38100" dist="38100" dir="2700000" algn="tl">
                    <a:srgbClr val="C0C0C0"/>
                  </a:outerShdw>
                </a:effectLst>
                <a:latin typeface="Arial" charset="0"/>
                <a:cs typeface="Lucida Sans Unicode" pitchFamily="34" charset="0"/>
              </a:rPr>
              <a:t>Celkové porovnání opatření</a:t>
            </a:r>
          </a:p>
        </p:txBody>
      </p:sp>
      <p:sp>
        <p:nvSpPr>
          <p:cNvPr id="11" name="Zástupný symbol pro obsah 10"/>
          <p:cNvSpPr>
            <a:spLocks noGrp="1"/>
          </p:cNvSpPr>
          <p:nvPr>
            <p:ph idx="1"/>
          </p:nvPr>
        </p:nvSpPr>
        <p:spPr>
          <a:xfrm>
            <a:off x="431540" y="710079"/>
            <a:ext cx="8229600" cy="4525963"/>
          </a:xfrm>
        </p:spPr>
        <p:txBody>
          <a:bodyPr/>
          <a:lstStyle/>
          <a:p>
            <a:pPr marL="342900" lvl="1" indent="-342900">
              <a:buFont typeface="Arial" panose="020B0604020202020204" pitchFamily="34" charset="0"/>
              <a:buChar char="•"/>
            </a:pPr>
            <a:endParaRPr lang="cs-CZ" sz="1800" b="1" dirty="0" smtClean="0">
              <a:solidFill>
                <a:srgbClr val="000000"/>
              </a:solidFill>
            </a:endParaRPr>
          </a:p>
          <a:p>
            <a:pPr marL="342900" lvl="1" indent="-342900">
              <a:buFont typeface="Arial" panose="020B0604020202020204" pitchFamily="34" charset="0"/>
              <a:buChar char="•"/>
            </a:pPr>
            <a:r>
              <a:rPr lang="cs-CZ" sz="1800" b="1" dirty="0" smtClean="0">
                <a:solidFill>
                  <a:srgbClr val="000000"/>
                </a:solidFill>
              </a:rPr>
              <a:t>Rekonstrukce </a:t>
            </a:r>
            <a:r>
              <a:rPr lang="cs-CZ" sz="1800" b="1" dirty="0">
                <a:solidFill>
                  <a:srgbClr val="000000"/>
                </a:solidFill>
              </a:rPr>
              <a:t>teplovodních </a:t>
            </a:r>
            <a:r>
              <a:rPr lang="cs-CZ" sz="1800" b="1" dirty="0" smtClean="0">
                <a:solidFill>
                  <a:srgbClr val="000000"/>
                </a:solidFill>
              </a:rPr>
              <a:t>rozvodů – okrsek K 332</a:t>
            </a:r>
            <a:endParaRPr lang="cs-CZ" sz="1800" b="1" dirty="0">
              <a:solidFill>
                <a:srgbClr val="000000"/>
              </a:solidFill>
            </a:endParaRPr>
          </a:p>
          <a:p>
            <a:pPr marL="0" indent="0">
              <a:buNone/>
            </a:pPr>
            <a:endParaRPr lang="cs-CZ" sz="1800" b="1" dirty="0" smtClean="0"/>
          </a:p>
          <a:p>
            <a:endParaRPr lang="cs-CZ" sz="1800" b="1" dirty="0" smtClean="0"/>
          </a:p>
          <a:p>
            <a:endParaRPr lang="cs-CZ" sz="1800" b="1" dirty="0" smtClean="0"/>
          </a:p>
          <a:p>
            <a:endParaRPr lang="cs-CZ" sz="1800" b="1" dirty="0"/>
          </a:p>
          <a:p>
            <a:endParaRPr lang="cs-CZ" sz="1800" b="1" dirty="0" smtClean="0"/>
          </a:p>
          <a:p>
            <a:endParaRPr lang="cs-CZ" sz="1800" b="1" dirty="0"/>
          </a:p>
          <a:p>
            <a:endParaRPr lang="cs-CZ" sz="1800" b="1" dirty="0" smtClean="0"/>
          </a:p>
          <a:p>
            <a:endParaRPr lang="cs-CZ" sz="1800" b="1" dirty="0"/>
          </a:p>
          <a:p>
            <a:pPr marL="0" indent="0">
              <a:buNone/>
            </a:pPr>
            <a:endParaRPr lang="cs-CZ" sz="1800" b="1" dirty="0" smtClean="0"/>
          </a:p>
        </p:txBody>
      </p:sp>
      <p:graphicFrame>
        <p:nvGraphicFramePr>
          <p:cNvPr id="2" name="Tabulka 1"/>
          <p:cNvGraphicFramePr>
            <a:graphicFrameLocks noGrp="1"/>
          </p:cNvGraphicFramePr>
          <p:nvPr>
            <p:extLst>
              <p:ext uri="{D42A27DB-BD31-4B8C-83A1-F6EECF244321}">
                <p14:modId xmlns:p14="http://schemas.microsoft.com/office/powerpoint/2010/main" val="340470928"/>
              </p:ext>
            </p:extLst>
          </p:nvPr>
        </p:nvGraphicFramePr>
        <p:xfrm>
          <a:off x="791580" y="1628800"/>
          <a:ext cx="7599530" cy="3361098"/>
        </p:xfrm>
        <a:graphic>
          <a:graphicData uri="http://schemas.openxmlformats.org/drawingml/2006/table">
            <a:tbl>
              <a:tblPr firstRow="1" firstCol="1" bandRow="1">
                <a:tableStyleId>{073A0DAA-6AF3-43AB-8588-CEC1D06C72B9}</a:tableStyleId>
              </a:tblPr>
              <a:tblGrid>
                <a:gridCol w="4093108"/>
                <a:gridCol w="1092812"/>
                <a:gridCol w="1206805"/>
                <a:gridCol w="1206805"/>
              </a:tblGrid>
              <a:tr h="175613">
                <a:tc gridSpan="4">
                  <a:txBody>
                    <a:bodyPr/>
                    <a:lstStyle/>
                    <a:p>
                      <a:pPr algn="ctr">
                        <a:spcAft>
                          <a:spcPts val="0"/>
                        </a:spcAft>
                      </a:pPr>
                      <a:r>
                        <a:rPr lang="cs-CZ" sz="1200" dirty="0">
                          <a:effectLst/>
                        </a:rPr>
                        <a:t>Souhrnné zhodnocení opatření NO4</a:t>
                      </a:r>
                      <a:endParaRPr lang="cs-CZ" sz="1200" dirty="0">
                        <a:effectLst/>
                        <a:latin typeface="Times New Roman"/>
                        <a:ea typeface="Times New Roman"/>
                      </a:endParaRPr>
                    </a:p>
                  </a:txBody>
                  <a:tcPr marL="44450" marR="44450" marT="0" marB="0" anchor="ctr"/>
                </a:tc>
                <a:tc hMerge="1">
                  <a:txBody>
                    <a:bodyPr/>
                    <a:lstStyle/>
                    <a:p>
                      <a:endParaRPr lang="cs-CZ"/>
                    </a:p>
                  </a:txBody>
                  <a:tcPr/>
                </a:tc>
                <a:tc hMerge="1">
                  <a:txBody>
                    <a:bodyPr/>
                    <a:lstStyle/>
                    <a:p>
                      <a:endParaRPr lang="cs-CZ"/>
                    </a:p>
                  </a:txBody>
                  <a:tcPr/>
                </a:tc>
                <a:tc hMerge="1">
                  <a:txBody>
                    <a:bodyPr/>
                    <a:lstStyle/>
                    <a:p>
                      <a:endParaRPr lang="cs-CZ"/>
                    </a:p>
                  </a:txBody>
                  <a:tcPr/>
                </a:tc>
              </a:tr>
              <a:tr h="351226">
                <a:tc>
                  <a:txBody>
                    <a:bodyPr/>
                    <a:lstStyle/>
                    <a:p>
                      <a:pPr algn="ctr">
                        <a:spcAft>
                          <a:spcPts val="0"/>
                        </a:spcAft>
                      </a:pPr>
                      <a:r>
                        <a:rPr lang="cs-CZ" sz="1200" dirty="0">
                          <a:effectLst/>
                        </a:rPr>
                        <a:t>Ukazatel ve sledovaném období</a:t>
                      </a:r>
                      <a:endParaRPr lang="cs-CZ" sz="1200" dirty="0">
                        <a:effectLst/>
                        <a:latin typeface="Times New Roman"/>
                        <a:ea typeface="Times New Roman"/>
                      </a:endParaRPr>
                    </a:p>
                  </a:txBody>
                  <a:tcPr marL="44450" marR="44450" marT="0" marB="0" anchor="ctr"/>
                </a:tc>
                <a:tc>
                  <a:txBody>
                    <a:bodyPr/>
                    <a:lstStyle/>
                    <a:p>
                      <a:pPr algn="ctr">
                        <a:spcAft>
                          <a:spcPts val="0"/>
                        </a:spcAft>
                      </a:pPr>
                      <a:r>
                        <a:rPr lang="cs-CZ" sz="1200" b="1" dirty="0">
                          <a:effectLst/>
                        </a:rPr>
                        <a:t>Jednotka</a:t>
                      </a:r>
                      <a:endParaRPr lang="cs-CZ" sz="1200" b="1" dirty="0">
                        <a:effectLst/>
                        <a:latin typeface="Times New Roman"/>
                        <a:ea typeface="Times New Roman"/>
                      </a:endParaRPr>
                    </a:p>
                  </a:txBody>
                  <a:tcPr marL="44450" marR="44450" marT="0" marB="0" anchor="ctr"/>
                </a:tc>
                <a:tc>
                  <a:txBody>
                    <a:bodyPr/>
                    <a:lstStyle/>
                    <a:p>
                      <a:pPr algn="ctr">
                        <a:spcAft>
                          <a:spcPts val="0"/>
                        </a:spcAft>
                      </a:pPr>
                      <a:r>
                        <a:rPr lang="cs-CZ" sz="1200" b="1" dirty="0">
                          <a:effectLst/>
                        </a:rPr>
                        <a:t>Vlastní prostředky</a:t>
                      </a:r>
                      <a:endParaRPr lang="cs-CZ" sz="1200" b="1" dirty="0">
                        <a:effectLst/>
                        <a:latin typeface="Times New Roman"/>
                        <a:ea typeface="Times New Roman"/>
                      </a:endParaRPr>
                    </a:p>
                  </a:txBody>
                  <a:tcPr marL="44450" marR="44450" marT="0" marB="0" anchor="ctr"/>
                </a:tc>
                <a:tc>
                  <a:txBody>
                    <a:bodyPr/>
                    <a:lstStyle/>
                    <a:p>
                      <a:pPr algn="ctr">
                        <a:spcAft>
                          <a:spcPts val="0"/>
                        </a:spcAft>
                      </a:pPr>
                      <a:r>
                        <a:rPr lang="cs-CZ" sz="1200" b="1" dirty="0">
                          <a:effectLst/>
                        </a:rPr>
                        <a:t>Úvěr</a:t>
                      </a:r>
                      <a:endParaRPr lang="cs-CZ" sz="1200" b="1" dirty="0">
                        <a:effectLst/>
                        <a:latin typeface="Times New Roman"/>
                        <a:ea typeface="Times New Roman"/>
                      </a:endParaRPr>
                    </a:p>
                  </a:txBody>
                  <a:tcPr marL="44450" marR="44450" marT="0" marB="0" anchor="ctr"/>
                </a:tc>
              </a:tr>
              <a:tr h="175613">
                <a:tc>
                  <a:txBody>
                    <a:bodyPr/>
                    <a:lstStyle/>
                    <a:p>
                      <a:pPr>
                        <a:spcAft>
                          <a:spcPts val="0"/>
                        </a:spcAft>
                      </a:pPr>
                      <a:r>
                        <a:rPr lang="cs-CZ" sz="1200">
                          <a:effectLst/>
                        </a:rPr>
                        <a:t>Investiční náklady </a:t>
                      </a:r>
                      <a:endParaRPr lang="cs-CZ" sz="1200">
                        <a:effectLst/>
                        <a:latin typeface="Times New Roman"/>
                        <a:ea typeface="Times New Roman"/>
                      </a:endParaRPr>
                    </a:p>
                  </a:txBody>
                  <a:tcPr marL="44450" marR="44450" marT="0" marB="0" anchor="ctr"/>
                </a:tc>
                <a:tc>
                  <a:txBody>
                    <a:bodyPr/>
                    <a:lstStyle/>
                    <a:p>
                      <a:pPr algn="ctr">
                        <a:spcAft>
                          <a:spcPts val="0"/>
                        </a:spcAft>
                      </a:pPr>
                      <a:r>
                        <a:rPr lang="cs-CZ" sz="1200" dirty="0" err="1">
                          <a:effectLst/>
                        </a:rPr>
                        <a:t>tis.Kč</a:t>
                      </a:r>
                      <a:endParaRPr lang="cs-CZ" sz="1200" dirty="0">
                        <a:effectLst/>
                        <a:latin typeface="Times New Roman"/>
                        <a:ea typeface="Times New Roman"/>
                      </a:endParaRPr>
                    </a:p>
                  </a:txBody>
                  <a:tcPr marL="44450" marR="44450" marT="0" marB="0" anchor="ctr"/>
                </a:tc>
                <a:tc>
                  <a:txBody>
                    <a:bodyPr/>
                    <a:lstStyle/>
                    <a:p>
                      <a:pPr algn="r">
                        <a:spcAft>
                          <a:spcPts val="0"/>
                        </a:spcAft>
                      </a:pPr>
                      <a:r>
                        <a:rPr lang="cs-CZ" sz="1200">
                          <a:effectLst/>
                        </a:rPr>
                        <a:t>9 133,3</a:t>
                      </a:r>
                      <a:endParaRPr lang="cs-CZ" sz="1200">
                        <a:effectLst/>
                        <a:latin typeface="Times New Roman"/>
                        <a:ea typeface="Times New Roman"/>
                      </a:endParaRPr>
                    </a:p>
                  </a:txBody>
                  <a:tcPr marL="44450" marR="44450" marT="0" marB="0" anchor="ctr"/>
                </a:tc>
                <a:tc>
                  <a:txBody>
                    <a:bodyPr/>
                    <a:lstStyle/>
                    <a:p>
                      <a:pPr algn="r">
                        <a:spcAft>
                          <a:spcPts val="0"/>
                        </a:spcAft>
                      </a:pPr>
                      <a:r>
                        <a:rPr lang="cs-CZ" sz="1200">
                          <a:effectLst/>
                        </a:rPr>
                        <a:t>9 133,3</a:t>
                      </a:r>
                      <a:endParaRPr lang="cs-CZ" sz="1200">
                        <a:effectLst/>
                        <a:latin typeface="Times New Roman"/>
                        <a:ea typeface="Times New Roman"/>
                      </a:endParaRPr>
                    </a:p>
                  </a:txBody>
                  <a:tcPr marL="44450" marR="44450" marT="0" marB="0" anchor="ctr"/>
                </a:tc>
              </a:tr>
              <a:tr h="175613">
                <a:tc>
                  <a:txBody>
                    <a:bodyPr/>
                    <a:lstStyle/>
                    <a:p>
                      <a:pPr>
                        <a:spcAft>
                          <a:spcPts val="0"/>
                        </a:spcAft>
                      </a:pPr>
                      <a:r>
                        <a:rPr lang="cs-CZ" sz="1200">
                          <a:effectLst/>
                        </a:rPr>
                        <a:t>Úroky</a:t>
                      </a:r>
                      <a:endParaRPr lang="cs-CZ" sz="1200">
                        <a:effectLst/>
                        <a:latin typeface="Times New Roman"/>
                        <a:ea typeface="Times New Roman"/>
                      </a:endParaRPr>
                    </a:p>
                  </a:txBody>
                  <a:tcPr marL="44450" marR="44450" marT="0" marB="0" anchor="ctr"/>
                </a:tc>
                <a:tc>
                  <a:txBody>
                    <a:bodyPr/>
                    <a:lstStyle/>
                    <a:p>
                      <a:pPr algn="ctr">
                        <a:spcAft>
                          <a:spcPts val="0"/>
                        </a:spcAft>
                      </a:pPr>
                      <a:r>
                        <a:rPr lang="cs-CZ" sz="1200" dirty="0" err="1">
                          <a:effectLst/>
                        </a:rPr>
                        <a:t>tis.Kč</a:t>
                      </a:r>
                      <a:endParaRPr lang="cs-CZ" sz="1200" dirty="0">
                        <a:effectLst/>
                        <a:latin typeface="Times New Roman"/>
                        <a:ea typeface="Times New Roman"/>
                      </a:endParaRPr>
                    </a:p>
                  </a:txBody>
                  <a:tcPr marL="44450" marR="44450" marT="0" marB="0" anchor="ctr"/>
                </a:tc>
                <a:tc>
                  <a:txBody>
                    <a:bodyPr/>
                    <a:lstStyle/>
                    <a:p>
                      <a:pPr algn="r">
                        <a:spcAft>
                          <a:spcPts val="0"/>
                        </a:spcAft>
                      </a:pPr>
                      <a:r>
                        <a:rPr lang="cs-CZ" sz="1200">
                          <a:effectLst/>
                        </a:rPr>
                        <a:t>0,0</a:t>
                      </a:r>
                      <a:endParaRPr lang="cs-CZ" sz="1200">
                        <a:effectLst/>
                        <a:latin typeface="Times New Roman"/>
                        <a:ea typeface="Times New Roman"/>
                      </a:endParaRPr>
                    </a:p>
                  </a:txBody>
                  <a:tcPr marL="44450" marR="44450" marT="0" marB="0" anchor="ctr"/>
                </a:tc>
                <a:tc>
                  <a:txBody>
                    <a:bodyPr/>
                    <a:lstStyle/>
                    <a:p>
                      <a:pPr algn="r">
                        <a:spcAft>
                          <a:spcPts val="0"/>
                        </a:spcAft>
                      </a:pPr>
                      <a:r>
                        <a:rPr lang="cs-CZ" sz="1200">
                          <a:effectLst/>
                        </a:rPr>
                        <a:t>3 858,2</a:t>
                      </a:r>
                      <a:endParaRPr lang="cs-CZ" sz="1200">
                        <a:effectLst/>
                        <a:latin typeface="Times New Roman"/>
                        <a:ea typeface="Times New Roman"/>
                      </a:endParaRPr>
                    </a:p>
                  </a:txBody>
                  <a:tcPr marL="44450" marR="44450" marT="0" marB="0" anchor="ctr"/>
                </a:tc>
              </a:tr>
              <a:tr h="175613">
                <a:tc>
                  <a:txBody>
                    <a:bodyPr/>
                    <a:lstStyle/>
                    <a:p>
                      <a:pPr>
                        <a:spcAft>
                          <a:spcPts val="0"/>
                        </a:spcAft>
                      </a:pPr>
                      <a:r>
                        <a:rPr lang="cs-CZ" sz="1200" dirty="0" smtClean="0">
                          <a:effectLst/>
                        </a:rPr>
                        <a:t>Úspora</a:t>
                      </a:r>
                      <a:r>
                        <a:rPr lang="cs-CZ" sz="1200" baseline="0" dirty="0" smtClean="0">
                          <a:effectLst/>
                        </a:rPr>
                        <a:t> nákladů na výrobu tepla </a:t>
                      </a:r>
                      <a:r>
                        <a:rPr lang="cs-CZ" sz="1200" dirty="0" smtClean="0">
                          <a:effectLst/>
                        </a:rPr>
                        <a:t>- </a:t>
                      </a:r>
                      <a:r>
                        <a:rPr lang="cs-CZ" sz="1200" dirty="0">
                          <a:effectLst/>
                        </a:rPr>
                        <a:t>CF</a:t>
                      </a:r>
                      <a:endParaRPr lang="cs-CZ" sz="1200" dirty="0">
                        <a:effectLst/>
                        <a:latin typeface="Times New Roman"/>
                        <a:ea typeface="Times New Roman"/>
                      </a:endParaRPr>
                    </a:p>
                  </a:txBody>
                  <a:tcPr marL="44450" marR="44450" marT="0" marB="0" anchor="ctr"/>
                </a:tc>
                <a:tc>
                  <a:txBody>
                    <a:bodyPr/>
                    <a:lstStyle/>
                    <a:p>
                      <a:pPr algn="ctr">
                        <a:spcAft>
                          <a:spcPts val="0"/>
                        </a:spcAft>
                      </a:pPr>
                      <a:r>
                        <a:rPr lang="cs-CZ" sz="1200" dirty="0" err="1">
                          <a:effectLst/>
                        </a:rPr>
                        <a:t>tis.Kč</a:t>
                      </a:r>
                      <a:r>
                        <a:rPr lang="cs-CZ" sz="1200" dirty="0">
                          <a:effectLst/>
                        </a:rPr>
                        <a:t>/rok</a:t>
                      </a:r>
                      <a:endParaRPr lang="cs-CZ" sz="1200" dirty="0">
                        <a:effectLst/>
                        <a:latin typeface="Times New Roman"/>
                        <a:ea typeface="Times New Roman"/>
                      </a:endParaRPr>
                    </a:p>
                  </a:txBody>
                  <a:tcPr marL="44450" marR="44450" marT="0" marB="0" anchor="ctr"/>
                </a:tc>
                <a:tc>
                  <a:txBody>
                    <a:bodyPr/>
                    <a:lstStyle/>
                    <a:p>
                      <a:pPr algn="r">
                        <a:spcAft>
                          <a:spcPts val="0"/>
                        </a:spcAft>
                      </a:pPr>
                      <a:r>
                        <a:rPr lang="cs-CZ" sz="1200">
                          <a:effectLst/>
                        </a:rPr>
                        <a:t>243,9</a:t>
                      </a:r>
                      <a:endParaRPr lang="cs-CZ" sz="1200">
                        <a:effectLst/>
                        <a:latin typeface="Times New Roman"/>
                        <a:ea typeface="Times New Roman"/>
                      </a:endParaRPr>
                    </a:p>
                  </a:txBody>
                  <a:tcPr marL="44450" marR="44450" marT="0" marB="0" anchor="ctr"/>
                </a:tc>
                <a:tc>
                  <a:txBody>
                    <a:bodyPr/>
                    <a:lstStyle/>
                    <a:p>
                      <a:pPr algn="r">
                        <a:spcAft>
                          <a:spcPts val="0"/>
                        </a:spcAft>
                      </a:pPr>
                      <a:r>
                        <a:rPr lang="cs-CZ" sz="1200">
                          <a:effectLst/>
                        </a:rPr>
                        <a:t>243,9</a:t>
                      </a:r>
                      <a:endParaRPr lang="cs-CZ" sz="1200">
                        <a:effectLst/>
                        <a:latin typeface="Times New Roman"/>
                        <a:ea typeface="Times New Roman"/>
                      </a:endParaRPr>
                    </a:p>
                  </a:txBody>
                  <a:tcPr marL="44450" marR="44450" marT="0" marB="0" anchor="ctr"/>
                </a:tc>
              </a:tr>
              <a:tr h="175613">
                <a:tc>
                  <a:txBody>
                    <a:bodyPr/>
                    <a:lstStyle/>
                    <a:p>
                      <a:pPr>
                        <a:spcAft>
                          <a:spcPts val="0"/>
                        </a:spcAft>
                      </a:pPr>
                      <a:r>
                        <a:rPr lang="cs-CZ" sz="1200" dirty="0">
                          <a:effectLst/>
                        </a:rPr>
                        <a:t>Diskontní sazba</a:t>
                      </a:r>
                      <a:endParaRPr lang="cs-CZ" sz="1200" dirty="0">
                        <a:effectLst/>
                        <a:latin typeface="Times New Roman"/>
                        <a:ea typeface="Times New Roman"/>
                      </a:endParaRPr>
                    </a:p>
                  </a:txBody>
                  <a:tcPr marL="44450" marR="44450" marT="0" marB="0" anchor="ctr"/>
                </a:tc>
                <a:tc>
                  <a:txBody>
                    <a:bodyPr/>
                    <a:lstStyle/>
                    <a:p>
                      <a:pPr algn="ctr">
                        <a:spcAft>
                          <a:spcPts val="0"/>
                        </a:spcAft>
                      </a:pPr>
                      <a:r>
                        <a:rPr lang="cs-CZ" sz="1200">
                          <a:effectLst/>
                        </a:rPr>
                        <a:t>%</a:t>
                      </a:r>
                      <a:endParaRPr lang="cs-CZ" sz="1200">
                        <a:effectLst/>
                        <a:latin typeface="Times New Roman"/>
                        <a:ea typeface="Times New Roman"/>
                      </a:endParaRPr>
                    </a:p>
                  </a:txBody>
                  <a:tcPr marL="44450" marR="44450" marT="0" marB="0" anchor="ctr"/>
                </a:tc>
                <a:tc>
                  <a:txBody>
                    <a:bodyPr/>
                    <a:lstStyle/>
                    <a:p>
                      <a:pPr algn="r">
                        <a:spcAft>
                          <a:spcPts val="0"/>
                        </a:spcAft>
                      </a:pPr>
                      <a:r>
                        <a:rPr lang="cs-CZ" sz="1200" dirty="0">
                          <a:effectLst/>
                        </a:rPr>
                        <a:t>3,06</a:t>
                      </a:r>
                      <a:endParaRPr lang="cs-CZ" sz="1200" dirty="0">
                        <a:effectLst/>
                        <a:latin typeface="Times New Roman"/>
                        <a:ea typeface="Times New Roman"/>
                      </a:endParaRPr>
                    </a:p>
                  </a:txBody>
                  <a:tcPr marL="44450" marR="44450" marT="0" marB="0" anchor="ctr"/>
                </a:tc>
                <a:tc>
                  <a:txBody>
                    <a:bodyPr/>
                    <a:lstStyle/>
                    <a:p>
                      <a:pPr algn="r">
                        <a:spcAft>
                          <a:spcPts val="0"/>
                        </a:spcAft>
                      </a:pPr>
                      <a:r>
                        <a:rPr lang="cs-CZ" sz="1200">
                          <a:effectLst/>
                        </a:rPr>
                        <a:t>3,06</a:t>
                      </a:r>
                      <a:endParaRPr lang="cs-CZ" sz="1200">
                        <a:effectLst/>
                        <a:latin typeface="Times New Roman"/>
                        <a:ea typeface="Times New Roman"/>
                      </a:endParaRPr>
                    </a:p>
                  </a:txBody>
                  <a:tcPr marL="44450" marR="44450" marT="0" marB="0" anchor="ctr"/>
                </a:tc>
              </a:tr>
              <a:tr h="175613">
                <a:tc>
                  <a:txBody>
                    <a:bodyPr/>
                    <a:lstStyle/>
                    <a:p>
                      <a:pPr>
                        <a:spcAft>
                          <a:spcPts val="0"/>
                        </a:spcAft>
                      </a:pPr>
                      <a:r>
                        <a:rPr lang="cs-CZ" sz="1200">
                          <a:effectLst/>
                        </a:rPr>
                        <a:t>Čistá současná hodnota NPV</a:t>
                      </a:r>
                      <a:endParaRPr lang="cs-CZ" sz="1200">
                        <a:effectLst/>
                        <a:latin typeface="Times New Roman"/>
                        <a:ea typeface="Times New Roman"/>
                      </a:endParaRPr>
                    </a:p>
                  </a:txBody>
                  <a:tcPr marL="44450" marR="44450" marT="0" marB="0" anchor="ctr"/>
                </a:tc>
                <a:tc>
                  <a:txBody>
                    <a:bodyPr/>
                    <a:lstStyle/>
                    <a:p>
                      <a:pPr algn="ctr">
                        <a:spcAft>
                          <a:spcPts val="0"/>
                        </a:spcAft>
                      </a:pPr>
                      <a:r>
                        <a:rPr lang="cs-CZ" sz="1200">
                          <a:effectLst/>
                        </a:rPr>
                        <a:t>tis.Kč</a:t>
                      </a:r>
                      <a:endParaRPr lang="cs-CZ" sz="1200">
                        <a:effectLst/>
                        <a:latin typeface="Times New Roman"/>
                        <a:ea typeface="Times New Roman"/>
                      </a:endParaRPr>
                    </a:p>
                  </a:txBody>
                  <a:tcPr marL="44450" marR="44450" marT="0" marB="0" anchor="ctr"/>
                </a:tc>
                <a:tc>
                  <a:txBody>
                    <a:bodyPr/>
                    <a:lstStyle/>
                    <a:p>
                      <a:pPr algn="r">
                        <a:spcAft>
                          <a:spcPts val="0"/>
                        </a:spcAft>
                      </a:pPr>
                      <a:r>
                        <a:rPr lang="cs-CZ" sz="1200" dirty="0">
                          <a:solidFill>
                            <a:srgbClr val="FF0000"/>
                          </a:solidFill>
                          <a:effectLst/>
                        </a:rPr>
                        <a:t>-4 224,5</a:t>
                      </a:r>
                      <a:endParaRPr lang="cs-CZ" sz="1200" dirty="0">
                        <a:solidFill>
                          <a:srgbClr val="FF0000"/>
                        </a:solidFill>
                        <a:effectLst/>
                        <a:latin typeface="Times New Roman"/>
                        <a:ea typeface="Times New Roman"/>
                      </a:endParaRPr>
                    </a:p>
                  </a:txBody>
                  <a:tcPr marL="44450" marR="44450" marT="0" marB="0" anchor="ctr"/>
                </a:tc>
                <a:tc>
                  <a:txBody>
                    <a:bodyPr/>
                    <a:lstStyle/>
                    <a:p>
                      <a:pPr algn="r">
                        <a:spcAft>
                          <a:spcPts val="0"/>
                        </a:spcAft>
                      </a:pPr>
                      <a:r>
                        <a:rPr lang="cs-CZ" sz="1200" dirty="0">
                          <a:solidFill>
                            <a:srgbClr val="FF0000"/>
                          </a:solidFill>
                          <a:effectLst/>
                        </a:rPr>
                        <a:t>-8 102,7</a:t>
                      </a:r>
                      <a:endParaRPr lang="cs-CZ" sz="1200" dirty="0">
                        <a:solidFill>
                          <a:srgbClr val="FF0000"/>
                        </a:solidFill>
                        <a:effectLst/>
                        <a:latin typeface="Times New Roman"/>
                        <a:ea typeface="Times New Roman"/>
                      </a:endParaRPr>
                    </a:p>
                  </a:txBody>
                  <a:tcPr marL="44450" marR="44450" marT="0" marB="0" anchor="ctr"/>
                </a:tc>
              </a:tr>
              <a:tr h="175613">
                <a:tc>
                  <a:txBody>
                    <a:bodyPr/>
                    <a:lstStyle/>
                    <a:p>
                      <a:pPr>
                        <a:spcAft>
                          <a:spcPts val="0"/>
                        </a:spcAft>
                      </a:pPr>
                      <a:r>
                        <a:rPr lang="cs-CZ" sz="1200">
                          <a:effectLst/>
                        </a:rPr>
                        <a:t>Vnitřní výnosové procento IRR</a:t>
                      </a:r>
                      <a:endParaRPr lang="cs-CZ" sz="1200">
                        <a:effectLst/>
                        <a:latin typeface="Times New Roman"/>
                        <a:ea typeface="Times New Roman"/>
                      </a:endParaRPr>
                    </a:p>
                  </a:txBody>
                  <a:tcPr marL="44450" marR="44450" marT="0" marB="0" anchor="ctr"/>
                </a:tc>
                <a:tc>
                  <a:txBody>
                    <a:bodyPr/>
                    <a:lstStyle/>
                    <a:p>
                      <a:pPr algn="ctr">
                        <a:spcAft>
                          <a:spcPts val="0"/>
                        </a:spcAft>
                      </a:pPr>
                      <a:r>
                        <a:rPr lang="cs-CZ" sz="1200">
                          <a:effectLst/>
                        </a:rPr>
                        <a:t>%</a:t>
                      </a:r>
                      <a:endParaRPr lang="cs-CZ" sz="1200">
                        <a:effectLst/>
                        <a:latin typeface="Times New Roman"/>
                        <a:ea typeface="Times New Roman"/>
                      </a:endParaRPr>
                    </a:p>
                  </a:txBody>
                  <a:tcPr marL="44450" marR="44450" marT="0" marB="0" anchor="ctr"/>
                </a:tc>
                <a:tc>
                  <a:txBody>
                    <a:bodyPr/>
                    <a:lstStyle/>
                    <a:p>
                      <a:pPr algn="r">
                        <a:spcAft>
                          <a:spcPts val="0"/>
                        </a:spcAft>
                      </a:pPr>
                      <a:r>
                        <a:rPr lang="cs-CZ" sz="1200" dirty="0">
                          <a:solidFill>
                            <a:srgbClr val="FF0000"/>
                          </a:solidFill>
                          <a:effectLst/>
                        </a:rPr>
                        <a:t>-1,46</a:t>
                      </a:r>
                      <a:endParaRPr lang="cs-CZ" sz="1200" dirty="0">
                        <a:solidFill>
                          <a:srgbClr val="FF0000"/>
                        </a:solidFill>
                        <a:effectLst/>
                        <a:latin typeface="Times New Roman"/>
                        <a:ea typeface="Times New Roman"/>
                      </a:endParaRPr>
                    </a:p>
                  </a:txBody>
                  <a:tcPr marL="44450" marR="44450" marT="0" marB="0" anchor="ctr"/>
                </a:tc>
                <a:tc>
                  <a:txBody>
                    <a:bodyPr/>
                    <a:lstStyle/>
                    <a:p>
                      <a:pPr algn="r">
                        <a:spcAft>
                          <a:spcPts val="0"/>
                        </a:spcAft>
                      </a:pPr>
                      <a:r>
                        <a:rPr lang="cs-CZ" sz="1200" dirty="0">
                          <a:solidFill>
                            <a:srgbClr val="FF0000"/>
                          </a:solidFill>
                          <a:effectLst/>
                        </a:rPr>
                        <a:t>-3,56</a:t>
                      </a:r>
                      <a:endParaRPr lang="cs-CZ" sz="1200" dirty="0">
                        <a:solidFill>
                          <a:srgbClr val="FF0000"/>
                        </a:solidFill>
                        <a:effectLst/>
                        <a:latin typeface="Times New Roman"/>
                        <a:ea typeface="Times New Roman"/>
                      </a:endParaRPr>
                    </a:p>
                  </a:txBody>
                  <a:tcPr marL="44450" marR="44450" marT="0" marB="0" anchor="ctr"/>
                </a:tc>
              </a:tr>
              <a:tr h="187029">
                <a:tc>
                  <a:txBody>
                    <a:bodyPr/>
                    <a:lstStyle/>
                    <a:p>
                      <a:pPr>
                        <a:spcAft>
                          <a:spcPts val="0"/>
                        </a:spcAft>
                      </a:pPr>
                      <a:r>
                        <a:rPr lang="cs-CZ" sz="1200">
                          <a:effectLst/>
                        </a:rPr>
                        <a:t>Prostá doba návratnosti T</a:t>
                      </a:r>
                      <a:r>
                        <a:rPr lang="cs-CZ" sz="1200" baseline="-25000">
                          <a:effectLst/>
                        </a:rPr>
                        <a:t>s</a:t>
                      </a:r>
                      <a:endParaRPr lang="cs-CZ" sz="1200">
                        <a:effectLst/>
                        <a:latin typeface="Times New Roman"/>
                        <a:ea typeface="Times New Roman"/>
                      </a:endParaRPr>
                    </a:p>
                  </a:txBody>
                  <a:tcPr marL="44450" marR="44450" marT="0" marB="0" anchor="ctr"/>
                </a:tc>
                <a:tc>
                  <a:txBody>
                    <a:bodyPr/>
                    <a:lstStyle/>
                    <a:p>
                      <a:pPr algn="ctr">
                        <a:spcAft>
                          <a:spcPts val="0"/>
                        </a:spcAft>
                      </a:pPr>
                      <a:r>
                        <a:rPr lang="cs-CZ" sz="1200">
                          <a:effectLst/>
                        </a:rPr>
                        <a:t>roky</a:t>
                      </a:r>
                      <a:endParaRPr lang="cs-CZ" sz="1200">
                        <a:effectLst/>
                        <a:latin typeface="Times New Roman"/>
                        <a:ea typeface="Times New Roman"/>
                      </a:endParaRPr>
                    </a:p>
                  </a:txBody>
                  <a:tcPr marL="44450" marR="44450" marT="0" marB="0" anchor="ctr"/>
                </a:tc>
                <a:tc>
                  <a:txBody>
                    <a:bodyPr/>
                    <a:lstStyle/>
                    <a:p>
                      <a:pPr algn="r">
                        <a:spcAft>
                          <a:spcPts val="0"/>
                        </a:spcAft>
                      </a:pPr>
                      <a:r>
                        <a:rPr lang="cs-CZ" sz="1200" dirty="0">
                          <a:solidFill>
                            <a:srgbClr val="FF0000"/>
                          </a:solidFill>
                          <a:effectLst/>
                        </a:rPr>
                        <a:t>&gt;</a:t>
                      </a:r>
                      <a:r>
                        <a:rPr lang="cs-CZ" sz="1200" dirty="0" err="1">
                          <a:solidFill>
                            <a:srgbClr val="FF0000"/>
                          </a:solidFill>
                          <a:effectLst/>
                        </a:rPr>
                        <a:t>Tž</a:t>
                      </a:r>
                      <a:endParaRPr lang="cs-CZ" sz="1200" dirty="0">
                        <a:solidFill>
                          <a:srgbClr val="FF0000"/>
                        </a:solidFill>
                        <a:effectLst/>
                        <a:latin typeface="Times New Roman"/>
                        <a:ea typeface="Times New Roman"/>
                      </a:endParaRPr>
                    </a:p>
                  </a:txBody>
                  <a:tcPr marL="44450" marR="44450" marT="0" marB="0" anchor="ctr"/>
                </a:tc>
                <a:tc>
                  <a:txBody>
                    <a:bodyPr/>
                    <a:lstStyle/>
                    <a:p>
                      <a:pPr algn="r">
                        <a:spcAft>
                          <a:spcPts val="0"/>
                        </a:spcAft>
                      </a:pPr>
                      <a:r>
                        <a:rPr lang="cs-CZ" sz="1200" dirty="0">
                          <a:solidFill>
                            <a:srgbClr val="FF0000"/>
                          </a:solidFill>
                          <a:effectLst/>
                        </a:rPr>
                        <a:t>&gt;</a:t>
                      </a:r>
                      <a:r>
                        <a:rPr lang="cs-CZ" sz="1200" dirty="0" err="1">
                          <a:solidFill>
                            <a:srgbClr val="FF0000"/>
                          </a:solidFill>
                          <a:effectLst/>
                        </a:rPr>
                        <a:t>Tž</a:t>
                      </a:r>
                      <a:endParaRPr lang="cs-CZ" sz="1200" dirty="0">
                        <a:solidFill>
                          <a:srgbClr val="FF0000"/>
                        </a:solidFill>
                        <a:effectLst/>
                        <a:latin typeface="Times New Roman"/>
                        <a:ea typeface="Times New Roman"/>
                      </a:endParaRPr>
                    </a:p>
                  </a:txBody>
                  <a:tcPr marL="44450" marR="44450" marT="0" marB="0" anchor="ctr"/>
                </a:tc>
              </a:tr>
              <a:tr h="187029">
                <a:tc>
                  <a:txBody>
                    <a:bodyPr/>
                    <a:lstStyle/>
                    <a:p>
                      <a:pPr>
                        <a:spcAft>
                          <a:spcPts val="0"/>
                        </a:spcAft>
                      </a:pPr>
                      <a:r>
                        <a:rPr lang="cs-CZ" sz="1200">
                          <a:effectLst/>
                        </a:rPr>
                        <a:t>Reálná doba návratnosti T</a:t>
                      </a:r>
                      <a:r>
                        <a:rPr lang="cs-CZ" sz="1200" baseline="-25000">
                          <a:effectLst/>
                        </a:rPr>
                        <a:t>sd</a:t>
                      </a:r>
                      <a:endParaRPr lang="cs-CZ" sz="1200">
                        <a:effectLst/>
                        <a:latin typeface="Times New Roman"/>
                        <a:ea typeface="Times New Roman"/>
                      </a:endParaRPr>
                    </a:p>
                  </a:txBody>
                  <a:tcPr marL="44450" marR="44450" marT="0" marB="0" anchor="ctr"/>
                </a:tc>
                <a:tc>
                  <a:txBody>
                    <a:bodyPr/>
                    <a:lstStyle/>
                    <a:p>
                      <a:pPr algn="ctr">
                        <a:spcAft>
                          <a:spcPts val="0"/>
                        </a:spcAft>
                      </a:pPr>
                      <a:r>
                        <a:rPr lang="cs-CZ" sz="1200">
                          <a:effectLst/>
                        </a:rPr>
                        <a:t>roky</a:t>
                      </a:r>
                      <a:endParaRPr lang="cs-CZ" sz="1200">
                        <a:effectLst/>
                        <a:latin typeface="Times New Roman"/>
                        <a:ea typeface="Times New Roman"/>
                      </a:endParaRPr>
                    </a:p>
                  </a:txBody>
                  <a:tcPr marL="44450" marR="44450" marT="0" marB="0" anchor="ctr"/>
                </a:tc>
                <a:tc>
                  <a:txBody>
                    <a:bodyPr/>
                    <a:lstStyle/>
                    <a:p>
                      <a:pPr algn="r">
                        <a:spcAft>
                          <a:spcPts val="0"/>
                        </a:spcAft>
                      </a:pPr>
                      <a:r>
                        <a:rPr lang="cs-CZ" sz="1200" dirty="0">
                          <a:solidFill>
                            <a:srgbClr val="FF0000"/>
                          </a:solidFill>
                          <a:effectLst/>
                        </a:rPr>
                        <a:t>&gt; </a:t>
                      </a:r>
                      <a:r>
                        <a:rPr lang="cs-CZ" sz="1200" dirty="0" err="1">
                          <a:solidFill>
                            <a:srgbClr val="FF0000"/>
                          </a:solidFill>
                          <a:effectLst/>
                        </a:rPr>
                        <a:t>Tž</a:t>
                      </a:r>
                      <a:endParaRPr lang="cs-CZ" sz="1200" dirty="0">
                        <a:solidFill>
                          <a:srgbClr val="FF0000"/>
                        </a:solidFill>
                        <a:effectLst/>
                        <a:latin typeface="Times New Roman"/>
                        <a:ea typeface="Times New Roman"/>
                      </a:endParaRPr>
                    </a:p>
                  </a:txBody>
                  <a:tcPr marL="44450" marR="44450" marT="0" marB="0" anchor="ctr"/>
                </a:tc>
                <a:tc>
                  <a:txBody>
                    <a:bodyPr/>
                    <a:lstStyle/>
                    <a:p>
                      <a:pPr algn="r">
                        <a:spcAft>
                          <a:spcPts val="0"/>
                        </a:spcAft>
                      </a:pPr>
                      <a:r>
                        <a:rPr lang="cs-CZ" sz="1200" dirty="0">
                          <a:solidFill>
                            <a:srgbClr val="FF0000"/>
                          </a:solidFill>
                          <a:effectLst/>
                        </a:rPr>
                        <a:t>&gt;</a:t>
                      </a:r>
                      <a:r>
                        <a:rPr lang="cs-CZ" sz="1200" dirty="0" err="1">
                          <a:solidFill>
                            <a:srgbClr val="FF0000"/>
                          </a:solidFill>
                          <a:effectLst/>
                        </a:rPr>
                        <a:t>Tž</a:t>
                      </a:r>
                      <a:endParaRPr lang="cs-CZ" sz="1200" dirty="0">
                        <a:solidFill>
                          <a:srgbClr val="FF0000"/>
                        </a:solidFill>
                        <a:effectLst/>
                        <a:latin typeface="Times New Roman"/>
                        <a:ea typeface="Times New Roman"/>
                      </a:endParaRPr>
                    </a:p>
                  </a:txBody>
                  <a:tcPr marL="44450" marR="44450" marT="0" marB="0" anchor="ctr"/>
                </a:tc>
              </a:tr>
              <a:tr h="175613">
                <a:tc>
                  <a:txBody>
                    <a:bodyPr/>
                    <a:lstStyle/>
                    <a:p>
                      <a:pPr>
                        <a:spcAft>
                          <a:spcPts val="0"/>
                        </a:spcAft>
                      </a:pPr>
                      <a:r>
                        <a:rPr lang="cs-CZ" sz="1200">
                          <a:effectLst/>
                        </a:rPr>
                        <a:t>Doba životnosti (odpisování)</a:t>
                      </a:r>
                      <a:endParaRPr lang="cs-CZ" sz="1200">
                        <a:effectLst/>
                        <a:latin typeface="Times New Roman"/>
                        <a:ea typeface="Times New Roman"/>
                      </a:endParaRPr>
                    </a:p>
                  </a:txBody>
                  <a:tcPr marL="44450" marR="44450" marT="0" marB="0" anchor="ctr"/>
                </a:tc>
                <a:tc>
                  <a:txBody>
                    <a:bodyPr/>
                    <a:lstStyle/>
                    <a:p>
                      <a:pPr algn="ctr">
                        <a:spcAft>
                          <a:spcPts val="0"/>
                        </a:spcAft>
                      </a:pPr>
                      <a:r>
                        <a:rPr lang="cs-CZ" sz="1200">
                          <a:effectLst/>
                        </a:rPr>
                        <a:t>roky</a:t>
                      </a:r>
                      <a:endParaRPr lang="cs-CZ" sz="1200">
                        <a:effectLst/>
                        <a:latin typeface="Times New Roman"/>
                        <a:ea typeface="Times New Roman"/>
                      </a:endParaRPr>
                    </a:p>
                  </a:txBody>
                  <a:tcPr marL="44450" marR="44450" marT="0" marB="0" anchor="ctr"/>
                </a:tc>
                <a:tc>
                  <a:txBody>
                    <a:bodyPr/>
                    <a:lstStyle/>
                    <a:p>
                      <a:pPr algn="r">
                        <a:spcAft>
                          <a:spcPts val="0"/>
                        </a:spcAft>
                      </a:pPr>
                      <a:r>
                        <a:rPr lang="cs-CZ" sz="1200" dirty="0">
                          <a:effectLst/>
                        </a:rPr>
                        <a:t>30,0</a:t>
                      </a:r>
                      <a:endParaRPr lang="cs-CZ" sz="1200" dirty="0">
                        <a:effectLst/>
                        <a:latin typeface="Times New Roman"/>
                        <a:ea typeface="Times New Roman"/>
                      </a:endParaRPr>
                    </a:p>
                  </a:txBody>
                  <a:tcPr marL="44450" marR="44450" marT="0" marB="0" anchor="ctr"/>
                </a:tc>
                <a:tc>
                  <a:txBody>
                    <a:bodyPr/>
                    <a:lstStyle/>
                    <a:p>
                      <a:pPr algn="r">
                        <a:spcAft>
                          <a:spcPts val="0"/>
                        </a:spcAft>
                      </a:pPr>
                      <a:r>
                        <a:rPr lang="cs-CZ" sz="1200">
                          <a:effectLst/>
                        </a:rPr>
                        <a:t>30,0</a:t>
                      </a:r>
                      <a:endParaRPr lang="cs-CZ" sz="1200">
                        <a:effectLst/>
                        <a:latin typeface="Times New Roman"/>
                        <a:ea typeface="Times New Roman"/>
                      </a:endParaRPr>
                    </a:p>
                  </a:txBody>
                  <a:tcPr marL="44450" marR="44450" marT="0" marB="0" anchor="ctr"/>
                </a:tc>
              </a:tr>
              <a:tr h="175613">
                <a:tc>
                  <a:txBody>
                    <a:bodyPr/>
                    <a:lstStyle/>
                    <a:p>
                      <a:pPr>
                        <a:spcAft>
                          <a:spcPts val="0"/>
                        </a:spcAft>
                      </a:pPr>
                      <a:r>
                        <a:rPr lang="cs-CZ" sz="1200">
                          <a:effectLst/>
                        </a:rPr>
                        <a:t>Kumulovaný CF na konci hodnoceného období</a:t>
                      </a:r>
                      <a:endParaRPr lang="cs-CZ" sz="1200">
                        <a:effectLst/>
                        <a:latin typeface="Times New Roman"/>
                        <a:ea typeface="Times New Roman"/>
                      </a:endParaRPr>
                    </a:p>
                  </a:txBody>
                  <a:tcPr marL="44450" marR="44450" marT="0" marB="0" anchor="ctr"/>
                </a:tc>
                <a:tc>
                  <a:txBody>
                    <a:bodyPr/>
                    <a:lstStyle/>
                    <a:p>
                      <a:pPr algn="ctr">
                        <a:spcAft>
                          <a:spcPts val="0"/>
                        </a:spcAft>
                      </a:pPr>
                      <a:r>
                        <a:rPr lang="cs-CZ" sz="1200">
                          <a:effectLst/>
                        </a:rPr>
                        <a:t>tis.Kč</a:t>
                      </a:r>
                      <a:endParaRPr lang="cs-CZ" sz="1200">
                        <a:effectLst/>
                        <a:latin typeface="Times New Roman"/>
                        <a:ea typeface="Times New Roman"/>
                      </a:endParaRPr>
                    </a:p>
                  </a:txBody>
                  <a:tcPr marL="44450" marR="44450" marT="0" marB="0" anchor="ctr"/>
                </a:tc>
                <a:tc>
                  <a:txBody>
                    <a:bodyPr/>
                    <a:lstStyle/>
                    <a:p>
                      <a:pPr algn="r">
                        <a:spcAft>
                          <a:spcPts val="0"/>
                        </a:spcAft>
                      </a:pPr>
                      <a:r>
                        <a:rPr lang="cs-CZ" sz="1200" dirty="0">
                          <a:solidFill>
                            <a:srgbClr val="FF0000"/>
                          </a:solidFill>
                          <a:effectLst/>
                        </a:rPr>
                        <a:t>-1 816,3</a:t>
                      </a:r>
                      <a:endParaRPr lang="cs-CZ" sz="1200" dirty="0">
                        <a:solidFill>
                          <a:srgbClr val="FF0000"/>
                        </a:solidFill>
                        <a:effectLst/>
                        <a:latin typeface="Times New Roman"/>
                        <a:ea typeface="Times New Roman"/>
                      </a:endParaRPr>
                    </a:p>
                  </a:txBody>
                  <a:tcPr marL="44450" marR="44450" marT="0" marB="0" anchor="ctr"/>
                </a:tc>
                <a:tc>
                  <a:txBody>
                    <a:bodyPr/>
                    <a:lstStyle/>
                    <a:p>
                      <a:pPr algn="r">
                        <a:spcAft>
                          <a:spcPts val="0"/>
                        </a:spcAft>
                      </a:pPr>
                      <a:r>
                        <a:rPr lang="cs-CZ" sz="1200" dirty="0">
                          <a:solidFill>
                            <a:srgbClr val="FF0000"/>
                          </a:solidFill>
                          <a:effectLst/>
                        </a:rPr>
                        <a:t>-5 674,5</a:t>
                      </a:r>
                      <a:endParaRPr lang="cs-CZ" sz="1200" dirty="0">
                        <a:solidFill>
                          <a:srgbClr val="FF0000"/>
                        </a:solidFill>
                        <a:effectLst/>
                        <a:latin typeface="Times New Roman"/>
                        <a:ea typeface="Times New Roman"/>
                      </a:endParaRPr>
                    </a:p>
                  </a:txBody>
                  <a:tcPr marL="44450" marR="44450" marT="0" marB="0" anchor="ctr"/>
                </a:tc>
              </a:tr>
              <a:tr h="175613">
                <a:tc>
                  <a:txBody>
                    <a:bodyPr/>
                    <a:lstStyle/>
                    <a:p>
                      <a:pPr>
                        <a:spcAft>
                          <a:spcPts val="0"/>
                        </a:spcAft>
                      </a:pPr>
                      <a:r>
                        <a:rPr lang="cs-CZ" sz="1200">
                          <a:effectLst/>
                        </a:rPr>
                        <a:t>Cena tepla bez realizace opatření </a:t>
                      </a:r>
                      <a:endParaRPr lang="cs-CZ" sz="1200">
                        <a:effectLst/>
                        <a:latin typeface="Times New Roman"/>
                        <a:ea typeface="Times New Roman"/>
                      </a:endParaRPr>
                    </a:p>
                  </a:txBody>
                  <a:tcPr marL="44450" marR="44450" marT="0" marB="0" anchor="ctr"/>
                </a:tc>
                <a:tc>
                  <a:txBody>
                    <a:bodyPr/>
                    <a:lstStyle/>
                    <a:p>
                      <a:pPr algn="ctr">
                        <a:spcAft>
                          <a:spcPts val="0"/>
                        </a:spcAft>
                      </a:pPr>
                      <a:r>
                        <a:rPr lang="cs-CZ" sz="1200">
                          <a:effectLst/>
                        </a:rPr>
                        <a:t>Kč/GJ</a:t>
                      </a:r>
                      <a:endParaRPr lang="cs-CZ" sz="1200">
                        <a:effectLst/>
                        <a:latin typeface="Times New Roman"/>
                        <a:ea typeface="Times New Roman"/>
                      </a:endParaRPr>
                    </a:p>
                  </a:txBody>
                  <a:tcPr marL="44450" marR="44450" marT="0" marB="0" anchor="ctr"/>
                </a:tc>
                <a:tc>
                  <a:txBody>
                    <a:bodyPr/>
                    <a:lstStyle/>
                    <a:p>
                      <a:pPr algn="r">
                        <a:spcAft>
                          <a:spcPts val="0"/>
                        </a:spcAft>
                      </a:pPr>
                      <a:r>
                        <a:rPr lang="cs-CZ" sz="1200" b="1" dirty="0">
                          <a:effectLst/>
                        </a:rPr>
                        <a:t>603,2</a:t>
                      </a:r>
                      <a:endParaRPr lang="cs-CZ" sz="1200" b="1" dirty="0">
                        <a:effectLst/>
                        <a:latin typeface="Times New Roman"/>
                        <a:ea typeface="Times New Roman"/>
                      </a:endParaRPr>
                    </a:p>
                  </a:txBody>
                  <a:tcPr marL="44450" marR="44450" marT="0" marB="0" anchor="ctr"/>
                </a:tc>
                <a:tc>
                  <a:txBody>
                    <a:bodyPr/>
                    <a:lstStyle/>
                    <a:p>
                      <a:pPr algn="r">
                        <a:spcAft>
                          <a:spcPts val="0"/>
                        </a:spcAft>
                      </a:pPr>
                      <a:r>
                        <a:rPr lang="cs-CZ" sz="1200" b="1" dirty="0">
                          <a:effectLst/>
                        </a:rPr>
                        <a:t>603,2</a:t>
                      </a:r>
                      <a:endParaRPr lang="cs-CZ" sz="1200" b="1" dirty="0">
                        <a:effectLst/>
                        <a:latin typeface="Times New Roman"/>
                        <a:ea typeface="Times New Roman"/>
                      </a:endParaRPr>
                    </a:p>
                  </a:txBody>
                  <a:tcPr marL="44450" marR="44450" marT="0" marB="0" anchor="ctr"/>
                </a:tc>
              </a:tr>
              <a:tr h="151405">
                <a:tc>
                  <a:txBody>
                    <a:bodyPr/>
                    <a:lstStyle/>
                    <a:p>
                      <a:pPr>
                        <a:spcAft>
                          <a:spcPts val="0"/>
                        </a:spcAft>
                      </a:pPr>
                      <a:r>
                        <a:rPr lang="cs-CZ" sz="1000" dirty="0">
                          <a:effectLst/>
                        </a:rPr>
                        <a:t> - Pracovní složka ceny tepla</a:t>
                      </a:r>
                      <a:endParaRPr lang="cs-CZ" sz="1000" dirty="0">
                        <a:effectLst/>
                        <a:latin typeface="Times New Roman"/>
                        <a:ea typeface="Times New Roman"/>
                      </a:endParaRPr>
                    </a:p>
                  </a:txBody>
                  <a:tcPr marL="44450" marR="44450" marT="0" marB="0" anchor="ctr"/>
                </a:tc>
                <a:tc>
                  <a:txBody>
                    <a:bodyPr/>
                    <a:lstStyle/>
                    <a:p>
                      <a:pPr algn="ctr">
                        <a:spcAft>
                          <a:spcPts val="0"/>
                        </a:spcAft>
                      </a:pPr>
                      <a:r>
                        <a:rPr lang="cs-CZ" sz="1000" dirty="0">
                          <a:effectLst/>
                        </a:rPr>
                        <a:t>Kč/GJ</a:t>
                      </a:r>
                      <a:endParaRPr lang="cs-CZ" sz="1000" dirty="0">
                        <a:effectLst/>
                        <a:latin typeface="Times New Roman"/>
                        <a:ea typeface="Times New Roman"/>
                      </a:endParaRPr>
                    </a:p>
                  </a:txBody>
                  <a:tcPr marL="44450" marR="44450" marT="0" marB="0" anchor="ctr"/>
                </a:tc>
                <a:tc>
                  <a:txBody>
                    <a:bodyPr/>
                    <a:lstStyle/>
                    <a:p>
                      <a:pPr algn="r">
                        <a:spcAft>
                          <a:spcPts val="0"/>
                        </a:spcAft>
                      </a:pPr>
                      <a:r>
                        <a:rPr lang="cs-CZ" sz="1000" dirty="0">
                          <a:effectLst/>
                        </a:rPr>
                        <a:t>387,9</a:t>
                      </a:r>
                      <a:endParaRPr lang="cs-CZ" sz="1000" dirty="0">
                        <a:effectLst/>
                        <a:latin typeface="Times New Roman"/>
                        <a:ea typeface="Times New Roman"/>
                      </a:endParaRPr>
                    </a:p>
                  </a:txBody>
                  <a:tcPr marL="44450" marR="44450" marT="0" marB="0" anchor="ctr"/>
                </a:tc>
                <a:tc>
                  <a:txBody>
                    <a:bodyPr/>
                    <a:lstStyle/>
                    <a:p>
                      <a:pPr algn="r">
                        <a:spcAft>
                          <a:spcPts val="0"/>
                        </a:spcAft>
                      </a:pPr>
                      <a:r>
                        <a:rPr lang="cs-CZ" sz="1000">
                          <a:effectLst/>
                        </a:rPr>
                        <a:t>387,9</a:t>
                      </a:r>
                      <a:endParaRPr lang="cs-CZ" sz="1000">
                        <a:effectLst/>
                        <a:latin typeface="Times New Roman"/>
                        <a:ea typeface="Times New Roman"/>
                      </a:endParaRPr>
                    </a:p>
                  </a:txBody>
                  <a:tcPr marL="44450" marR="44450" marT="0" marB="0" anchor="ctr"/>
                </a:tc>
              </a:tr>
              <a:tr h="151405">
                <a:tc>
                  <a:txBody>
                    <a:bodyPr/>
                    <a:lstStyle/>
                    <a:p>
                      <a:pPr>
                        <a:spcAft>
                          <a:spcPts val="0"/>
                        </a:spcAft>
                      </a:pPr>
                      <a:r>
                        <a:rPr lang="cs-CZ" sz="1000">
                          <a:effectLst/>
                        </a:rPr>
                        <a:t> - Základní složka ceny tepla</a:t>
                      </a:r>
                      <a:endParaRPr lang="cs-CZ" sz="1000">
                        <a:effectLst/>
                        <a:latin typeface="Times New Roman"/>
                        <a:ea typeface="Times New Roman"/>
                      </a:endParaRPr>
                    </a:p>
                  </a:txBody>
                  <a:tcPr marL="44450" marR="44450" marT="0" marB="0" anchor="ctr"/>
                </a:tc>
                <a:tc>
                  <a:txBody>
                    <a:bodyPr/>
                    <a:lstStyle/>
                    <a:p>
                      <a:pPr algn="ctr">
                        <a:spcAft>
                          <a:spcPts val="0"/>
                        </a:spcAft>
                      </a:pPr>
                      <a:r>
                        <a:rPr lang="cs-CZ" sz="1000">
                          <a:effectLst/>
                        </a:rPr>
                        <a:t>Kč/kW</a:t>
                      </a:r>
                      <a:endParaRPr lang="cs-CZ" sz="1000">
                        <a:effectLst/>
                        <a:latin typeface="Times New Roman"/>
                        <a:ea typeface="Times New Roman"/>
                      </a:endParaRPr>
                    </a:p>
                  </a:txBody>
                  <a:tcPr marL="44450" marR="44450" marT="0" marB="0" anchor="ctr"/>
                </a:tc>
                <a:tc>
                  <a:txBody>
                    <a:bodyPr/>
                    <a:lstStyle/>
                    <a:p>
                      <a:pPr algn="r">
                        <a:spcAft>
                          <a:spcPts val="0"/>
                        </a:spcAft>
                      </a:pPr>
                      <a:r>
                        <a:rPr lang="cs-CZ" sz="1000" dirty="0">
                          <a:effectLst/>
                        </a:rPr>
                        <a:t>1 537,6</a:t>
                      </a:r>
                      <a:endParaRPr lang="cs-CZ" sz="1000" dirty="0">
                        <a:effectLst/>
                        <a:latin typeface="Times New Roman"/>
                        <a:ea typeface="Times New Roman"/>
                      </a:endParaRPr>
                    </a:p>
                  </a:txBody>
                  <a:tcPr marL="44450" marR="44450" marT="0" marB="0" anchor="ctr"/>
                </a:tc>
                <a:tc>
                  <a:txBody>
                    <a:bodyPr/>
                    <a:lstStyle/>
                    <a:p>
                      <a:pPr algn="r">
                        <a:spcAft>
                          <a:spcPts val="0"/>
                        </a:spcAft>
                      </a:pPr>
                      <a:r>
                        <a:rPr lang="cs-CZ" sz="1000" dirty="0">
                          <a:effectLst/>
                        </a:rPr>
                        <a:t>1 537,6</a:t>
                      </a:r>
                      <a:endParaRPr lang="cs-CZ" sz="1000" dirty="0">
                        <a:effectLst/>
                        <a:latin typeface="Times New Roman"/>
                        <a:ea typeface="Times New Roman"/>
                      </a:endParaRPr>
                    </a:p>
                  </a:txBody>
                  <a:tcPr marL="44450" marR="44450" marT="0" marB="0" anchor="ctr"/>
                </a:tc>
              </a:tr>
              <a:tr h="175613">
                <a:tc>
                  <a:txBody>
                    <a:bodyPr/>
                    <a:lstStyle/>
                    <a:p>
                      <a:pPr>
                        <a:spcAft>
                          <a:spcPts val="0"/>
                        </a:spcAft>
                      </a:pPr>
                      <a:r>
                        <a:rPr lang="cs-CZ" sz="1200">
                          <a:effectLst/>
                        </a:rPr>
                        <a:t>Cena tepla po realizaci opatření </a:t>
                      </a:r>
                      <a:endParaRPr lang="cs-CZ" sz="1200">
                        <a:effectLst/>
                        <a:latin typeface="Times New Roman"/>
                        <a:ea typeface="Times New Roman"/>
                      </a:endParaRPr>
                    </a:p>
                  </a:txBody>
                  <a:tcPr marL="44450" marR="44450" marT="0" marB="0" anchor="ctr"/>
                </a:tc>
                <a:tc>
                  <a:txBody>
                    <a:bodyPr/>
                    <a:lstStyle/>
                    <a:p>
                      <a:pPr algn="ctr">
                        <a:spcAft>
                          <a:spcPts val="0"/>
                        </a:spcAft>
                      </a:pPr>
                      <a:r>
                        <a:rPr lang="cs-CZ" sz="1200">
                          <a:effectLst/>
                        </a:rPr>
                        <a:t>Kč/GJ</a:t>
                      </a:r>
                      <a:endParaRPr lang="cs-CZ" sz="1200">
                        <a:effectLst/>
                        <a:latin typeface="Times New Roman"/>
                        <a:ea typeface="Times New Roman"/>
                      </a:endParaRPr>
                    </a:p>
                  </a:txBody>
                  <a:tcPr marL="44450" marR="44450" marT="0" marB="0" anchor="ctr"/>
                </a:tc>
                <a:tc>
                  <a:txBody>
                    <a:bodyPr/>
                    <a:lstStyle/>
                    <a:p>
                      <a:pPr algn="r">
                        <a:spcAft>
                          <a:spcPts val="0"/>
                        </a:spcAft>
                      </a:pPr>
                      <a:r>
                        <a:rPr lang="cs-CZ" sz="1200" b="1" dirty="0">
                          <a:effectLst/>
                        </a:rPr>
                        <a:t>603,9</a:t>
                      </a:r>
                      <a:endParaRPr lang="cs-CZ" sz="1200" b="1" dirty="0">
                        <a:effectLst/>
                        <a:latin typeface="Times New Roman"/>
                        <a:ea typeface="Times New Roman"/>
                      </a:endParaRPr>
                    </a:p>
                  </a:txBody>
                  <a:tcPr marL="44450" marR="44450" marT="0" marB="0" anchor="ctr"/>
                </a:tc>
                <a:tc>
                  <a:txBody>
                    <a:bodyPr/>
                    <a:lstStyle/>
                    <a:p>
                      <a:pPr algn="r">
                        <a:spcAft>
                          <a:spcPts val="0"/>
                        </a:spcAft>
                      </a:pPr>
                      <a:r>
                        <a:rPr lang="cs-CZ" sz="1200" b="1" dirty="0">
                          <a:effectLst/>
                        </a:rPr>
                        <a:t>605,6</a:t>
                      </a:r>
                      <a:endParaRPr lang="cs-CZ" sz="1200" b="1" dirty="0">
                        <a:effectLst/>
                        <a:latin typeface="Times New Roman"/>
                        <a:ea typeface="Times New Roman"/>
                      </a:endParaRPr>
                    </a:p>
                  </a:txBody>
                  <a:tcPr marL="44450" marR="44450" marT="0" marB="0" anchor="ctr"/>
                </a:tc>
              </a:tr>
              <a:tr h="151405">
                <a:tc>
                  <a:txBody>
                    <a:bodyPr/>
                    <a:lstStyle/>
                    <a:p>
                      <a:pPr>
                        <a:spcAft>
                          <a:spcPts val="0"/>
                        </a:spcAft>
                      </a:pPr>
                      <a:r>
                        <a:rPr lang="cs-CZ" sz="1000" dirty="0">
                          <a:effectLst/>
                        </a:rPr>
                        <a:t> - Pracovní složka ceny tepla</a:t>
                      </a:r>
                      <a:endParaRPr lang="cs-CZ" sz="1000" dirty="0">
                        <a:effectLst/>
                        <a:latin typeface="Times New Roman"/>
                        <a:ea typeface="Times New Roman"/>
                      </a:endParaRPr>
                    </a:p>
                  </a:txBody>
                  <a:tcPr marL="44450" marR="44450" marT="0" marB="0" anchor="ctr"/>
                </a:tc>
                <a:tc>
                  <a:txBody>
                    <a:bodyPr/>
                    <a:lstStyle/>
                    <a:p>
                      <a:pPr algn="ctr">
                        <a:spcAft>
                          <a:spcPts val="0"/>
                        </a:spcAft>
                      </a:pPr>
                      <a:r>
                        <a:rPr lang="cs-CZ" sz="1000">
                          <a:effectLst/>
                        </a:rPr>
                        <a:t>Kč/GJ</a:t>
                      </a:r>
                      <a:endParaRPr lang="cs-CZ" sz="1000">
                        <a:effectLst/>
                        <a:latin typeface="Times New Roman"/>
                        <a:ea typeface="Times New Roman"/>
                      </a:endParaRPr>
                    </a:p>
                  </a:txBody>
                  <a:tcPr marL="44450" marR="44450" marT="0" marB="0" anchor="ctr"/>
                </a:tc>
                <a:tc>
                  <a:txBody>
                    <a:bodyPr/>
                    <a:lstStyle/>
                    <a:p>
                      <a:pPr algn="r">
                        <a:spcAft>
                          <a:spcPts val="0"/>
                        </a:spcAft>
                      </a:pPr>
                      <a:r>
                        <a:rPr lang="cs-CZ" sz="1000">
                          <a:effectLst/>
                        </a:rPr>
                        <a:t>385,1</a:t>
                      </a:r>
                      <a:endParaRPr lang="cs-CZ" sz="1000">
                        <a:effectLst/>
                        <a:latin typeface="Times New Roman"/>
                        <a:ea typeface="Times New Roman"/>
                      </a:endParaRPr>
                    </a:p>
                  </a:txBody>
                  <a:tcPr marL="44450" marR="44450" marT="0" marB="0" anchor="ctr"/>
                </a:tc>
                <a:tc>
                  <a:txBody>
                    <a:bodyPr/>
                    <a:lstStyle/>
                    <a:p>
                      <a:pPr algn="r">
                        <a:spcAft>
                          <a:spcPts val="0"/>
                        </a:spcAft>
                      </a:pPr>
                      <a:r>
                        <a:rPr lang="cs-CZ" sz="1000" dirty="0">
                          <a:effectLst/>
                        </a:rPr>
                        <a:t>385,1</a:t>
                      </a:r>
                      <a:endParaRPr lang="cs-CZ" sz="1000" dirty="0">
                        <a:effectLst/>
                        <a:latin typeface="Times New Roman"/>
                        <a:ea typeface="Times New Roman"/>
                      </a:endParaRPr>
                    </a:p>
                  </a:txBody>
                  <a:tcPr marL="44450" marR="44450" marT="0" marB="0" anchor="ctr"/>
                </a:tc>
              </a:tr>
              <a:tr h="151405">
                <a:tc>
                  <a:txBody>
                    <a:bodyPr/>
                    <a:lstStyle/>
                    <a:p>
                      <a:pPr>
                        <a:spcAft>
                          <a:spcPts val="0"/>
                        </a:spcAft>
                      </a:pPr>
                      <a:r>
                        <a:rPr lang="cs-CZ" sz="1000" dirty="0">
                          <a:effectLst/>
                        </a:rPr>
                        <a:t> - Základní složka ceny tepla</a:t>
                      </a:r>
                      <a:endParaRPr lang="cs-CZ" sz="1000" dirty="0">
                        <a:effectLst/>
                        <a:latin typeface="Times New Roman"/>
                        <a:ea typeface="Times New Roman"/>
                      </a:endParaRPr>
                    </a:p>
                  </a:txBody>
                  <a:tcPr marL="44450" marR="44450" marT="0" marB="0" anchor="ctr"/>
                </a:tc>
                <a:tc>
                  <a:txBody>
                    <a:bodyPr/>
                    <a:lstStyle/>
                    <a:p>
                      <a:pPr algn="ctr">
                        <a:spcAft>
                          <a:spcPts val="0"/>
                        </a:spcAft>
                      </a:pPr>
                      <a:r>
                        <a:rPr lang="cs-CZ" sz="1000" dirty="0">
                          <a:effectLst/>
                        </a:rPr>
                        <a:t>Kč/kW</a:t>
                      </a:r>
                      <a:endParaRPr lang="cs-CZ" sz="1000" dirty="0">
                        <a:effectLst/>
                        <a:latin typeface="Times New Roman"/>
                        <a:ea typeface="Times New Roman"/>
                      </a:endParaRPr>
                    </a:p>
                  </a:txBody>
                  <a:tcPr marL="44450" marR="44450" marT="0" marB="0" anchor="ctr"/>
                </a:tc>
                <a:tc>
                  <a:txBody>
                    <a:bodyPr/>
                    <a:lstStyle/>
                    <a:p>
                      <a:pPr algn="r">
                        <a:spcAft>
                          <a:spcPts val="0"/>
                        </a:spcAft>
                      </a:pPr>
                      <a:r>
                        <a:rPr lang="cs-CZ" sz="1000" dirty="0">
                          <a:solidFill>
                            <a:srgbClr val="FF0000"/>
                          </a:solidFill>
                          <a:effectLst/>
                        </a:rPr>
                        <a:t>1 563,4</a:t>
                      </a:r>
                      <a:endParaRPr lang="cs-CZ" sz="1000" dirty="0">
                        <a:solidFill>
                          <a:srgbClr val="FF0000"/>
                        </a:solidFill>
                        <a:effectLst/>
                        <a:latin typeface="Times New Roman"/>
                        <a:ea typeface="Times New Roman"/>
                      </a:endParaRPr>
                    </a:p>
                  </a:txBody>
                  <a:tcPr marL="44450" marR="44450" marT="0" marB="0" anchor="ctr"/>
                </a:tc>
                <a:tc>
                  <a:txBody>
                    <a:bodyPr/>
                    <a:lstStyle/>
                    <a:p>
                      <a:pPr algn="r">
                        <a:spcAft>
                          <a:spcPts val="0"/>
                        </a:spcAft>
                      </a:pPr>
                      <a:r>
                        <a:rPr lang="cs-CZ" sz="1000" dirty="0">
                          <a:solidFill>
                            <a:srgbClr val="FF0000"/>
                          </a:solidFill>
                          <a:effectLst/>
                        </a:rPr>
                        <a:t>1 574,8</a:t>
                      </a:r>
                      <a:endParaRPr lang="cs-CZ" sz="1000" dirty="0">
                        <a:solidFill>
                          <a:srgbClr val="FF0000"/>
                        </a:solidFill>
                        <a:effectLst/>
                        <a:latin typeface="Times New Roman"/>
                        <a:ea typeface="Times New Roman"/>
                      </a:endParaRPr>
                    </a:p>
                  </a:txBody>
                  <a:tcPr marL="44450" marR="44450" marT="0" marB="0" anchor="ctr"/>
                </a:tc>
              </a:tr>
            </a:tbl>
          </a:graphicData>
        </a:graphic>
      </p:graphicFrame>
    </p:spTree>
    <p:extLst>
      <p:ext uri="{BB962C8B-B14F-4D97-AF65-F5344CB8AC3E}">
        <p14:creationId xmlns:p14="http://schemas.microsoft.com/office/powerpoint/2010/main" val="406820776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0" y="0"/>
            <a:ext cx="18415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1600" b="1">
                <a:solidFill>
                  <a:schemeClr val="tx2"/>
                </a:solidFill>
                <a:latin typeface="Times New Roman" pitchFamily="18" charset="0"/>
              </a:defRPr>
            </a:lvl1pPr>
            <a:lvl2pPr marL="742950" indent="-285750" eaLnBrk="0" hangingPunct="0">
              <a:defRPr sz="1600" b="1">
                <a:solidFill>
                  <a:schemeClr val="tx2"/>
                </a:solidFill>
                <a:latin typeface="Times New Roman" pitchFamily="18" charset="0"/>
              </a:defRPr>
            </a:lvl2pPr>
            <a:lvl3pPr marL="1143000" indent="-228600" eaLnBrk="0" hangingPunct="0">
              <a:defRPr sz="1600" b="1">
                <a:solidFill>
                  <a:schemeClr val="tx2"/>
                </a:solidFill>
                <a:latin typeface="Times New Roman" pitchFamily="18" charset="0"/>
              </a:defRPr>
            </a:lvl3pPr>
            <a:lvl4pPr marL="1600200" indent="-228600" eaLnBrk="0" hangingPunct="0">
              <a:defRPr sz="1600" b="1">
                <a:solidFill>
                  <a:schemeClr val="tx2"/>
                </a:solidFill>
                <a:latin typeface="Times New Roman" pitchFamily="18" charset="0"/>
              </a:defRPr>
            </a:lvl4pPr>
            <a:lvl5pPr marL="2057400" indent="-228600" eaLnBrk="0" hangingPunct="0">
              <a:defRPr sz="1600" b="1">
                <a:solidFill>
                  <a:schemeClr val="tx2"/>
                </a:solidFill>
                <a:latin typeface="Times New Roman" pitchFamily="18" charset="0"/>
              </a:defRPr>
            </a:lvl5pPr>
            <a:lvl6pPr marL="2514600" indent="-228600" algn="ctr" eaLnBrk="0" fontAlgn="base" hangingPunct="0">
              <a:spcBef>
                <a:spcPct val="0"/>
              </a:spcBef>
              <a:spcAft>
                <a:spcPct val="0"/>
              </a:spcAft>
              <a:defRPr sz="1600" b="1">
                <a:solidFill>
                  <a:schemeClr val="tx2"/>
                </a:solidFill>
                <a:latin typeface="Times New Roman" pitchFamily="18" charset="0"/>
              </a:defRPr>
            </a:lvl6pPr>
            <a:lvl7pPr marL="2971800" indent="-228600" algn="ctr" eaLnBrk="0" fontAlgn="base" hangingPunct="0">
              <a:spcBef>
                <a:spcPct val="0"/>
              </a:spcBef>
              <a:spcAft>
                <a:spcPct val="0"/>
              </a:spcAft>
              <a:defRPr sz="1600" b="1">
                <a:solidFill>
                  <a:schemeClr val="tx2"/>
                </a:solidFill>
                <a:latin typeface="Times New Roman" pitchFamily="18" charset="0"/>
              </a:defRPr>
            </a:lvl7pPr>
            <a:lvl8pPr marL="3429000" indent="-228600" algn="ctr" eaLnBrk="0" fontAlgn="base" hangingPunct="0">
              <a:spcBef>
                <a:spcPct val="0"/>
              </a:spcBef>
              <a:spcAft>
                <a:spcPct val="0"/>
              </a:spcAft>
              <a:defRPr sz="1600" b="1">
                <a:solidFill>
                  <a:schemeClr val="tx2"/>
                </a:solidFill>
                <a:latin typeface="Times New Roman" pitchFamily="18" charset="0"/>
              </a:defRPr>
            </a:lvl8pPr>
            <a:lvl9pPr marL="3886200" indent="-228600" algn="ctr" eaLnBrk="0" fontAlgn="base" hangingPunct="0">
              <a:spcBef>
                <a:spcPct val="0"/>
              </a:spcBef>
              <a:spcAft>
                <a:spcPct val="0"/>
              </a:spcAft>
              <a:defRPr sz="1600" b="1">
                <a:solidFill>
                  <a:schemeClr val="tx2"/>
                </a:solidFill>
                <a:latin typeface="Times New Roman" pitchFamily="18" charset="0"/>
              </a:defRPr>
            </a:lvl9pPr>
          </a:lstStyle>
          <a:p>
            <a:pPr algn="l"/>
            <a:endParaRPr lang="de-DE" altLang="cs-CZ" sz="2400" b="0">
              <a:solidFill>
                <a:schemeClr val="tx1"/>
              </a:solidFill>
            </a:endParaRPr>
          </a:p>
          <a:p>
            <a:pPr algn="l"/>
            <a:endParaRPr lang="de-DE" altLang="cs-CZ" sz="2400" b="0">
              <a:solidFill>
                <a:schemeClr val="tx1"/>
              </a:solidFill>
            </a:endParaRPr>
          </a:p>
        </p:txBody>
      </p:sp>
      <p:sp>
        <p:nvSpPr>
          <p:cNvPr id="17411" name="Rectangle 3"/>
          <p:cNvSpPr>
            <a:spLocks noChangeArrowheads="1"/>
          </p:cNvSpPr>
          <p:nvPr/>
        </p:nvSpPr>
        <p:spPr bwMode="auto">
          <a:xfrm>
            <a:off x="0" y="0"/>
            <a:ext cx="18415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1600" b="1">
                <a:solidFill>
                  <a:schemeClr val="tx2"/>
                </a:solidFill>
                <a:latin typeface="Times New Roman" pitchFamily="18" charset="0"/>
              </a:defRPr>
            </a:lvl1pPr>
            <a:lvl2pPr marL="742950" indent="-285750" eaLnBrk="0" hangingPunct="0">
              <a:defRPr sz="1600" b="1">
                <a:solidFill>
                  <a:schemeClr val="tx2"/>
                </a:solidFill>
                <a:latin typeface="Times New Roman" pitchFamily="18" charset="0"/>
              </a:defRPr>
            </a:lvl2pPr>
            <a:lvl3pPr marL="1143000" indent="-228600" eaLnBrk="0" hangingPunct="0">
              <a:defRPr sz="1600" b="1">
                <a:solidFill>
                  <a:schemeClr val="tx2"/>
                </a:solidFill>
                <a:latin typeface="Times New Roman" pitchFamily="18" charset="0"/>
              </a:defRPr>
            </a:lvl3pPr>
            <a:lvl4pPr marL="1600200" indent="-228600" eaLnBrk="0" hangingPunct="0">
              <a:defRPr sz="1600" b="1">
                <a:solidFill>
                  <a:schemeClr val="tx2"/>
                </a:solidFill>
                <a:latin typeface="Times New Roman" pitchFamily="18" charset="0"/>
              </a:defRPr>
            </a:lvl4pPr>
            <a:lvl5pPr marL="2057400" indent="-228600" eaLnBrk="0" hangingPunct="0">
              <a:defRPr sz="1600" b="1">
                <a:solidFill>
                  <a:schemeClr val="tx2"/>
                </a:solidFill>
                <a:latin typeface="Times New Roman" pitchFamily="18" charset="0"/>
              </a:defRPr>
            </a:lvl5pPr>
            <a:lvl6pPr marL="2514600" indent="-228600" algn="ctr" eaLnBrk="0" fontAlgn="base" hangingPunct="0">
              <a:spcBef>
                <a:spcPct val="0"/>
              </a:spcBef>
              <a:spcAft>
                <a:spcPct val="0"/>
              </a:spcAft>
              <a:defRPr sz="1600" b="1">
                <a:solidFill>
                  <a:schemeClr val="tx2"/>
                </a:solidFill>
                <a:latin typeface="Times New Roman" pitchFamily="18" charset="0"/>
              </a:defRPr>
            </a:lvl6pPr>
            <a:lvl7pPr marL="2971800" indent="-228600" algn="ctr" eaLnBrk="0" fontAlgn="base" hangingPunct="0">
              <a:spcBef>
                <a:spcPct val="0"/>
              </a:spcBef>
              <a:spcAft>
                <a:spcPct val="0"/>
              </a:spcAft>
              <a:defRPr sz="1600" b="1">
                <a:solidFill>
                  <a:schemeClr val="tx2"/>
                </a:solidFill>
                <a:latin typeface="Times New Roman" pitchFamily="18" charset="0"/>
              </a:defRPr>
            </a:lvl7pPr>
            <a:lvl8pPr marL="3429000" indent="-228600" algn="ctr" eaLnBrk="0" fontAlgn="base" hangingPunct="0">
              <a:spcBef>
                <a:spcPct val="0"/>
              </a:spcBef>
              <a:spcAft>
                <a:spcPct val="0"/>
              </a:spcAft>
              <a:defRPr sz="1600" b="1">
                <a:solidFill>
                  <a:schemeClr val="tx2"/>
                </a:solidFill>
                <a:latin typeface="Times New Roman" pitchFamily="18" charset="0"/>
              </a:defRPr>
            </a:lvl8pPr>
            <a:lvl9pPr marL="3886200" indent="-228600" algn="ctr" eaLnBrk="0" fontAlgn="base" hangingPunct="0">
              <a:spcBef>
                <a:spcPct val="0"/>
              </a:spcBef>
              <a:spcAft>
                <a:spcPct val="0"/>
              </a:spcAft>
              <a:defRPr sz="1600" b="1">
                <a:solidFill>
                  <a:schemeClr val="tx2"/>
                </a:solidFill>
                <a:latin typeface="Times New Roman" pitchFamily="18" charset="0"/>
              </a:defRPr>
            </a:lvl9pPr>
          </a:lstStyle>
          <a:p>
            <a:pPr algn="l"/>
            <a:endParaRPr lang="de-DE" altLang="cs-CZ" sz="2400" b="0">
              <a:solidFill>
                <a:schemeClr val="tx1"/>
              </a:solidFill>
            </a:endParaRPr>
          </a:p>
          <a:p>
            <a:pPr algn="l"/>
            <a:endParaRPr lang="de-DE" altLang="cs-CZ" sz="2400" b="0">
              <a:solidFill>
                <a:schemeClr val="tx1"/>
              </a:solidFill>
            </a:endParaRPr>
          </a:p>
        </p:txBody>
      </p:sp>
      <p:sp>
        <p:nvSpPr>
          <p:cNvPr id="204804" name="Text Box 4"/>
          <p:cNvSpPr txBox="1">
            <a:spLocks noChangeArrowheads="1"/>
          </p:cNvSpPr>
          <p:nvPr/>
        </p:nvSpPr>
        <p:spPr bwMode="auto">
          <a:xfrm>
            <a:off x="1993764" y="186859"/>
            <a:ext cx="491993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1600" b="1">
                <a:solidFill>
                  <a:schemeClr val="tx2"/>
                </a:solidFill>
                <a:latin typeface="Times New Roman" pitchFamily="18" charset="0"/>
              </a:defRPr>
            </a:lvl1pPr>
            <a:lvl2pPr marL="742950" indent="-285750" eaLnBrk="0" hangingPunct="0">
              <a:defRPr sz="1600" b="1">
                <a:solidFill>
                  <a:schemeClr val="tx2"/>
                </a:solidFill>
                <a:latin typeface="Times New Roman" pitchFamily="18" charset="0"/>
              </a:defRPr>
            </a:lvl2pPr>
            <a:lvl3pPr marL="1143000" indent="-228600" eaLnBrk="0" hangingPunct="0">
              <a:defRPr sz="1600" b="1">
                <a:solidFill>
                  <a:schemeClr val="tx2"/>
                </a:solidFill>
                <a:latin typeface="Times New Roman" pitchFamily="18" charset="0"/>
              </a:defRPr>
            </a:lvl3pPr>
            <a:lvl4pPr marL="1600200" indent="-228600" eaLnBrk="0" hangingPunct="0">
              <a:defRPr sz="1600" b="1">
                <a:solidFill>
                  <a:schemeClr val="tx2"/>
                </a:solidFill>
                <a:latin typeface="Times New Roman" pitchFamily="18" charset="0"/>
              </a:defRPr>
            </a:lvl4pPr>
            <a:lvl5pPr marL="2057400" indent="-228600" eaLnBrk="0" hangingPunct="0">
              <a:defRPr sz="1600" b="1">
                <a:solidFill>
                  <a:schemeClr val="tx2"/>
                </a:solidFill>
                <a:latin typeface="Times New Roman" pitchFamily="18" charset="0"/>
              </a:defRPr>
            </a:lvl5pPr>
            <a:lvl6pPr marL="2514600" indent="-228600" algn="ctr" eaLnBrk="0" fontAlgn="base" hangingPunct="0">
              <a:spcBef>
                <a:spcPct val="0"/>
              </a:spcBef>
              <a:spcAft>
                <a:spcPct val="0"/>
              </a:spcAft>
              <a:defRPr sz="1600" b="1">
                <a:solidFill>
                  <a:schemeClr val="tx2"/>
                </a:solidFill>
                <a:latin typeface="Times New Roman" pitchFamily="18" charset="0"/>
              </a:defRPr>
            </a:lvl6pPr>
            <a:lvl7pPr marL="2971800" indent="-228600" algn="ctr" eaLnBrk="0" fontAlgn="base" hangingPunct="0">
              <a:spcBef>
                <a:spcPct val="0"/>
              </a:spcBef>
              <a:spcAft>
                <a:spcPct val="0"/>
              </a:spcAft>
              <a:defRPr sz="1600" b="1">
                <a:solidFill>
                  <a:schemeClr val="tx2"/>
                </a:solidFill>
                <a:latin typeface="Times New Roman" pitchFamily="18" charset="0"/>
              </a:defRPr>
            </a:lvl7pPr>
            <a:lvl8pPr marL="3429000" indent="-228600" algn="ctr" eaLnBrk="0" fontAlgn="base" hangingPunct="0">
              <a:spcBef>
                <a:spcPct val="0"/>
              </a:spcBef>
              <a:spcAft>
                <a:spcPct val="0"/>
              </a:spcAft>
              <a:defRPr sz="1600" b="1">
                <a:solidFill>
                  <a:schemeClr val="tx2"/>
                </a:solidFill>
                <a:latin typeface="Times New Roman" pitchFamily="18" charset="0"/>
              </a:defRPr>
            </a:lvl8pPr>
            <a:lvl9pPr marL="3886200" indent="-228600" algn="ctr" eaLnBrk="0" fontAlgn="base" hangingPunct="0">
              <a:spcBef>
                <a:spcPct val="0"/>
              </a:spcBef>
              <a:spcAft>
                <a:spcPct val="0"/>
              </a:spcAft>
              <a:defRPr sz="1600" b="1">
                <a:solidFill>
                  <a:schemeClr val="tx2"/>
                </a:solidFill>
                <a:latin typeface="Times New Roman" pitchFamily="18" charset="0"/>
              </a:defRPr>
            </a:lvl9pPr>
          </a:lstStyle>
          <a:p>
            <a:pPr eaLnBrk="1" hangingPunct="1">
              <a:defRPr/>
            </a:pPr>
            <a:r>
              <a:rPr lang="cs-CZ" altLang="cs-CZ" sz="2800" u="sng" dirty="0" smtClean="0">
                <a:solidFill>
                  <a:srgbClr val="000000"/>
                </a:solidFill>
                <a:effectLst>
                  <a:outerShdw blurRad="38100" dist="38100" dir="2700000" algn="tl">
                    <a:srgbClr val="C0C0C0"/>
                  </a:outerShdw>
                </a:effectLst>
                <a:latin typeface="Arial" charset="0"/>
                <a:cs typeface="Lucida Sans Unicode" pitchFamily="34" charset="0"/>
              </a:rPr>
              <a:t>Celkové porovnání opatření</a:t>
            </a:r>
          </a:p>
        </p:txBody>
      </p:sp>
      <p:sp>
        <p:nvSpPr>
          <p:cNvPr id="11" name="Zástupný symbol pro obsah 10"/>
          <p:cNvSpPr>
            <a:spLocks noGrp="1"/>
          </p:cNvSpPr>
          <p:nvPr>
            <p:ph idx="1"/>
          </p:nvPr>
        </p:nvSpPr>
        <p:spPr>
          <a:xfrm>
            <a:off x="431540" y="710079"/>
            <a:ext cx="8229600" cy="4525963"/>
          </a:xfrm>
        </p:spPr>
        <p:txBody>
          <a:bodyPr/>
          <a:lstStyle/>
          <a:p>
            <a:r>
              <a:rPr lang="cs-CZ" sz="1800" b="1" dirty="0" smtClean="0">
                <a:solidFill>
                  <a:srgbClr val="000000"/>
                </a:solidFill>
              </a:rPr>
              <a:t>Celkové porovnání je provedeno za předpokladu financování jednotlivých opatření pomocí úvěru.</a:t>
            </a:r>
          </a:p>
          <a:p>
            <a:pPr marL="0" indent="0">
              <a:buNone/>
            </a:pPr>
            <a:endParaRPr lang="cs-CZ" sz="1800" b="1" dirty="0"/>
          </a:p>
          <a:p>
            <a:endParaRPr lang="cs-CZ" sz="1800" b="1" dirty="0" smtClean="0"/>
          </a:p>
          <a:p>
            <a:endParaRPr lang="cs-CZ" sz="1800" b="1" dirty="0"/>
          </a:p>
          <a:p>
            <a:endParaRPr lang="cs-CZ" sz="1800" b="1" dirty="0" smtClean="0"/>
          </a:p>
          <a:p>
            <a:endParaRPr lang="cs-CZ" sz="1800" b="1" dirty="0" smtClean="0"/>
          </a:p>
          <a:p>
            <a:endParaRPr lang="cs-CZ" sz="1800" b="1" dirty="0" smtClean="0"/>
          </a:p>
          <a:p>
            <a:endParaRPr lang="cs-CZ" sz="1800" b="1" dirty="0"/>
          </a:p>
          <a:p>
            <a:endParaRPr lang="cs-CZ" sz="1800" b="1" dirty="0" smtClean="0"/>
          </a:p>
          <a:p>
            <a:endParaRPr lang="cs-CZ" sz="1800" b="1" dirty="0"/>
          </a:p>
          <a:p>
            <a:endParaRPr lang="cs-CZ" sz="1800" b="1" dirty="0" smtClean="0"/>
          </a:p>
          <a:p>
            <a:pPr marL="0" indent="0">
              <a:buNone/>
            </a:pPr>
            <a:endParaRPr lang="cs-CZ" sz="1800" b="1" dirty="0"/>
          </a:p>
          <a:p>
            <a:pPr marL="0" indent="0">
              <a:buNone/>
            </a:pPr>
            <a:endParaRPr lang="cs-CZ" sz="1800" b="1" dirty="0" smtClean="0"/>
          </a:p>
        </p:txBody>
      </p:sp>
      <p:graphicFrame>
        <p:nvGraphicFramePr>
          <p:cNvPr id="3" name="Tabulka 2"/>
          <p:cNvGraphicFramePr>
            <a:graphicFrameLocks noGrp="1"/>
          </p:cNvGraphicFramePr>
          <p:nvPr>
            <p:extLst>
              <p:ext uri="{D42A27DB-BD31-4B8C-83A1-F6EECF244321}">
                <p14:modId xmlns:p14="http://schemas.microsoft.com/office/powerpoint/2010/main" val="1570609804"/>
              </p:ext>
            </p:extLst>
          </p:nvPr>
        </p:nvGraphicFramePr>
        <p:xfrm>
          <a:off x="431540" y="1583795"/>
          <a:ext cx="8229600" cy="3007995"/>
        </p:xfrm>
        <a:graphic>
          <a:graphicData uri="http://schemas.openxmlformats.org/drawingml/2006/table">
            <a:tbl>
              <a:tblPr firstRow="1" firstCol="1" bandRow="1">
                <a:tableStyleId>{073A0DAA-6AF3-43AB-8588-CEC1D06C72B9}</a:tableStyleId>
              </a:tblPr>
              <a:tblGrid>
                <a:gridCol w="3498280"/>
                <a:gridCol w="793492"/>
                <a:gridCol w="984457"/>
                <a:gridCol w="984457"/>
                <a:gridCol w="984457"/>
                <a:gridCol w="984457"/>
              </a:tblGrid>
              <a:tr h="180975">
                <a:tc gridSpan="6">
                  <a:txBody>
                    <a:bodyPr/>
                    <a:lstStyle/>
                    <a:p>
                      <a:pPr algn="ctr">
                        <a:spcAft>
                          <a:spcPts val="0"/>
                        </a:spcAft>
                      </a:pPr>
                      <a:r>
                        <a:rPr lang="cs-CZ" sz="1100" dirty="0">
                          <a:effectLst/>
                        </a:rPr>
                        <a:t>Vyhodnocení navržených opatření - úvěr</a:t>
                      </a:r>
                      <a:endParaRPr lang="cs-CZ" sz="1100" dirty="0">
                        <a:effectLst/>
                        <a:latin typeface="Times New Roman"/>
                        <a:ea typeface="Times New Roman"/>
                      </a:endParaRPr>
                    </a:p>
                  </a:txBody>
                  <a:tcPr marL="44450" marR="44450" marT="0" marB="0" anchor="ct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r>
              <a:tr h="161925">
                <a:tc>
                  <a:txBody>
                    <a:bodyPr/>
                    <a:lstStyle/>
                    <a:p>
                      <a:pPr algn="ctr">
                        <a:spcAft>
                          <a:spcPts val="0"/>
                        </a:spcAft>
                      </a:pPr>
                      <a:r>
                        <a:rPr lang="cs-CZ" sz="1100">
                          <a:effectLst/>
                        </a:rPr>
                        <a:t>Ukazatel ve sledovaném období</a:t>
                      </a:r>
                      <a:endParaRPr lang="cs-CZ" sz="1100">
                        <a:effectLst/>
                        <a:latin typeface="Times New Roman"/>
                        <a:ea typeface="Times New Roman"/>
                      </a:endParaRPr>
                    </a:p>
                  </a:txBody>
                  <a:tcPr marL="44450" marR="44450" marT="0" marB="0" anchor="ctr"/>
                </a:tc>
                <a:tc>
                  <a:txBody>
                    <a:bodyPr/>
                    <a:lstStyle/>
                    <a:p>
                      <a:pPr algn="ctr">
                        <a:spcAft>
                          <a:spcPts val="0"/>
                        </a:spcAft>
                      </a:pPr>
                      <a:r>
                        <a:rPr lang="cs-CZ" sz="1100" b="1" dirty="0">
                          <a:effectLst/>
                        </a:rPr>
                        <a:t>Jednotka</a:t>
                      </a:r>
                      <a:endParaRPr lang="cs-CZ" sz="1100" b="1" dirty="0">
                        <a:effectLst/>
                        <a:latin typeface="Times New Roman"/>
                        <a:ea typeface="Times New Roman"/>
                      </a:endParaRPr>
                    </a:p>
                  </a:txBody>
                  <a:tcPr marL="44450" marR="44450" marT="0" marB="0" anchor="ctr"/>
                </a:tc>
                <a:tc>
                  <a:txBody>
                    <a:bodyPr/>
                    <a:lstStyle/>
                    <a:p>
                      <a:pPr algn="ctr">
                        <a:spcAft>
                          <a:spcPts val="0"/>
                        </a:spcAft>
                      </a:pPr>
                      <a:r>
                        <a:rPr lang="cs-CZ" sz="1100" b="1" dirty="0">
                          <a:effectLst/>
                        </a:rPr>
                        <a:t>NO1</a:t>
                      </a:r>
                      <a:endParaRPr lang="cs-CZ" sz="1100" b="1" dirty="0">
                        <a:effectLst/>
                        <a:latin typeface="Times New Roman"/>
                        <a:ea typeface="Times New Roman"/>
                      </a:endParaRPr>
                    </a:p>
                  </a:txBody>
                  <a:tcPr marL="44450" marR="44450" marT="0" marB="0" anchor="ctr"/>
                </a:tc>
                <a:tc>
                  <a:txBody>
                    <a:bodyPr/>
                    <a:lstStyle/>
                    <a:p>
                      <a:pPr algn="ctr">
                        <a:spcAft>
                          <a:spcPts val="0"/>
                        </a:spcAft>
                      </a:pPr>
                      <a:r>
                        <a:rPr lang="cs-CZ" sz="1100" b="1" dirty="0">
                          <a:effectLst/>
                        </a:rPr>
                        <a:t>NO2</a:t>
                      </a:r>
                      <a:endParaRPr lang="cs-CZ" sz="1100" b="1" dirty="0">
                        <a:effectLst/>
                        <a:latin typeface="Times New Roman"/>
                        <a:ea typeface="Times New Roman"/>
                      </a:endParaRPr>
                    </a:p>
                  </a:txBody>
                  <a:tcPr marL="44450" marR="44450" marT="0" marB="0" anchor="ctr"/>
                </a:tc>
                <a:tc>
                  <a:txBody>
                    <a:bodyPr/>
                    <a:lstStyle/>
                    <a:p>
                      <a:pPr algn="ctr">
                        <a:spcAft>
                          <a:spcPts val="0"/>
                        </a:spcAft>
                      </a:pPr>
                      <a:r>
                        <a:rPr lang="cs-CZ" sz="1100" b="1" dirty="0">
                          <a:effectLst/>
                        </a:rPr>
                        <a:t>NO3</a:t>
                      </a:r>
                      <a:endParaRPr lang="cs-CZ" sz="1100" b="1" dirty="0">
                        <a:effectLst/>
                        <a:latin typeface="Times New Roman"/>
                        <a:ea typeface="Times New Roman"/>
                      </a:endParaRPr>
                    </a:p>
                  </a:txBody>
                  <a:tcPr marL="44450" marR="44450" marT="0" marB="0" anchor="ctr"/>
                </a:tc>
                <a:tc>
                  <a:txBody>
                    <a:bodyPr/>
                    <a:lstStyle/>
                    <a:p>
                      <a:pPr algn="ctr">
                        <a:spcAft>
                          <a:spcPts val="0"/>
                        </a:spcAft>
                      </a:pPr>
                      <a:r>
                        <a:rPr lang="cs-CZ" sz="1100" b="1" dirty="0">
                          <a:effectLst/>
                        </a:rPr>
                        <a:t>NO4</a:t>
                      </a:r>
                      <a:endParaRPr lang="cs-CZ" sz="1100" b="1" dirty="0">
                        <a:effectLst/>
                        <a:latin typeface="Times New Roman"/>
                        <a:ea typeface="Times New Roman"/>
                      </a:endParaRPr>
                    </a:p>
                  </a:txBody>
                  <a:tcPr marL="44450" marR="44450" marT="0" marB="0" anchor="ctr"/>
                </a:tc>
              </a:tr>
              <a:tr h="161925">
                <a:tc>
                  <a:txBody>
                    <a:bodyPr/>
                    <a:lstStyle/>
                    <a:p>
                      <a:pPr>
                        <a:spcAft>
                          <a:spcPts val="0"/>
                        </a:spcAft>
                      </a:pPr>
                      <a:r>
                        <a:rPr lang="cs-CZ" sz="1100">
                          <a:effectLst/>
                        </a:rPr>
                        <a:t>Investiční náklady</a:t>
                      </a:r>
                      <a:endParaRPr lang="cs-CZ" sz="1100">
                        <a:effectLst/>
                        <a:latin typeface="Times New Roman"/>
                        <a:ea typeface="Times New Roman"/>
                      </a:endParaRPr>
                    </a:p>
                  </a:txBody>
                  <a:tcPr marL="44450" marR="44450" marT="0" marB="0" anchor="ctr"/>
                </a:tc>
                <a:tc>
                  <a:txBody>
                    <a:bodyPr/>
                    <a:lstStyle/>
                    <a:p>
                      <a:pPr algn="ctr">
                        <a:spcAft>
                          <a:spcPts val="0"/>
                        </a:spcAft>
                      </a:pPr>
                      <a:r>
                        <a:rPr lang="cs-CZ" sz="1100">
                          <a:effectLst/>
                        </a:rPr>
                        <a:t>tis.Kč</a:t>
                      </a:r>
                      <a:endParaRPr lang="cs-CZ" sz="1100">
                        <a:effectLst/>
                        <a:latin typeface="Times New Roman"/>
                        <a:ea typeface="Times New Roman"/>
                      </a:endParaRPr>
                    </a:p>
                  </a:txBody>
                  <a:tcPr marL="44450" marR="44450" marT="0" marB="0" anchor="ctr"/>
                </a:tc>
                <a:tc>
                  <a:txBody>
                    <a:bodyPr/>
                    <a:lstStyle/>
                    <a:p>
                      <a:pPr algn="r">
                        <a:spcAft>
                          <a:spcPts val="0"/>
                        </a:spcAft>
                      </a:pPr>
                      <a:r>
                        <a:rPr lang="cs-CZ" sz="1100" dirty="0">
                          <a:effectLst/>
                        </a:rPr>
                        <a:t>4 587,1</a:t>
                      </a:r>
                      <a:endParaRPr lang="cs-CZ" sz="1100" dirty="0">
                        <a:effectLst/>
                        <a:latin typeface="Times New Roman"/>
                        <a:ea typeface="Times New Roman"/>
                      </a:endParaRPr>
                    </a:p>
                  </a:txBody>
                  <a:tcPr marL="44450" marR="44450" marT="0" marB="0" anchor="ctr"/>
                </a:tc>
                <a:tc>
                  <a:txBody>
                    <a:bodyPr/>
                    <a:lstStyle/>
                    <a:p>
                      <a:pPr algn="r">
                        <a:spcAft>
                          <a:spcPts val="0"/>
                        </a:spcAft>
                      </a:pPr>
                      <a:r>
                        <a:rPr lang="cs-CZ" sz="1100">
                          <a:effectLst/>
                        </a:rPr>
                        <a:t>20 900,0</a:t>
                      </a:r>
                      <a:endParaRPr lang="cs-CZ" sz="1100">
                        <a:effectLst/>
                        <a:latin typeface="Times New Roman"/>
                        <a:ea typeface="Times New Roman"/>
                      </a:endParaRPr>
                    </a:p>
                  </a:txBody>
                  <a:tcPr marL="44450" marR="44450" marT="0" marB="0" anchor="ctr"/>
                </a:tc>
                <a:tc>
                  <a:txBody>
                    <a:bodyPr/>
                    <a:lstStyle/>
                    <a:p>
                      <a:pPr algn="r">
                        <a:spcAft>
                          <a:spcPts val="0"/>
                        </a:spcAft>
                      </a:pPr>
                      <a:r>
                        <a:rPr lang="cs-CZ" sz="1100">
                          <a:effectLst/>
                        </a:rPr>
                        <a:t>0,0</a:t>
                      </a:r>
                      <a:endParaRPr lang="cs-CZ" sz="1100">
                        <a:effectLst/>
                        <a:latin typeface="Times New Roman"/>
                        <a:ea typeface="Times New Roman"/>
                      </a:endParaRPr>
                    </a:p>
                  </a:txBody>
                  <a:tcPr marL="44450" marR="44450" marT="0" marB="0" anchor="ctr"/>
                </a:tc>
                <a:tc>
                  <a:txBody>
                    <a:bodyPr/>
                    <a:lstStyle/>
                    <a:p>
                      <a:pPr algn="r">
                        <a:spcAft>
                          <a:spcPts val="0"/>
                        </a:spcAft>
                      </a:pPr>
                      <a:r>
                        <a:rPr lang="cs-CZ" sz="1100">
                          <a:effectLst/>
                        </a:rPr>
                        <a:t>9 133,3</a:t>
                      </a:r>
                      <a:endParaRPr lang="cs-CZ" sz="1100">
                        <a:effectLst/>
                        <a:latin typeface="Times New Roman"/>
                        <a:ea typeface="Times New Roman"/>
                      </a:endParaRPr>
                    </a:p>
                  </a:txBody>
                  <a:tcPr marL="44450" marR="44450" marT="0" marB="0" anchor="ctr"/>
                </a:tc>
              </a:tr>
              <a:tr h="161925">
                <a:tc>
                  <a:txBody>
                    <a:bodyPr/>
                    <a:lstStyle/>
                    <a:p>
                      <a:pPr>
                        <a:spcAft>
                          <a:spcPts val="0"/>
                        </a:spcAft>
                      </a:pPr>
                      <a:r>
                        <a:rPr lang="cs-CZ" sz="1100">
                          <a:effectLst/>
                        </a:rPr>
                        <a:t>Úroky</a:t>
                      </a:r>
                      <a:endParaRPr lang="cs-CZ" sz="1100">
                        <a:effectLst/>
                        <a:latin typeface="Times New Roman"/>
                        <a:ea typeface="Times New Roman"/>
                      </a:endParaRPr>
                    </a:p>
                  </a:txBody>
                  <a:tcPr marL="44450" marR="44450" marT="0" marB="0" anchor="ctr"/>
                </a:tc>
                <a:tc>
                  <a:txBody>
                    <a:bodyPr/>
                    <a:lstStyle/>
                    <a:p>
                      <a:pPr algn="ctr">
                        <a:spcAft>
                          <a:spcPts val="0"/>
                        </a:spcAft>
                      </a:pPr>
                      <a:r>
                        <a:rPr lang="cs-CZ" sz="1100">
                          <a:effectLst/>
                        </a:rPr>
                        <a:t>tis.Kč</a:t>
                      </a:r>
                      <a:endParaRPr lang="cs-CZ" sz="1100">
                        <a:effectLst/>
                        <a:latin typeface="Times New Roman"/>
                        <a:ea typeface="Times New Roman"/>
                      </a:endParaRPr>
                    </a:p>
                  </a:txBody>
                  <a:tcPr marL="44450" marR="44450" marT="0" marB="0" anchor="ctr"/>
                </a:tc>
                <a:tc>
                  <a:txBody>
                    <a:bodyPr/>
                    <a:lstStyle/>
                    <a:p>
                      <a:pPr algn="r">
                        <a:spcAft>
                          <a:spcPts val="0"/>
                        </a:spcAft>
                      </a:pPr>
                      <a:r>
                        <a:rPr lang="cs-CZ" sz="1100" dirty="0">
                          <a:effectLst/>
                        </a:rPr>
                        <a:t>918,4</a:t>
                      </a:r>
                      <a:endParaRPr lang="cs-CZ" sz="1100" dirty="0">
                        <a:effectLst/>
                        <a:latin typeface="Times New Roman"/>
                        <a:ea typeface="Times New Roman"/>
                      </a:endParaRPr>
                    </a:p>
                  </a:txBody>
                  <a:tcPr marL="44450" marR="44450" marT="0" marB="0" anchor="ctr"/>
                </a:tc>
                <a:tc>
                  <a:txBody>
                    <a:bodyPr/>
                    <a:lstStyle/>
                    <a:p>
                      <a:pPr algn="r">
                        <a:spcAft>
                          <a:spcPts val="0"/>
                        </a:spcAft>
                      </a:pPr>
                      <a:r>
                        <a:rPr lang="cs-CZ" sz="1100" dirty="0">
                          <a:effectLst/>
                        </a:rPr>
                        <a:t>4 184,6</a:t>
                      </a:r>
                      <a:endParaRPr lang="cs-CZ" sz="1100" dirty="0">
                        <a:effectLst/>
                        <a:latin typeface="Times New Roman"/>
                        <a:ea typeface="Times New Roman"/>
                      </a:endParaRPr>
                    </a:p>
                  </a:txBody>
                  <a:tcPr marL="44450" marR="44450" marT="0" marB="0" anchor="ctr"/>
                </a:tc>
                <a:tc>
                  <a:txBody>
                    <a:bodyPr/>
                    <a:lstStyle/>
                    <a:p>
                      <a:pPr algn="r">
                        <a:spcAft>
                          <a:spcPts val="0"/>
                        </a:spcAft>
                      </a:pPr>
                      <a:r>
                        <a:rPr lang="cs-CZ" sz="1100">
                          <a:effectLst/>
                        </a:rPr>
                        <a:t>0,0</a:t>
                      </a:r>
                      <a:endParaRPr lang="cs-CZ" sz="1100">
                        <a:effectLst/>
                        <a:latin typeface="Times New Roman"/>
                        <a:ea typeface="Times New Roman"/>
                      </a:endParaRPr>
                    </a:p>
                  </a:txBody>
                  <a:tcPr marL="44450" marR="44450" marT="0" marB="0" anchor="ctr"/>
                </a:tc>
                <a:tc>
                  <a:txBody>
                    <a:bodyPr/>
                    <a:lstStyle/>
                    <a:p>
                      <a:pPr algn="r">
                        <a:spcAft>
                          <a:spcPts val="0"/>
                        </a:spcAft>
                      </a:pPr>
                      <a:r>
                        <a:rPr lang="cs-CZ" sz="1100">
                          <a:effectLst/>
                        </a:rPr>
                        <a:t>3 858,2</a:t>
                      </a:r>
                      <a:endParaRPr lang="cs-CZ" sz="1100">
                        <a:effectLst/>
                        <a:latin typeface="Times New Roman"/>
                        <a:ea typeface="Times New Roman"/>
                      </a:endParaRPr>
                    </a:p>
                  </a:txBody>
                  <a:tcPr marL="44450" marR="44450" marT="0" marB="0" anchor="ctr"/>
                </a:tc>
              </a:tr>
              <a:tr h="161925">
                <a:tc>
                  <a:txBody>
                    <a:bodyPr/>
                    <a:lstStyle/>
                    <a:p>
                      <a:pPr>
                        <a:spcAft>
                          <a:spcPts val="0"/>
                        </a:spcAft>
                      </a:pPr>
                      <a:r>
                        <a:rPr lang="cs-CZ" sz="1100" dirty="0" smtClean="0">
                          <a:effectLst/>
                        </a:rPr>
                        <a:t>Úspora nákladů na výrobu tepla - </a:t>
                      </a:r>
                      <a:r>
                        <a:rPr lang="cs-CZ" sz="1100" dirty="0">
                          <a:effectLst/>
                        </a:rPr>
                        <a:t>CF</a:t>
                      </a:r>
                      <a:endParaRPr lang="cs-CZ" sz="1100" dirty="0">
                        <a:effectLst/>
                        <a:latin typeface="Times New Roman"/>
                        <a:ea typeface="Times New Roman"/>
                      </a:endParaRPr>
                    </a:p>
                  </a:txBody>
                  <a:tcPr marL="44450" marR="44450" marT="0" marB="0" anchor="ctr"/>
                </a:tc>
                <a:tc>
                  <a:txBody>
                    <a:bodyPr/>
                    <a:lstStyle/>
                    <a:p>
                      <a:pPr algn="ctr">
                        <a:spcAft>
                          <a:spcPts val="0"/>
                        </a:spcAft>
                      </a:pPr>
                      <a:r>
                        <a:rPr lang="cs-CZ" sz="1100">
                          <a:effectLst/>
                        </a:rPr>
                        <a:t>tis.Kč/rok</a:t>
                      </a:r>
                      <a:endParaRPr lang="cs-CZ" sz="1100">
                        <a:effectLst/>
                        <a:latin typeface="Times New Roman"/>
                        <a:ea typeface="Times New Roman"/>
                      </a:endParaRPr>
                    </a:p>
                  </a:txBody>
                  <a:tcPr marL="44450" marR="44450" marT="0" marB="0" anchor="ctr"/>
                </a:tc>
                <a:tc>
                  <a:txBody>
                    <a:bodyPr/>
                    <a:lstStyle/>
                    <a:p>
                      <a:pPr algn="r">
                        <a:spcAft>
                          <a:spcPts val="0"/>
                        </a:spcAft>
                      </a:pPr>
                      <a:r>
                        <a:rPr lang="cs-CZ" sz="1100">
                          <a:effectLst/>
                        </a:rPr>
                        <a:t>541,7</a:t>
                      </a:r>
                      <a:endParaRPr lang="cs-CZ" sz="1100">
                        <a:effectLst/>
                        <a:latin typeface="Times New Roman"/>
                        <a:ea typeface="Times New Roman"/>
                      </a:endParaRPr>
                    </a:p>
                  </a:txBody>
                  <a:tcPr marL="44450" marR="44450" marT="0" marB="0" anchor="ctr"/>
                </a:tc>
                <a:tc>
                  <a:txBody>
                    <a:bodyPr/>
                    <a:lstStyle/>
                    <a:p>
                      <a:pPr algn="r">
                        <a:spcAft>
                          <a:spcPts val="0"/>
                        </a:spcAft>
                      </a:pPr>
                      <a:r>
                        <a:rPr lang="cs-CZ" sz="1100" dirty="0">
                          <a:effectLst/>
                        </a:rPr>
                        <a:t>2 603,9</a:t>
                      </a:r>
                      <a:endParaRPr lang="cs-CZ" sz="1100" dirty="0">
                        <a:effectLst/>
                        <a:latin typeface="Times New Roman"/>
                        <a:ea typeface="Times New Roman"/>
                      </a:endParaRPr>
                    </a:p>
                  </a:txBody>
                  <a:tcPr marL="44450" marR="44450" marT="0" marB="0" anchor="ctr"/>
                </a:tc>
                <a:tc>
                  <a:txBody>
                    <a:bodyPr/>
                    <a:lstStyle/>
                    <a:p>
                      <a:pPr algn="r">
                        <a:spcAft>
                          <a:spcPts val="0"/>
                        </a:spcAft>
                      </a:pPr>
                      <a:r>
                        <a:rPr lang="cs-CZ" sz="1100">
                          <a:effectLst/>
                        </a:rPr>
                        <a:t>908,0</a:t>
                      </a:r>
                      <a:endParaRPr lang="cs-CZ" sz="1100">
                        <a:effectLst/>
                        <a:latin typeface="Times New Roman"/>
                        <a:ea typeface="Times New Roman"/>
                      </a:endParaRPr>
                    </a:p>
                  </a:txBody>
                  <a:tcPr marL="44450" marR="44450" marT="0" marB="0" anchor="ctr"/>
                </a:tc>
                <a:tc>
                  <a:txBody>
                    <a:bodyPr/>
                    <a:lstStyle/>
                    <a:p>
                      <a:pPr algn="r">
                        <a:spcAft>
                          <a:spcPts val="0"/>
                        </a:spcAft>
                      </a:pPr>
                      <a:r>
                        <a:rPr lang="cs-CZ" sz="1100">
                          <a:effectLst/>
                        </a:rPr>
                        <a:t>243,9</a:t>
                      </a:r>
                      <a:endParaRPr lang="cs-CZ" sz="1100">
                        <a:effectLst/>
                        <a:latin typeface="Times New Roman"/>
                        <a:ea typeface="Times New Roman"/>
                      </a:endParaRPr>
                    </a:p>
                  </a:txBody>
                  <a:tcPr marL="44450" marR="44450" marT="0" marB="0" anchor="ctr"/>
                </a:tc>
              </a:tr>
              <a:tr h="161925">
                <a:tc>
                  <a:txBody>
                    <a:bodyPr/>
                    <a:lstStyle/>
                    <a:p>
                      <a:pPr>
                        <a:spcAft>
                          <a:spcPts val="0"/>
                        </a:spcAft>
                      </a:pPr>
                      <a:r>
                        <a:rPr lang="cs-CZ" sz="1100">
                          <a:effectLst/>
                        </a:rPr>
                        <a:t>Diskontní sazba</a:t>
                      </a:r>
                      <a:endParaRPr lang="cs-CZ" sz="1100">
                        <a:effectLst/>
                        <a:latin typeface="Times New Roman"/>
                        <a:ea typeface="Times New Roman"/>
                      </a:endParaRPr>
                    </a:p>
                  </a:txBody>
                  <a:tcPr marL="44450" marR="44450" marT="0" marB="0" anchor="ctr"/>
                </a:tc>
                <a:tc>
                  <a:txBody>
                    <a:bodyPr/>
                    <a:lstStyle/>
                    <a:p>
                      <a:pPr algn="ctr">
                        <a:spcAft>
                          <a:spcPts val="0"/>
                        </a:spcAft>
                      </a:pPr>
                      <a:r>
                        <a:rPr lang="cs-CZ" sz="1100">
                          <a:effectLst/>
                        </a:rPr>
                        <a:t>%</a:t>
                      </a:r>
                      <a:endParaRPr lang="cs-CZ" sz="1100">
                        <a:effectLst/>
                        <a:latin typeface="Times New Roman"/>
                        <a:ea typeface="Times New Roman"/>
                      </a:endParaRPr>
                    </a:p>
                  </a:txBody>
                  <a:tcPr marL="44450" marR="44450" marT="0" marB="0" anchor="ctr"/>
                </a:tc>
                <a:tc>
                  <a:txBody>
                    <a:bodyPr/>
                    <a:lstStyle/>
                    <a:p>
                      <a:pPr algn="r">
                        <a:spcAft>
                          <a:spcPts val="0"/>
                        </a:spcAft>
                      </a:pPr>
                      <a:r>
                        <a:rPr lang="cs-CZ" sz="1100">
                          <a:effectLst/>
                        </a:rPr>
                        <a:t>3,1</a:t>
                      </a:r>
                      <a:endParaRPr lang="cs-CZ" sz="1100">
                        <a:effectLst/>
                        <a:latin typeface="Times New Roman"/>
                        <a:ea typeface="Times New Roman"/>
                      </a:endParaRPr>
                    </a:p>
                  </a:txBody>
                  <a:tcPr marL="44450" marR="44450" marT="0" marB="0" anchor="ctr"/>
                </a:tc>
                <a:tc>
                  <a:txBody>
                    <a:bodyPr/>
                    <a:lstStyle/>
                    <a:p>
                      <a:pPr algn="r">
                        <a:spcAft>
                          <a:spcPts val="0"/>
                        </a:spcAft>
                      </a:pPr>
                      <a:r>
                        <a:rPr lang="cs-CZ" sz="1100">
                          <a:effectLst/>
                        </a:rPr>
                        <a:t>3,1</a:t>
                      </a:r>
                      <a:endParaRPr lang="cs-CZ" sz="1100">
                        <a:effectLst/>
                        <a:latin typeface="Times New Roman"/>
                        <a:ea typeface="Times New Roman"/>
                      </a:endParaRPr>
                    </a:p>
                  </a:txBody>
                  <a:tcPr marL="44450" marR="44450" marT="0" marB="0" anchor="ctr"/>
                </a:tc>
                <a:tc>
                  <a:txBody>
                    <a:bodyPr/>
                    <a:lstStyle/>
                    <a:p>
                      <a:pPr algn="r">
                        <a:spcAft>
                          <a:spcPts val="0"/>
                        </a:spcAft>
                      </a:pPr>
                      <a:r>
                        <a:rPr lang="cs-CZ" sz="1100" dirty="0">
                          <a:effectLst/>
                        </a:rPr>
                        <a:t>-</a:t>
                      </a:r>
                      <a:endParaRPr lang="cs-CZ" sz="1100" dirty="0">
                        <a:effectLst/>
                        <a:latin typeface="Times New Roman"/>
                        <a:ea typeface="Times New Roman"/>
                      </a:endParaRPr>
                    </a:p>
                  </a:txBody>
                  <a:tcPr marL="44450" marR="44450" marT="0" marB="0" anchor="ctr"/>
                </a:tc>
                <a:tc>
                  <a:txBody>
                    <a:bodyPr/>
                    <a:lstStyle/>
                    <a:p>
                      <a:pPr algn="r">
                        <a:spcAft>
                          <a:spcPts val="0"/>
                        </a:spcAft>
                      </a:pPr>
                      <a:r>
                        <a:rPr lang="cs-CZ" sz="1100">
                          <a:effectLst/>
                        </a:rPr>
                        <a:t>3,1</a:t>
                      </a:r>
                      <a:endParaRPr lang="cs-CZ" sz="1100">
                        <a:effectLst/>
                        <a:latin typeface="Times New Roman"/>
                        <a:ea typeface="Times New Roman"/>
                      </a:endParaRPr>
                    </a:p>
                  </a:txBody>
                  <a:tcPr marL="44450" marR="44450" marT="0" marB="0" anchor="ctr"/>
                </a:tc>
              </a:tr>
              <a:tr h="161925">
                <a:tc>
                  <a:txBody>
                    <a:bodyPr/>
                    <a:lstStyle/>
                    <a:p>
                      <a:pPr>
                        <a:spcAft>
                          <a:spcPts val="0"/>
                        </a:spcAft>
                      </a:pPr>
                      <a:r>
                        <a:rPr lang="cs-CZ" sz="1100">
                          <a:effectLst/>
                        </a:rPr>
                        <a:t>Čistá současná hodnota NPV</a:t>
                      </a:r>
                      <a:endParaRPr lang="cs-CZ" sz="1100">
                        <a:effectLst/>
                        <a:latin typeface="Times New Roman"/>
                        <a:ea typeface="Times New Roman"/>
                      </a:endParaRPr>
                    </a:p>
                  </a:txBody>
                  <a:tcPr marL="44450" marR="44450" marT="0" marB="0" anchor="ctr"/>
                </a:tc>
                <a:tc>
                  <a:txBody>
                    <a:bodyPr/>
                    <a:lstStyle/>
                    <a:p>
                      <a:pPr algn="ctr">
                        <a:spcAft>
                          <a:spcPts val="0"/>
                        </a:spcAft>
                      </a:pPr>
                      <a:r>
                        <a:rPr lang="cs-CZ" sz="1100">
                          <a:effectLst/>
                        </a:rPr>
                        <a:t>tis.Kč</a:t>
                      </a:r>
                      <a:endParaRPr lang="cs-CZ" sz="1100">
                        <a:effectLst/>
                        <a:latin typeface="Times New Roman"/>
                        <a:ea typeface="Times New Roman"/>
                      </a:endParaRPr>
                    </a:p>
                  </a:txBody>
                  <a:tcPr marL="44450" marR="44450" marT="0" marB="0" anchor="ctr"/>
                </a:tc>
                <a:tc>
                  <a:txBody>
                    <a:bodyPr/>
                    <a:lstStyle/>
                    <a:p>
                      <a:pPr algn="r">
                        <a:spcAft>
                          <a:spcPts val="0"/>
                        </a:spcAft>
                      </a:pPr>
                      <a:r>
                        <a:rPr lang="cs-CZ" sz="1100">
                          <a:effectLst/>
                        </a:rPr>
                        <a:t>1 129,2</a:t>
                      </a:r>
                      <a:endParaRPr lang="cs-CZ" sz="1100">
                        <a:effectLst/>
                        <a:latin typeface="Times New Roman"/>
                        <a:ea typeface="Times New Roman"/>
                      </a:endParaRPr>
                    </a:p>
                  </a:txBody>
                  <a:tcPr marL="44450" marR="44450" marT="0" marB="0" anchor="ctr"/>
                </a:tc>
                <a:tc>
                  <a:txBody>
                    <a:bodyPr/>
                    <a:lstStyle/>
                    <a:p>
                      <a:pPr algn="r">
                        <a:spcAft>
                          <a:spcPts val="0"/>
                        </a:spcAft>
                      </a:pPr>
                      <a:r>
                        <a:rPr lang="cs-CZ" sz="1100">
                          <a:effectLst/>
                        </a:rPr>
                        <a:t>6 813,2</a:t>
                      </a:r>
                      <a:endParaRPr lang="cs-CZ" sz="1100">
                        <a:effectLst/>
                        <a:latin typeface="Times New Roman"/>
                        <a:ea typeface="Times New Roman"/>
                      </a:endParaRPr>
                    </a:p>
                  </a:txBody>
                  <a:tcPr marL="44450" marR="44450" marT="0" marB="0" anchor="ctr"/>
                </a:tc>
                <a:tc>
                  <a:txBody>
                    <a:bodyPr/>
                    <a:lstStyle/>
                    <a:p>
                      <a:pPr algn="r">
                        <a:spcAft>
                          <a:spcPts val="0"/>
                        </a:spcAft>
                      </a:pPr>
                      <a:r>
                        <a:rPr lang="cs-CZ" sz="1100">
                          <a:effectLst/>
                        </a:rPr>
                        <a:t>11 123,0</a:t>
                      </a:r>
                      <a:endParaRPr lang="cs-CZ" sz="1100">
                        <a:effectLst/>
                        <a:latin typeface="Times New Roman"/>
                        <a:ea typeface="Times New Roman"/>
                      </a:endParaRPr>
                    </a:p>
                  </a:txBody>
                  <a:tcPr marL="44450" marR="44450" marT="0" marB="0" anchor="ctr"/>
                </a:tc>
                <a:tc>
                  <a:txBody>
                    <a:bodyPr/>
                    <a:lstStyle/>
                    <a:p>
                      <a:pPr algn="r">
                        <a:spcAft>
                          <a:spcPts val="0"/>
                        </a:spcAft>
                      </a:pPr>
                      <a:r>
                        <a:rPr lang="cs-CZ" sz="1100" dirty="0">
                          <a:solidFill>
                            <a:srgbClr val="FF0000"/>
                          </a:solidFill>
                          <a:effectLst/>
                        </a:rPr>
                        <a:t>-8 102,7</a:t>
                      </a:r>
                      <a:endParaRPr lang="cs-CZ" sz="1100" dirty="0">
                        <a:solidFill>
                          <a:srgbClr val="FF0000"/>
                        </a:solidFill>
                        <a:effectLst/>
                        <a:latin typeface="Times New Roman"/>
                        <a:ea typeface="Times New Roman"/>
                      </a:endParaRPr>
                    </a:p>
                  </a:txBody>
                  <a:tcPr marL="44450" marR="44450" marT="0" marB="0" anchor="ctr"/>
                </a:tc>
              </a:tr>
              <a:tr h="161925">
                <a:tc>
                  <a:txBody>
                    <a:bodyPr/>
                    <a:lstStyle/>
                    <a:p>
                      <a:pPr>
                        <a:spcAft>
                          <a:spcPts val="0"/>
                        </a:spcAft>
                      </a:pPr>
                      <a:r>
                        <a:rPr lang="cs-CZ" sz="1100">
                          <a:effectLst/>
                        </a:rPr>
                        <a:t>Vnitřní výnosové procento IRR</a:t>
                      </a:r>
                      <a:endParaRPr lang="cs-CZ" sz="1100">
                        <a:effectLst/>
                        <a:latin typeface="Times New Roman"/>
                        <a:ea typeface="Times New Roman"/>
                      </a:endParaRPr>
                    </a:p>
                  </a:txBody>
                  <a:tcPr marL="44450" marR="44450" marT="0" marB="0" anchor="ctr"/>
                </a:tc>
                <a:tc>
                  <a:txBody>
                    <a:bodyPr/>
                    <a:lstStyle/>
                    <a:p>
                      <a:pPr algn="ctr">
                        <a:spcAft>
                          <a:spcPts val="0"/>
                        </a:spcAft>
                      </a:pPr>
                      <a:r>
                        <a:rPr lang="cs-CZ" sz="1100">
                          <a:effectLst/>
                        </a:rPr>
                        <a:t>%</a:t>
                      </a:r>
                      <a:endParaRPr lang="cs-CZ" sz="1100">
                        <a:effectLst/>
                        <a:latin typeface="Times New Roman"/>
                        <a:ea typeface="Times New Roman"/>
                      </a:endParaRPr>
                    </a:p>
                  </a:txBody>
                  <a:tcPr marL="44450" marR="44450" marT="0" marB="0" anchor="ctr"/>
                </a:tc>
                <a:tc>
                  <a:txBody>
                    <a:bodyPr/>
                    <a:lstStyle/>
                    <a:p>
                      <a:pPr algn="r">
                        <a:spcAft>
                          <a:spcPts val="0"/>
                        </a:spcAft>
                      </a:pPr>
                      <a:r>
                        <a:rPr lang="cs-CZ" sz="1100">
                          <a:effectLst/>
                        </a:rPr>
                        <a:t>6,2</a:t>
                      </a:r>
                      <a:endParaRPr lang="cs-CZ" sz="1100">
                        <a:effectLst/>
                        <a:latin typeface="Times New Roman"/>
                        <a:ea typeface="Times New Roman"/>
                      </a:endParaRPr>
                    </a:p>
                  </a:txBody>
                  <a:tcPr marL="44450" marR="44450" marT="0" marB="0" anchor="ctr"/>
                </a:tc>
                <a:tc>
                  <a:txBody>
                    <a:bodyPr/>
                    <a:lstStyle/>
                    <a:p>
                      <a:pPr algn="r">
                        <a:spcAft>
                          <a:spcPts val="0"/>
                        </a:spcAft>
                      </a:pPr>
                      <a:r>
                        <a:rPr lang="cs-CZ" sz="1100">
                          <a:effectLst/>
                        </a:rPr>
                        <a:t>7,2</a:t>
                      </a:r>
                      <a:endParaRPr lang="cs-CZ" sz="1100">
                        <a:effectLst/>
                        <a:latin typeface="Times New Roman"/>
                        <a:ea typeface="Times New Roman"/>
                      </a:endParaRPr>
                    </a:p>
                  </a:txBody>
                  <a:tcPr marL="44450" marR="44450" marT="0" marB="0" anchor="ctr"/>
                </a:tc>
                <a:tc>
                  <a:txBody>
                    <a:bodyPr/>
                    <a:lstStyle/>
                    <a:p>
                      <a:pPr algn="r">
                        <a:spcAft>
                          <a:spcPts val="0"/>
                        </a:spcAft>
                      </a:pPr>
                      <a:r>
                        <a:rPr lang="cs-CZ" sz="1100" dirty="0">
                          <a:effectLst/>
                        </a:rPr>
                        <a:t>-</a:t>
                      </a:r>
                      <a:endParaRPr lang="cs-CZ" sz="1100" dirty="0">
                        <a:effectLst/>
                        <a:latin typeface="Times New Roman"/>
                        <a:ea typeface="Times New Roman"/>
                      </a:endParaRPr>
                    </a:p>
                  </a:txBody>
                  <a:tcPr marL="44450" marR="44450" marT="0" marB="0" anchor="ctr"/>
                </a:tc>
                <a:tc>
                  <a:txBody>
                    <a:bodyPr/>
                    <a:lstStyle/>
                    <a:p>
                      <a:pPr algn="r">
                        <a:spcAft>
                          <a:spcPts val="0"/>
                        </a:spcAft>
                      </a:pPr>
                      <a:r>
                        <a:rPr lang="cs-CZ" sz="1100" dirty="0">
                          <a:solidFill>
                            <a:srgbClr val="FF0000"/>
                          </a:solidFill>
                          <a:effectLst/>
                        </a:rPr>
                        <a:t>-3,6</a:t>
                      </a:r>
                      <a:endParaRPr lang="cs-CZ" sz="1100" dirty="0">
                        <a:solidFill>
                          <a:srgbClr val="FF0000"/>
                        </a:solidFill>
                        <a:effectLst/>
                        <a:latin typeface="Times New Roman"/>
                        <a:ea typeface="Times New Roman"/>
                      </a:endParaRPr>
                    </a:p>
                  </a:txBody>
                  <a:tcPr marL="44450" marR="44450" marT="0" marB="0" anchor="ctr"/>
                </a:tc>
              </a:tr>
              <a:tr h="161925">
                <a:tc>
                  <a:txBody>
                    <a:bodyPr/>
                    <a:lstStyle/>
                    <a:p>
                      <a:pPr>
                        <a:spcAft>
                          <a:spcPts val="0"/>
                        </a:spcAft>
                      </a:pPr>
                      <a:r>
                        <a:rPr lang="cs-CZ" sz="1100">
                          <a:effectLst/>
                        </a:rPr>
                        <a:t>Prostá doba návratnosti T</a:t>
                      </a:r>
                      <a:r>
                        <a:rPr lang="cs-CZ" sz="1100" baseline="-25000">
                          <a:effectLst/>
                        </a:rPr>
                        <a:t>s</a:t>
                      </a:r>
                      <a:endParaRPr lang="cs-CZ" sz="1100">
                        <a:effectLst/>
                        <a:latin typeface="Times New Roman"/>
                        <a:ea typeface="Times New Roman"/>
                      </a:endParaRPr>
                    </a:p>
                  </a:txBody>
                  <a:tcPr marL="44450" marR="44450" marT="0" marB="0" anchor="ctr"/>
                </a:tc>
                <a:tc>
                  <a:txBody>
                    <a:bodyPr/>
                    <a:lstStyle/>
                    <a:p>
                      <a:pPr algn="ctr">
                        <a:spcAft>
                          <a:spcPts val="0"/>
                        </a:spcAft>
                      </a:pPr>
                      <a:r>
                        <a:rPr lang="cs-CZ" sz="1100">
                          <a:effectLst/>
                        </a:rPr>
                        <a:t>roky</a:t>
                      </a:r>
                      <a:endParaRPr lang="cs-CZ" sz="1100">
                        <a:effectLst/>
                        <a:latin typeface="Times New Roman"/>
                        <a:ea typeface="Times New Roman"/>
                      </a:endParaRPr>
                    </a:p>
                  </a:txBody>
                  <a:tcPr marL="44450" marR="44450" marT="0" marB="0" anchor="ctr"/>
                </a:tc>
                <a:tc>
                  <a:txBody>
                    <a:bodyPr/>
                    <a:lstStyle/>
                    <a:p>
                      <a:pPr algn="r">
                        <a:spcAft>
                          <a:spcPts val="0"/>
                        </a:spcAft>
                      </a:pPr>
                      <a:r>
                        <a:rPr lang="cs-CZ" sz="1100">
                          <a:effectLst/>
                        </a:rPr>
                        <a:t>10,2</a:t>
                      </a:r>
                      <a:endParaRPr lang="cs-CZ" sz="1100">
                        <a:effectLst/>
                        <a:latin typeface="Times New Roman"/>
                        <a:ea typeface="Times New Roman"/>
                      </a:endParaRPr>
                    </a:p>
                  </a:txBody>
                  <a:tcPr marL="44450" marR="44450" marT="0" marB="0" anchor="ctr"/>
                </a:tc>
                <a:tc>
                  <a:txBody>
                    <a:bodyPr/>
                    <a:lstStyle/>
                    <a:p>
                      <a:pPr algn="r">
                        <a:spcAft>
                          <a:spcPts val="0"/>
                        </a:spcAft>
                      </a:pPr>
                      <a:r>
                        <a:rPr lang="cs-CZ" sz="1100">
                          <a:effectLst/>
                        </a:rPr>
                        <a:t>9,6</a:t>
                      </a:r>
                      <a:endParaRPr lang="cs-CZ" sz="1100">
                        <a:effectLst/>
                        <a:latin typeface="Times New Roman"/>
                        <a:ea typeface="Times New Roman"/>
                      </a:endParaRPr>
                    </a:p>
                  </a:txBody>
                  <a:tcPr marL="44450" marR="44450" marT="0" marB="0" anchor="ctr"/>
                </a:tc>
                <a:tc>
                  <a:txBody>
                    <a:bodyPr/>
                    <a:lstStyle/>
                    <a:p>
                      <a:pPr algn="r">
                        <a:spcAft>
                          <a:spcPts val="0"/>
                        </a:spcAft>
                      </a:pPr>
                      <a:r>
                        <a:rPr lang="cs-CZ" sz="1100">
                          <a:effectLst/>
                        </a:rPr>
                        <a:t>-</a:t>
                      </a:r>
                      <a:endParaRPr lang="cs-CZ" sz="1100">
                        <a:effectLst/>
                        <a:latin typeface="Times New Roman"/>
                        <a:ea typeface="Times New Roman"/>
                      </a:endParaRPr>
                    </a:p>
                  </a:txBody>
                  <a:tcPr marL="44450" marR="44450" marT="0" marB="0" anchor="ctr"/>
                </a:tc>
                <a:tc>
                  <a:txBody>
                    <a:bodyPr/>
                    <a:lstStyle/>
                    <a:p>
                      <a:pPr algn="r">
                        <a:spcAft>
                          <a:spcPts val="0"/>
                        </a:spcAft>
                      </a:pPr>
                      <a:r>
                        <a:rPr lang="cs-CZ" sz="1100" dirty="0">
                          <a:solidFill>
                            <a:srgbClr val="FF0000"/>
                          </a:solidFill>
                          <a:effectLst/>
                        </a:rPr>
                        <a:t>&gt;</a:t>
                      </a:r>
                      <a:r>
                        <a:rPr lang="cs-CZ" sz="1100" dirty="0" err="1">
                          <a:solidFill>
                            <a:srgbClr val="FF0000"/>
                          </a:solidFill>
                          <a:effectLst/>
                        </a:rPr>
                        <a:t>Tž</a:t>
                      </a:r>
                      <a:endParaRPr lang="cs-CZ" sz="1100" dirty="0">
                        <a:solidFill>
                          <a:srgbClr val="FF0000"/>
                        </a:solidFill>
                        <a:effectLst/>
                        <a:latin typeface="Times New Roman"/>
                        <a:ea typeface="Times New Roman"/>
                      </a:endParaRPr>
                    </a:p>
                  </a:txBody>
                  <a:tcPr marL="44450" marR="44450" marT="0" marB="0" anchor="ctr"/>
                </a:tc>
              </a:tr>
              <a:tr h="161925">
                <a:tc>
                  <a:txBody>
                    <a:bodyPr/>
                    <a:lstStyle/>
                    <a:p>
                      <a:pPr>
                        <a:spcAft>
                          <a:spcPts val="0"/>
                        </a:spcAft>
                      </a:pPr>
                      <a:r>
                        <a:rPr lang="cs-CZ" sz="1100">
                          <a:effectLst/>
                        </a:rPr>
                        <a:t>Reálná doba návratnosti T</a:t>
                      </a:r>
                      <a:r>
                        <a:rPr lang="cs-CZ" sz="1100" baseline="-25000">
                          <a:effectLst/>
                        </a:rPr>
                        <a:t>sd</a:t>
                      </a:r>
                      <a:endParaRPr lang="cs-CZ" sz="1100">
                        <a:effectLst/>
                        <a:latin typeface="Times New Roman"/>
                        <a:ea typeface="Times New Roman"/>
                      </a:endParaRPr>
                    </a:p>
                  </a:txBody>
                  <a:tcPr marL="44450" marR="44450" marT="0" marB="0" anchor="ctr"/>
                </a:tc>
                <a:tc>
                  <a:txBody>
                    <a:bodyPr/>
                    <a:lstStyle/>
                    <a:p>
                      <a:pPr algn="ctr">
                        <a:spcAft>
                          <a:spcPts val="0"/>
                        </a:spcAft>
                      </a:pPr>
                      <a:r>
                        <a:rPr lang="cs-CZ" sz="1100">
                          <a:effectLst/>
                        </a:rPr>
                        <a:t>roky</a:t>
                      </a:r>
                      <a:endParaRPr lang="cs-CZ" sz="1100">
                        <a:effectLst/>
                        <a:latin typeface="Times New Roman"/>
                        <a:ea typeface="Times New Roman"/>
                      </a:endParaRPr>
                    </a:p>
                  </a:txBody>
                  <a:tcPr marL="44450" marR="44450" marT="0" marB="0" anchor="ctr"/>
                </a:tc>
                <a:tc>
                  <a:txBody>
                    <a:bodyPr/>
                    <a:lstStyle/>
                    <a:p>
                      <a:pPr algn="r">
                        <a:spcAft>
                          <a:spcPts val="0"/>
                        </a:spcAft>
                      </a:pPr>
                      <a:r>
                        <a:rPr lang="cs-CZ" sz="1100">
                          <a:effectLst/>
                        </a:rPr>
                        <a:t>11,9</a:t>
                      </a:r>
                      <a:endParaRPr lang="cs-CZ" sz="1100">
                        <a:effectLst/>
                        <a:latin typeface="Times New Roman"/>
                        <a:ea typeface="Times New Roman"/>
                      </a:endParaRPr>
                    </a:p>
                  </a:txBody>
                  <a:tcPr marL="44450" marR="44450" marT="0" marB="0" anchor="ctr"/>
                </a:tc>
                <a:tc>
                  <a:txBody>
                    <a:bodyPr/>
                    <a:lstStyle/>
                    <a:p>
                      <a:pPr algn="r">
                        <a:spcAft>
                          <a:spcPts val="0"/>
                        </a:spcAft>
                      </a:pPr>
                      <a:r>
                        <a:rPr lang="cs-CZ" sz="1100">
                          <a:effectLst/>
                        </a:rPr>
                        <a:t>11,2</a:t>
                      </a:r>
                      <a:endParaRPr lang="cs-CZ" sz="1100">
                        <a:effectLst/>
                        <a:latin typeface="Times New Roman"/>
                        <a:ea typeface="Times New Roman"/>
                      </a:endParaRPr>
                    </a:p>
                  </a:txBody>
                  <a:tcPr marL="44450" marR="44450" marT="0" marB="0" anchor="ctr"/>
                </a:tc>
                <a:tc>
                  <a:txBody>
                    <a:bodyPr/>
                    <a:lstStyle/>
                    <a:p>
                      <a:pPr algn="r">
                        <a:spcAft>
                          <a:spcPts val="0"/>
                        </a:spcAft>
                      </a:pPr>
                      <a:r>
                        <a:rPr lang="cs-CZ" sz="1100" dirty="0">
                          <a:effectLst/>
                        </a:rPr>
                        <a:t>-</a:t>
                      </a:r>
                      <a:endParaRPr lang="cs-CZ" sz="1100" dirty="0">
                        <a:effectLst/>
                        <a:latin typeface="Times New Roman"/>
                        <a:ea typeface="Times New Roman"/>
                      </a:endParaRPr>
                    </a:p>
                  </a:txBody>
                  <a:tcPr marL="44450" marR="44450" marT="0" marB="0" anchor="ctr"/>
                </a:tc>
                <a:tc>
                  <a:txBody>
                    <a:bodyPr/>
                    <a:lstStyle/>
                    <a:p>
                      <a:pPr algn="r">
                        <a:spcAft>
                          <a:spcPts val="0"/>
                        </a:spcAft>
                      </a:pPr>
                      <a:r>
                        <a:rPr lang="cs-CZ" sz="1100" dirty="0">
                          <a:solidFill>
                            <a:srgbClr val="FF0000"/>
                          </a:solidFill>
                          <a:effectLst/>
                        </a:rPr>
                        <a:t>&gt;</a:t>
                      </a:r>
                      <a:r>
                        <a:rPr lang="cs-CZ" sz="1100" dirty="0" err="1">
                          <a:solidFill>
                            <a:srgbClr val="FF0000"/>
                          </a:solidFill>
                          <a:effectLst/>
                        </a:rPr>
                        <a:t>Tž</a:t>
                      </a:r>
                      <a:endParaRPr lang="cs-CZ" sz="1100" dirty="0">
                        <a:solidFill>
                          <a:srgbClr val="FF0000"/>
                        </a:solidFill>
                        <a:effectLst/>
                        <a:latin typeface="Times New Roman"/>
                        <a:ea typeface="Times New Roman"/>
                      </a:endParaRPr>
                    </a:p>
                  </a:txBody>
                  <a:tcPr marL="44450" marR="44450" marT="0" marB="0" anchor="ctr"/>
                </a:tc>
              </a:tr>
              <a:tr h="161925">
                <a:tc>
                  <a:txBody>
                    <a:bodyPr/>
                    <a:lstStyle/>
                    <a:p>
                      <a:pPr>
                        <a:spcAft>
                          <a:spcPts val="0"/>
                        </a:spcAft>
                      </a:pPr>
                      <a:r>
                        <a:rPr lang="cs-CZ" sz="1100">
                          <a:effectLst/>
                        </a:rPr>
                        <a:t>Doba životnosti T</a:t>
                      </a:r>
                      <a:r>
                        <a:rPr lang="cs-CZ" sz="1100" baseline="-25000">
                          <a:effectLst/>
                        </a:rPr>
                        <a:t>Ž</a:t>
                      </a:r>
                      <a:endParaRPr lang="cs-CZ" sz="1100">
                        <a:effectLst/>
                        <a:latin typeface="Times New Roman"/>
                        <a:ea typeface="Times New Roman"/>
                      </a:endParaRPr>
                    </a:p>
                  </a:txBody>
                  <a:tcPr marL="44450" marR="44450" marT="0" marB="0" anchor="ctr"/>
                </a:tc>
                <a:tc>
                  <a:txBody>
                    <a:bodyPr/>
                    <a:lstStyle/>
                    <a:p>
                      <a:pPr algn="ctr">
                        <a:spcAft>
                          <a:spcPts val="0"/>
                        </a:spcAft>
                      </a:pPr>
                      <a:r>
                        <a:rPr lang="cs-CZ" sz="1100">
                          <a:effectLst/>
                        </a:rPr>
                        <a:t>roky</a:t>
                      </a:r>
                      <a:endParaRPr lang="cs-CZ" sz="1100">
                        <a:effectLst/>
                        <a:latin typeface="Times New Roman"/>
                        <a:ea typeface="Times New Roman"/>
                      </a:endParaRPr>
                    </a:p>
                  </a:txBody>
                  <a:tcPr marL="44450" marR="44450" marT="0" marB="0" anchor="ctr"/>
                </a:tc>
                <a:tc>
                  <a:txBody>
                    <a:bodyPr/>
                    <a:lstStyle/>
                    <a:p>
                      <a:pPr algn="r">
                        <a:spcAft>
                          <a:spcPts val="0"/>
                        </a:spcAft>
                      </a:pPr>
                      <a:r>
                        <a:rPr lang="cs-CZ" sz="1100">
                          <a:effectLst/>
                        </a:rPr>
                        <a:t>15,0</a:t>
                      </a:r>
                      <a:endParaRPr lang="cs-CZ" sz="1100">
                        <a:effectLst/>
                        <a:latin typeface="Times New Roman"/>
                        <a:ea typeface="Times New Roman"/>
                      </a:endParaRPr>
                    </a:p>
                  </a:txBody>
                  <a:tcPr marL="44450" marR="44450" marT="0" marB="0" anchor="ctr"/>
                </a:tc>
                <a:tc>
                  <a:txBody>
                    <a:bodyPr/>
                    <a:lstStyle/>
                    <a:p>
                      <a:pPr algn="r">
                        <a:spcAft>
                          <a:spcPts val="0"/>
                        </a:spcAft>
                      </a:pPr>
                      <a:r>
                        <a:rPr lang="cs-CZ" sz="1100">
                          <a:effectLst/>
                        </a:rPr>
                        <a:t>15,0</a:t>
                      </a:r>
                      <a:endParaRPr lang="cs-CZ" sz="1100">
                        <a:effectLst/>
                        <a:latin typeface="Times New Roman"/>
                        <a:ea typeface="Times New Roman"/>
                      </a:endParaRPr>
                    </a:p>
                  </a:txBody>
                  <a:tcPr marL="44450" marR="44450" marT="0" marB="0" anchor="ctr"/>
                </a:tc>
                <a:tc>
                  <a:txBody>
                    <a:bodyPr/>
                    <a:lstStyle/>
                    <a:p>
                      <a:pPr algn="r">
                        <a:spcAft>
                          <a:spcPts val="0"/>
                        </a:spcAft>
                      </a:pPr>
                      <a:r>
                        <a:rPr lang="cs-CZ" sz="1100">
                          <a:effectLst/>
                        </a:rPr>
                        <a:t>15,0</a:t>
                      </a:r>
                      <a:endParaRPr lang="cs-CZ" sz="1100">
                        <a:effectLst/>
                        <a:latin typeface="Times New Roman"/>
                        <a:ea typeface="Times New Roman"/>
                      </a:endParaRPr>
                    </a:p>
                  </a:txBody>
                  <a:tcPr marL="44450" marR="44450" marT="0" marB="0" anchor="ctr"/>
                </a:tc>
                <a:tc>
                  <a:txBody>
                    <a:bodyPr/>
                    <a:lstStyle/>
                    <a:p>
                      <a:pPr algn="r">
                        <a:spcAft>
                          <a:spcPts val="0"/>
                        </a:spcAft>
                      </a:pPr>
                      <a:r>
                        <a:rPr lang="cs-CZ" sz="1100">
                          <a:effectLst/>
                        </a:rPr>
                        <a:t>30,0</a:t>
                      </a:r>
                      <a:endParaRPr lang="cs-CZ" sz="1100">
                        <a:effectLst/>
                        <a:latin typeface="Times New Roman"/>
                        <a:ea typeface="Times New Roman"/>
                      </a:endParaRPr>
                    </a:p>
                  </a:txBody>
                  <a:tcPr marL="44450" marR="44450" marT="0" marB="0" anchor="ctr"/>
                </a:tc>
              </a:tr>
              <a:tr h="161925">
                <a:tc>
                  <a:txBody>
                    <a:bodyPr/>
                    <a:lstStyle/>
                    <a:p>
                      <a:pPr>
                        <a:spcAft>
                          <a:spcPts val="0"/>
                        </a:spcAft>
                      </a:pPr>
                      <a:r>
                        <a:rPr lang="cs-CZ" sz="1100">
                          <a:effectLst/>
                        </a:rPr>
                        <a:t>Kumulovaný CF na konci hodnoceného období</a:t>
                      </a:r>
                      <a:endParaRPr lang="cs-CZ" sz="1100">
                        <a:effectLst/>
                        <a:latin typeface="Times New Roman"/>
                        <a:ea typeface="Times New Roman"/>
                      </a:endParaRPr>
                    </a:p>
                  </a:txBody>
                  <a:tcPr marL="44450" marR="44450" marT="0" marB="0" anchor="ctr"/>
                </a:tc>
                <a:tc>
                  <a:txBody>
                    <a:bodyPr/>
                    <a:lstStyle/>
                    <a:p>
                      <a:pPr algn="ctr">
                        <a:spcAft>
                          <a:spcPts val="0"/>
                        </a:spcAft>
                      </a:pPr>
                      <a:r>
                        <a:rPr lang="cs-CZ" sz="1100">
                          <a:effectLst/>
                        </a:rPr>
                        <a:t>tis.Kč</a:t>
                      </a:r>
                      <a:endParaRPr lang="cs-CZ" sz="1100">
                        <a:effectLst/>
                        <a:latin typeface="Times New Roman"/>
                        <a:ea typeface="Times New Roman"/>
                      </a:endParaRPr>
                    </a:p>
                  </a:txBody>
                  <a:tcPr marL="44450" marR="44450" marT="0" marB="0" anchor="ctr"/>
                </a:tc>
                <a:tc>
                  <a:txBody>
                    <a:bodyPr/>
                    <a:lstStyle/>
                    <a:p>
                      <a:pPr algn="r">
                        <a:spcAft>
                          <a:spcPts val="0"/>
                        </a:spcAft>
                      </a:pPr>
                      <a:r>
                        <a:rPr lang="cs-CZ" sz="1100">
                          <a:effectLst/>
                        </a:rPr>
                        <a:t>2 618,9</a:t>
                      </a:r>
                      <a:endParaRPr lang="cs-CZ" sz="1100">
                        <a:effectLst/>
                        <a:latin typeface="Times New Roman"/>
                        <a:ea typeface="Times New Roman"/>
                      </a:endParaRPr>
                    </a:p>
                  </a:txBody>
                  <a:tcPr marL="44450" marR="44450" marT="0" marB="0" anchor="ctr"/>
                </a:tc>
                <a:tc>
                  <a:txBody>
                    <a:bodyPr/>
                    <a:lstStyle/>
                    <a:p>
                      <a:pPr algn="r">
                        <a:spcAft>
                          <a:spcPts val="0"/>
                        </a:spcAft>
                      </a:pPr>
                      <a:r>
                        <a:rPr lang="cs-CZ" sz="1100">
                          <a:effectLst/>
                        </a:rPr>
                        <a:t>13 973,9</a:t>
                      </a:r>
                      <a:endParaRPr lang="cs-CZ" sz="1100">
                        <a:effectLst/>
                        <a:latin typeface="Times New Roman"/>
                        <a:ea typeface="Times New Roman"/>
                      </a:endParaRPr>
                    </a:p>
                  </a:txBody>
                  <a:tcPr marL="44450" marR="44450" marT="0" marB="0" anchor="ctr"/>
                </a:tc>
                <a:tc>
                  <a:txBody>
                    <a:bodyPr/>
                    <a:lstStyle/>
                    <a:p>
                      <a:pPr algn="r">
                        <a:spcAft>
                          <a:spcPts val="0"/>
                        </a:spcAft>
                      </a:pPr>
                      <a:r>
                        <a:rPr lang="cs-CZ" sz="1100" dirty="0">
                          <a:effectLst/>
                        </a:rPr>
                        <a:t>13 620,2</a:t>
                      </a:r>
                      <a:endParaRPr lang="cs-CZ" sz="1100" dirty="0">
                        <a:effectLst/>
                        <a:latin typeface="Times New Roman"/>
                        <a:ea typeface="Times New Roman"/>
                      </a:endParaRPr>
                    </a:p>
                  </a:txBody>
                  <a:tcPr marL="44450" marR="44450" marT="0" marB="0" anchor="ctr"/>
                </a:tc>
                <a:tc>
                  <a:txBody>
                    <a:bodyPr/>
                    <a:lstStyle/>
                    <a:p>
                      <a:pPr algn="r">
                        <a:spcAft>
                          <a:spcPts val="0"/>
                        </a:spcAft>
                      </a:pPr>
                      <a:r>
                        <a:rPr lang="cs-CZ" sz="1100" dirty="0">
                          <a:solidFill>
                            <a:srgbClr val="FF0000"/>
                          </a:solidFill>
                          <a:effectLst/>
                        </a:rPr>
                        <a:t>-5 674,5</a:t>
                      </a:r>
                      <a:endParaRPr lang="cs-CZ" sz="1100" dirty="0">
                        <a:solidFill>
                          <a:srgbClr val="FF0000"/>
                        </a:solidFill>
                        <a:effectLst/>
                        <a:latin typeface="Times New Roman"/>
                        <a:ea typeface="Times New Roman"/>
                      </a:endParaRPr>
                    </a:p>
                  </a:txBody>
                  <a:tcPr marL="44450" marR="44450" marT="0" marB="0" anchor="ctr"/>
                </a:tc>
              </a:tr>
              <a:tr h="161925">
                <a:tc>
                  <a:txBody>
                    <a:bodyPr/>
                    <a:lstStyle/>
                    <a:p>
                      <a:pPr>
                        <a:spcAft>
                          <a:spcPts val="0"/>
                        </a:spcAft>
                      </a:pPr>
                      <a:r>
                        <a:rPr lang="cs-CZ" sz="1100">
                          <a:effectLst/>
                        </a:rPr>
                        <a:t>Cena tepla bez realizace opatření </a:t>
                      </a:r>
                      <a:endParaRPr lang="cs-CZ" sz="1100">
                        <a:effectLst/>
                        <a:latin typeface="Times New Roman"/>
                        <a:ea typeface="Times New Roman"/>
                      </a:endParaRPr>
                    </a:p>
                  </a:txBody>
                  <a:tcPr marL="44450" marR="44450" marT="0" marB="0" anchor="ctr"/>
                </a:tc>
                <a:tc>
                  <a:txBody>
                    <a:bodyPr/>
                    <a:lstStyle/>
                    <a:p>
                      <a:pPr algn="ctr">
                        <a:spcAft>
                          <a:spcPts val="0"/>
                        </a:spcAft>
                      </a:pPr>
                      <a:r>
                        <a:rPr lang="cs-CZ" sz="1100">
                          <a:effectLst/>
                        </a:rPr>
                        <a:t>Kč/GJ</a:t>
                      </a:r>
                      <a:endParaRPr lang="cs-CZ" sz="1100">
                        <a:effectLst/>
                        <a:latin typeface="Times New Roman"/>
                        <a:ea typeface="Times New Roman"/>
                      </a:endParaRPr>
                    </a:p>
                  </a:txBody>
                  <a:tcPr marL="44450" marR="44450" marT="0" marB="0" anchor="ctr"/>
                </a:tc>
                <a:tc>
                  <a:txBody>
                    <a:bodyPr/>
                    <a:lstStyle/>
                    <a:p>
                      <a:pPr algn="r">
                        <a:spcAft>
                          <a:spcPts val="0"/>
                        </a:spcAft>
                      </a:pPr>
                      <a:r>
                        <a:rPr lang="cs-CZ" sz="1100" b="1" dirty="0">
                          <a:effectLst/>
                        </a:rPr>
                        <a:t>603,2</a:t>
                      </a:r>
                      <a:endParaRPr lang="cs-CZ" sz="1100" b="1" dirty="0">
                        <a:effectLst/>
                        <a:latin typeface="Times New Roman"/>
                        <a:ea typeface="Times New Roman"/>
                      </a:endParaRPr>
                    </a:p>
                  </a:txBody>
                  <a:tcPr marL="44450" marR="44450" marT="0" marB="0" anchor="ctr"/>
                </a:tc>
                <a:tc>
                  <a:txBody>
                    <a:bodyPr/>
                    <a:lstStyle/>
                    <a:p>
                      <a:pPr algn="r">
                        <a:spcAft>
                          <a:spcPts val="0"/>
                        </a:spcAft>
                      </a:pPr>
                      <a:r>
                        <a:rPr lang="cs-CZ" sz="1100" b="1" dirty="0">
                          <a:effectLst/>
                        </a:rPr>
                        <a:t>603,2</a:t>
                      </a:r>
                      <a:endParaRPr lang="cs-CZ" sz="1100" b="1" dirty="0">
                        <a:effectLst/>
                        <a:latin typeface="Times New Roman"/>
                        <a:ea typeface="Times New Roman"/>
                      </a:endParaRPr>
                    </a:p>
                  </a:txBody>
                  <a:tcPr marL="44450" marR="44450" marT="0" marB="0" anchor="ctr"/>
                </a:tc>
                <a:tc>
                  <a:txBody>
                    <a:bodyPr/>
                    <a:lstStyle/>
                    <a:p>
                      <a:pPr algn="r">
                        <a:spcAft>
                          <a:spcPts val="0"/>
                        </a:spcAft>
                      </a:pPr>
                      <a:r>
                        <a:rPr lang="cs-CZ" sz="1100" b="1" dirty="0">
                          <a:effectLst/>
                        </a:rPr>
                        <a:t>603,2</a:t>
                      </a:r>
                      <a:endParaRPr lang="cs-CZ" sz="1100" b="1" dirty="0">
                        <a:effectLst/>
                        <a:latin typeface="Times New Roman"/>
                        <a:ea typeface="Times New Roman"/>
                      </a:endParaRPr>
                    </a:p>
                  </a:txBody>
                  <a:tcPr marL="44450" marR="44450" marT="0" marB="0" anchor="ctr"/>
                </a:tc>
                <a:tc>
                  <a:txBody>
                    <a:bodyPr/>
                    <a:lstStyle/>
                    <a:p>
                      <a:pPr algn="r">
                        <a:spcAft>
                          <a:spcPts val="0"/>
                        </a:spcAft>
                      </a:pPr>
                      <a:r>
                        <a:rPr lang="cs-CZ" sz="1100" b="1" dirty="0">
                          <a:effectLst/>
                        </a:rPr>
                        <a:t>603,2</a:t>
                      </a:r>
                      <a:endParaRPr lang="cs-CZ" sz="1100" b="1" dirty="0">
                        <a:effectLst/>
                        <a:latin typeface="Times New Roman"/>
                        <a:ea typeface="Times New Roman"/>
                      </a:endParaRPr>
                    </a:p>
                  </a:txBody>
                  <a:tcPr marL="44450" marR="44450" marT="0" marB="0" anchor="ctr"/>
                </a:tc>
              </a:tr>
              <a:tr h="161925">
                <a:tc>
                  <a:txBody>
                    <a:bodyPr/>
                    <a:lstStyle/>
                    <a:p>
                      <a:pPr>
                        <a:spcAft>
                          <a:spcPts val="0"/>
                        </a:spcAft>
                      </a:pPr>
                      <a:r>
                        <a:rPr lang="cs-CZ" sz="1000" dirty="0">
                          <a:effectLst/>
                        </a:rPr>
                        <a:t> - Pracovní složka ceny tepla</a:t>
                      </a:r>
                      <a:endParaRPr lang="cs-CZ" sz="1000" dirty="0">
                        <a:effectLst/>
                        <a:latin typeface="Times New Roman"/>
                        <a:ea typeface="Times New Roman"/>
                      </a:endParaRPr>
                    </a:p>
                  </a:txBody>
                  <a:tcPr marL="44450" marR="44450" marT="0" marB="0" anchor="ctr"/>
                </a:tc>
                <a:tc>
                  <a:txBody>
                    <a:bodyPr/>
                    <a:lstStyle/>
                    <a:p>
                      <a:pPr algn="ctr">
                        <a:spcAft>
                          <a:spcPts val="0"/>
                        </a:spcAft>
                      </a:pPr>
                      <a:r>
                        <a:rPr lang="cs-CZ" sz="1000" dirty="0">
                          <a:effectLst/>
                        </a:rPr>
                        <a:t>Kč/GJ</a:t>
                      </a:r>
                      <a:endParaRPr lang="cs-CZ" sz="1000" dirty="0">
                        <a:effectLst/>
                        <a:latin typeface="Times New Roman"/>
                        <a:ea typeface="Times New Roman"/>
                      </a:endParaRPr>
                    </a:p>
                  </a:txBody>
                  <a:tcPr marL="44450" marR="44450" marT="0" marB="0" anchor="ctr"/>
                </a:tc>
                <a:tc>
                  <a:txBody>
                    <a:bodyPr/>
                    <a:lstStyle/>
                    <a:p>
                      <a:pPr algn="r">
                        <a:spcAft>
                          <a:spcPts val="0"/>
                        </a:spcAft>
                      </a:pPr>
                      <a:r>
                        <a:rPr lang="cs-CZ" sz="1000" dirty="0">
                          <a:effectLst/>
                        </a:rPr>
                        <a:t>387,9</a:t>
                      </a:r>
                      <a:endParaRPr lang="cs-CZ" sz="1000" dirty="0">
                        <a:effectLst/>
                        <a:latin typeface="Times New Roman"/>
                        <a:ea typeface="Times New Roman"/>
                      </a:endParaRPr>
                    </a:p>
                  </a:txBody>
                  <a:tcPr marL="44450" marR="44450" marT="0" marB="0" anchor="ctr"/>
                </a:tc>
                <a:tc>
                  <a:txBody>
                    <a:bodyPr/>
                    <a:lstStyle/>
                    <a:p>
                      <a:pPr algn="r">
                        <a:spcAft>
                          <a:spcPts val="0"/>
                        </a:spcAft>
                      </a:pPr>
                      <a:r>
                        <a:rPr lang="cs-CZ" sz="1000" dirty="0">
                          <a:effectLst/>
                        </a:rPr>
                        <a:t>387,9</a:t>
                      </a:r>
                      <a:endParaRPr lang="cs-CZ" sz="1000" dirty="0">
                        <a:effectLst/>
                        <a:latin typeface="Times New Roman"/>
                        <a:ea typeface="Times New Roman"/>
                      </a:endParaRPr>
                    </a:p>
                  </a:txBody>
                  <a:tcPr marL="44450" marR="44450" marT="0" marB="0" anchor="ctr"/>
                </a:tc>
                <a:tc>
                  <a:txBody>
                    <a:bodyPr/>
                    <a:lstStyle/>
                    <a:p>
                      <a:pPr algn="r">
                        <a:spcAft>
                          <a:spcPts val="0"/>
                        </a:spcAft>
                      </a:pPr>
                      <a:r>
                        <a:rPr lang="cs-CZ" sz="1000" dirty="0">
                          <a:effectLst/>
                        </a:rPr>
                        <a:t>387,9</a:t>
                      </a:r>
                      <a:endParaRPr lang="cs-CZ" sz="1000" dirty="0">
                        <a:effectLst/>
                        <a:latin typeface="Times New Roman"/>
                        <a:ea typeface="Times New Roman"/>
                      </a:endParaRPr>
                    </a:p>
                  </a:txBody>
                  <a:tcPr marL="44450" marR="44450" marT="0" marB="0" anchor="ctr"/>
                </a:tc>
                <a:tc>
                  <a:txBody>
                    <a:bodyPr/>
                    <a:lstStyle/>
                    <a:p>
                      <a:pPr algn="r">
                        <a:spcAft>
                          <a:spcPts val="0"/>
                        </a:spcAft>
                      </a:pPr>
                      <a:r>
                        <a:rPr lang="cs-CZ" sz="1000" dirty="0">
                          <a:effectLst/>
                        </a:rPr>
                        <a:t>387,9</a:t>
                      </a:r>
                      <a:endParaRPr lang="cs-CZ" sz="1000" dirty="0">
                        <a:effectLst/>
                        <a:latin typeface="Times New Roman"/>
                        <a:ea typeface="Times New Roman"/>
                      </a:endParaRPr>
                    </a:p>
                  </a:txBody>
                  <a:tcPr marL="44450" marR="44450" marT="0" marB="0" anchor="ctr"/>
                </a:tc>
              </a:tr>
              <a:tr h="161925">
                <a:tc>
                  <a:txBody>
                    <a:bodyPr/>
                    <a:lstStyle/>
                    <a:p>
                      <a:pPr>
                        <a:spcAft>
                          <a:spcPts val="0"/>
                        </a:spcAft>
                      </a:pPr>
                      <a:r>
                        <a:rPr lang="cs-CZ" sz="1000">
                          <a:effectLst/>
                        </a:rPr>
                        <a:t> - Základní složka ceny tepla</a:t>
                      </a:r>
                      <a:endParaRPr lang="cs-CZ" sz="1000">
                        <a:effectLst/>
                        <a:latin typeface="Times New Roman"/>
                        <a:ea typeface="Times New Roman"/>
                      </a:endParaRPr>
                    </a:p>
                  </a:txBody>
                  <a:tcPr marL="44450" marR="44450" marT="0" marB="0" anchor="ctr"/>
                </a:tc>
                <a:tc>
                  <a:txBody>
                    <a:bodyPr/>
                    <a:lstStyle/>
                    <a:p>
                      <a:pPr algn="ctr">
                        <a:spcAft>
                          <a:spcPts val="0"/>
                        </a:spcAft>
                      </a:pPr>
                      <a:r>
                        <a:rPr lang="cs-CZ" sz="1000">
                          <a:effectLst/>
                        </a:rPr>
                        <a:t>Kč/kW</a:t>
                      </a:r>
                      <a:endParaRPr lang="cs-CZ" sz="1000">
                        <a:effectLst/>
                        <a:latin typeface="Times New Roman"/>
                        <a:ea typeface="Times New Roman"/>
                      </a:endParaRPr>
                    </a:p>
                  </a:txBody>
                  <a:tcPr marL="44450" marR="44450" marT="0" marB="0" anchor="ctr"/>
                </a:tc>
                <a:tc>
                  <a:txBody>
                    <a:bodyPr/>
                    <a:lstStyle/>
                    <a:p>
                      <a:pPr algn="r">
                        <a:spcAft>
                          <a:spcPts val="0"/>
                        </a:spcAft>
                      </a:pPr>
                      <a:r>
                        <a:rPr lang="cs-CZ" sz="1000">
                          <a:effectLst/>
                        </a:rPr>
                        <a:t>1 537,6</a:t>
                      </a:r>
                      <a:endParaRPr lang="cs-CZ" sz="1000">
                        <a:effectLst/>
                        <a:latin typeface="Times New Roman"/>
                        <a:ea typeface="Times New Roman"/>
                      </a:endParaRPr>
                    </a:p>
                  </a:txBody>
                  <a:tcPr marL="44450" marR="44450" marT="0" marB="0" anchor="ctr"/>
                </a:tc>
                <a:tc>
                  <a:txBody>
                    <a:bodyPr/>
                    <a:lstStyle/>
                    <a:p>
                      <a:pPr algn="r">
                        <a:spcAft>
                          <a:spcPts val="0"/>
                        </a:spcAft>
                      </a:pPr>
                      <a:r>
                        <a:rPr lang="cs-CZ" sz="1000">
                          <a:effectLst/>
                        </a:rPr>
                        <a:t>1 537,6</a:t>
                      </a:r>
                      <a:endParaRPr lang="cs-CZ" sz="1000">
                        <a:effectLst/>
                        <a:latin typeface="Times New Roman"/>
                        <a:ea typeface="Times New Roman"/>
                      </a:endParaRPr>
                    </a:p>
                  </a:txBody>
                  <a:tcPr marL="44450" marR="44450" marT="0" marB="0" anchor="ctr"/>
                </a:tc>
                <a:tc>
                  <a:txBody>
                    <a:bodyPr/>
                    <a:lstStyle/>
                    <a:p>
                      <a:pPr algn="r">
                        <a:spcAft>
                          <a:spcPts val="0"/>
                        </a:spcAft>
                      </a:pPr>
                      <a:r>
                        <a:rPr lang="cs-CZ" sz="1000">
                          <a:effectLst/>
                        </a:rPr>
                        <a:t>1 537,6</a:t>
                      </a:r>
                      <a:endParaRPr lang="cs-CZ" sz="1000">
                        <a:effectLst/>
                        <a:latin typeface="Times New Roman"/>
                        <a:ea typeface="Times New Roman"/>
                      </a:endParaRPr>
                    </a:p>
                  </a:txBody>
                  <a:tcPr marL="44450" marR="44450" marT="0" marB="0" anchor="ctr"/>
                </a:tc>
                <a:tc>
                  <a:txBody>
                    <a:bodyPr/>
                    <a:lstStyle/>
                    <a:p>
                      <a:pPr algn="r">
                        <a:spcAft>
                          <a:spcPts val="0"/>
                        </a:spcAft>
                      </a:pPr>
                      <a:r>
                        <a:rPr lang="cs-CZ" sz="1000" dirty="0">
                          <a:effectLst/>
                        </a:rPr>
                        <a:t>1 537,6</a:t>
                      </a:r>
                      <a:endParaRPr lang="cs-CZ" sz="1000" dirty="0">
                        <a:effectLst/>
                        <a:latin typeface="Times New Roman"/>
                        <a:ea typeface="Times New Roman"/>
                      </a:endParaRPr>
                    </a:p>
                  </a:txBody>
                  <a:tcPr marL="44450" marR="44450" marT="0" marB="0" anchor="ctr"/>
                </a:tc>
              </a:tr>
              <a:tr h="161925">
                <a:tc>
                  <a:txBody>
                    <a:bodyPr/>
                    <a:lstStyle/>
                    <a:p>
                      <a:pPr>
                        <a:spcAft>
                          <a:spcPts val="0"/>
                        </a:spcAft>
                      </a:pPr>
                      <a:r>
                        <a:rPr lang="cs-CZ" sz="1100">
                          <a:effectLst/>
                        </a:rPr>
                        <a:t>Cena tepla po realizaci opatření </a:t>
                      </a:r>
                      <a:endParaRPr lang="cs-CZ" sz="1100">
                        <a:effectLst/>
                        <a:latin typeface="Times New Roman"/>
                        <a:ea typeface="Times New Roman"/>
                      </a:endParaRPr>
                    </a:p>
                  </a:txBody>
                  <a:tcPr marL="44450" marR="44450" marT="0" marB="0" anchor="ctr"/>
                </a:tc>
                <a:tc>
                  <a:txBody>
                    <a:bodyPr/>
                    <a:lstStyle/>
                    <a:p>
                      <a:pPr algn="ctr">
                        <a:spcAft>
                          <a:spcPts val="0"/>
                        </a:spcAft>
                      </a:pPr>
                      <a:r>
                        <a:rPr lang="cs-CZ" sz="1100">
                          <a:effectLst/>
                        </a:rPr>
                        <a:t>Kč/GJ</a:t>
                      </a:r>
                      <a:endParaRPr lang="cs-CZ" sz="1100">
                        <a:effectLst/>
                        <a:latin typeface="Times New Roman"/>
                        <a:ea typeface="Times New Roman"/>
                      </a:endParaRPr>
                    </a:p>
                  </a:txBody>
                  <a:tcPr marL="44450" marR="44450" marT="0" marB="0" anchor="ctr"/>
                </a:tc>
                <a:tc>
                  <a:txBody>
                    <a:bodyPr/>
                    <a:lstStyle/>
                    <a:p>
                      <a:pPr algn="r">
                        <a:spcAft>
                          <a:spcPts val="0"/>
                        </a:spcAft>
                      </a:pPr>
                      <a:r>
                        <a:rPr lang="cs-CZ" sz="1100" b="1" dirty="0">
                          <a:effectLst/>
                        </a:rPr>
                        <a:t>601,0</a:t>
                      </a:r>
                      <a:endParaRPr lang="cs-CZ" sz="1100" b="1" dirty="0">
                        <a:effectLst/>
                        <a:latin typeface="Times New Roman"/>
                        <a:ea typeface="Times New Roman"/>
                      </a:endParaRPr>
                    </a:p>
                  </a:txBody>
                  <a:tcPr marL="44450" marR="44450" marT="0" marB="0" anchor="ctr"/>
                </a:tc>
                <a:tc>
                  <a:txBody>
                    <a:bodyPr/>
                    <a:lstStyle/>
                    <a:p>
                      <a:pPr algn="r">
                        <a:spcAft>
                          <a:spcPts val="0"/>
                        </a:spcAft>
                      </a:pPr>
                      <a:r>
                        <a:rPr lang="cs-CZ" sz="1100" b="1" dirty="0">
                          <a:effectLst/>
                        </a:rPr>
                        <a:t>591,9</a:t>
                      </a:r>
                      <a:endParaRPr lang="cs-CZ" sz="1100" b="1" dirty="0">
                        <a:effectLst/>
                        <a:latin typeface="Times New Roman"/>
                        <a:ea typeface="Times New Roman"/>
                      </a:endParaRPr>
                    </a:p>
                  </a:txBody>
                  <a:tcPr marL="44450" marR="44450" marT="0" marB="0" anchor="ctr"/>
                </a:tc>
                <a:tc>
                  <a:txBody>
                    <a:bodyPr/>
                    <a:lstStyle/>
                    <a:p>
                      <a:pPr algn="r">
                        <a:spcAft>
                          <a:spcPts val="0"/>
                        </a:spcAft>
                      </a:pPr>
                      <a:r>
                        <a:rPr lang="cs-CZ" sz="1100" b="1" dirty="0">
                          <a:effectLst/>
                        </a:rPr>
                        <a:t>591,8</a:t>
                      </a:r>
                      <a:endParaRPr lang="cs-CZ" sz="1100" b="1" dirty="0">
                        <a:effectLst/>
                        <a:latin typeface="Times New Roman"/>
                        <a:ea typeface="Times New Roman"/>
                      </a:endParaRPr>
                    </a:p>
                  </a:txBody>
                  <a:tcPr marL="44450" marR="44450" marT="0" marB="0" anchor="ctr"/>
                </a:tc>
                <a:tc>
                  <a:txBody>
                    <a:bodyPr/>
                    <a:lstStyle/>
                    <a:p>
                      <a:pPr algn="r">
                        <a:spcAft>
                          <a:spcPts val="0"/>
                        </a:spcAft>
                      </a:pPr>
                      <a:r>
                        <a:rPr lang="cs-CZ" sz="1100" b="1" dirty="0">
                          <a:solidFill>
                            <a:srgbClr val="FF0000"/>
                          </a:solidFill>
                          <a:effectLst/>
                        </a:rPr>
                        <a:t>605,6</a:t>
                      </a:r>
                      <a:endParaRPr lang="cs-CZ" sz="1100" b="1" dirty="0">
                        <a:solidFill>
                          <a:srgbClr val="FF0000"/>
                        </a:solidFill>
                        <a:effectLst/>
                        <a:latin typeface="Times New Roman"/>
                        <a:ea typeface="Times New Roman"/>
                      </a:endParaRPr>
                    </a:p>
                  </a:txBody>
                  <a:tcPr marL="44450" marR="44450" marT="0" marB="0" anchor="ctr"/>
                </a:tc>
              </a:tr>
              <a:tr h="161925">
                <a:tc>
                  <a:txBody>
                    <a:bodyPr/>
                    <a:lstStyle/>
                    <a:p>
                      <a:pPr>
                        <a:spcAft>
                          <a:spcPts val="0"/>
                        </a:spcAft>
                      </a:pPr>
                      <a:r>
                        <a:rPr lang="cs-CZ" sz="1000" dirty="0">
                          <a:effectLst/>
                        </a:rPr>
                        <a:t> - Pracovní složka ceny tepla</a:t>
                      </a:r>
                      <a:endParaRPr lang="cs-CZ" sz="1000" dirty="0">
                        <a:effectLst/>
                        <a:latin typeface="Times New Roman"/>
                        <a:ea typeface="Times New Roman"/>
                      </a:endParaRPr>
                    </a:p>
                  </a:txBody>
                  <a:tcPr marL="44450" marR="44450" marT="0" marB="0" anchor="ctr"/>
                </a:tc>
                <a:tc>
                  <a:txBody>
                    <a:bodyPr/>
                    <a:lstStyle/>
                    <a:p>
                      <a:pPr algn="ctr">
                        <a:spcAft>
                          <a:spcPts val="0"/>
                        </a:spcAft>
                      </a:pPr>
                      <a:r>
                        <a:rPr lang="cs-CZ" sz="1000" dirty="0">
                          <a:effectLst/>
                        </a:rPr>
                        <a:t>Kč/GJ</a:t>
                      </a:r>
                      <a:endParaRPr lang="cs-CZ" sz="1000" dirty="0">
                        <a:effectLst/>
                        <a:latin typeface="Times New Roman"/>
                        <a:ea typeface="Times New Roman"/>
                      </a:endParaRPr>
                    </a:p>
                  </a:txBody>
                  <a:tcPr marL="44450" marR="44450" marT="0" marB="0" anchor="ctr"/>
                </a:tc>
                <a:tc>
                  <a:txBody>
                    <a:bodyPr/>
                    <a:lstStyle/>
                    <a:p>
                      <a:pPr algn="r">
                        <a:spcAft>
                          <a:spcPts val="0"/>
                        </a:spcAft>
                      </a:pPr>
                      <a:r>
                        <a:rPr lang="cs-CZ" sz="1000" dirty="0">
                          <a:effectLst/>
                        </a:rPr>
                        <a:t>381,2</a:t>
                      </a:r>
                      <a:endParaRPr lang="cs-CZ" sz="1000" dirty="0">
                        <a:effectLst/>
                        <a:latin typeface="Times New Roman"/>
                        <a:ea typeface="Times New Roman"/>
                      </a:endParaRPr>
                    </a:p>
                  </a:txBody>
                  <a:tcPr marL="44450" marR="44450" marT="0" marB="0" anchor="ctr"/>
                </a:tc>
                <a:tc>
                  <a:txBody>
                    <a:bodyPr/>
                    <a:lstStyle/>
                    <a:p>
                      <a:pPr algn="r">
                        <a:spcAft>
                          <a:spcPts val="0"/>
                        </a:spcAft>
                      </a:pPr>
                      <a:r>
                        <a:rPr lang="cs-CZ" sz="1000" dirty="0">
                          <a:effectLst/>
                        </a:rPr>
                        <a:t>386,4</a:t>
                      </a:r>
                      <a:endParaRPr lang="cs-CZ" sz="1000" dirty="0">
                        <a:effectLst/>
                        <a:latin typeface="Times New Roman"/>
                        <a:ea typeface="Times New Roman"/>
                      </a:endParaRPr>
                    </a:p>
                  </a:txBody>
                  <a:tcPr marL="44450" marR="44450" marT="0" marB="0" anchor="ctr"/>
                </a:tc>
                <a:tc>
                  <a:txBody>
                    <a:bodyPr/>
                    <a:lstStyle/>
                    <a:p>
                      <a:pPr algn="r">
                        <a:spcAft>
                          <a:spcPts val="0"/>
                        </a:spcAft>
                      </a:pPr>
                      <a:r>
                        <a:rPr lang="cs-CZ" sz="1000">
                          <a:effectLst/>
                        </a:rPr>
                        <a:t>382,2</a:t>
                      </a:r>
                      <a:endParaRPr lang="cs-CZ" sz="1000">
                        <a:effectLst/>
                        <a:latin typeface="Times New Roman"/>
                        <a:ea typeface="Times New Roman"/>
                      </a:endParaRPr>
                    </a:p>
                  </a:txBody>
                  <a:tcPr marL="44450" marR="44450" marT="0" marB="0" anchor="ctr"/>
                </a:tc>
                <a:tc>
                  <a:txBody>
                    <a:bodyPr/>
                    <a:lstStyle/>
                    <a:p>
                      <a:pPr algn="r">
                        <a:spcAft>
                          <a:spcPts val="0"/>
                        </a:spcAft>
                      </a:pPr>
                      <a:r>
                        <a:rPr lang="cs-CZ" sz="1000" dirty="0">
                          <a:effectLst/>
                        </a:rPr>
                        <a:t>385,1</a:t>
                      </a:r>
                      <a:endParaRPr lang="cs-CZ" sz="1000" dirty="0">
                        <a:effectLst/>
                        <a:latin typeface="Times New Roman"/>
                        <a:ea typeface="Times New Roman"/>
                      </a:endParaRPr>
                    </a:p>
                  </a:txBody>
                  <a:tcPr marL="44450" marR="44450" marT="0" marB="0" anchor="ctr"/>
                </a:tc>
              </a:tr>
              <a:tr h="161925">
                <a:tc>
                  <a:txBody>
                    <a:bodyPr/>
                    <a:lstStyle/>
                    <a:p>
                      <a:pPr>
                        <a:spcAft>
                          <a:spcPts val="0"/>
                        </a:spcAft>
                      </a:pPr>
                      <a:r>
                        <a:rPr lang="cs-CZ" sz="1000">
                          <a:effectLst/>
                        </a:rPr>
                        <a:t> - Základní složka ceny tepla</a:t>
                      </a:r>
                      <a:endParaRPr lang="cs-CZ" sz="1000">
                        <a:effectLst/>
                        <a:latin typeface="Times New Roman"/>
                        <a:ea typeface="Times New Roman"/>
                      </a:endParaRPr>
                    </a:p>
                  </a:txBody>
                  <a:tcPr marL="44450" marR="44450" marT="0" marB="0" anchor="ctr"/>
                </a:tc>
                <a:tc>
                  <a:txBody>
                    <a:bodyPr/>
                    <a:lstStyle/>
                    <a:p>
                      <a:pPr algn="ctr">
                        <a:spcAft>
                          <a:spcPts val="0"/>
                        </a:spcAft>
                      </a:pPr>
                      <a:r>
                        <a:rPr lang="cs-CZ" sz="1000">
                          <a:effectLst/>
                        </a:rPr>
                        <a:t>Kč/kW</a:t>
                      </a:r>
                      <a:endParaRPr lang="cs-CZ" sz="1000">
                        <a:effectLst/>
                        <a:latin typeface="Times New Roman"/>
                        <a:ea typeface="Times New Roman"/>
                      </a:endParaRPr>
                    </a:p>
                  </a:txBody>
                  <a:tcPr marL="44450" marR="44450" marT="0" marB="0" anchor="ctr"/>
                </a:tc>
                <a:tc>
                  <a:txBody>
                    <a:bodyPr/>
                    <a:lstStyle/>
                    <a:p>
                      <a:pPr algn="r">
                        <a:spcAft>
                          <a:spcPts val="0"/>
                        </a:spcAft>
                      </a:pPr>
                      <a:r>
                        <a:rPr lang="cs-CZ" sz="1000" dirty="0">
                          <a:solidFill>
                            <a:srgbClr val="FF0000"/>
                          </a:solidFill>
                          <a:effectLst/>
                        </a:rPr>
                        <a:t>1 569,9</a:t>
                      </a:r>
                      <a:endParaRPr lang="cs-CZ" sz="1000" dirty="0">
                        <a:solidFill>
                          <a:srgbClr val="FF0000"/>
                        </a:solidFill>
                        <a:effectLst/>
                        <a:latin typeface="Times New Roman"/>
                        <a:ea typeface="Times New Roman"/>
                      </a:endParaRPr>
                    </a:p>
                  </a:txBody>
                  <a:tcPr marL="44450" marR="44450" marT="0" marB="0" anchor="ctr"/>
                </a:tc>
                <a:tc>
                  <a:txBody>
                    <a:bodyPr/>
                    <a:lstStyle/>
                    <a:p>
                      <a:pPr algn="r">
                        <a:spcAft>
                          <a:spcPts val="0"/>
                        </a:spcAft>
                      </a:pPr>
                      <a:r>
                        <a:rPr lang="cs-CZ" sz="1000" dirty="0">
                          <a:effectLst/>
                        </a:rPr>
                        <a:t>1 467,6</a:t>
                      </a:r>
                      <a:endParaRPr lang="cs-CZ" sz="1000" dirty="0">
                        <a:effectLst/>
                        <a:latin typeface="Times New Roman"/>
                        <a:ea typeface="Times New Roman"/>
                      </a:endParaRPr>
                    </a:p>
                  </a:txBody>
                  <a:tcPr marL="44450" marR="44450" marT="0" marB="0" anchor="ctr"/>
                </a:tc>
                <a:tc>
                  <a:txBody>
                    <a:bodyPr/>
                    <a:lstStyle/>
                    <a:p>
                      <a:pPr algn="r">
                        <a:spcAft>
                          <a:spcPts val="0"/>
                        </a:spcAft>
                      </a:pPr>
                      <a:r>
                        <a:rPr lang="cs-CZ" sz="1000" dirty="0">
                          <a:effectLst/>
                        </a:rPr>
                        <a:t>1 497,6</a:t>
                      </a:r>
                      <a:endParaRPr lang="cs-CZ" sz="1000" dirty="0">
                        <a:effectLst/>
                        <a:latin typeface="Times New Roman"/>
                        <a:ea typeface="Times New Roman"/>
                      </a:endParaRPr>
                    </a:p>
                  </a:txBody>
                  <a:tcPr marL="44450" marR="44450" marT="0" marB="0" anchor="ctr"/>
                </a:tc>
                <a:tc>
                  <a:txBody>
                    <a:bodyPr/>
                    <a:lstStyle/>
                    <a:p>
                      <a:pPr algn="r">
                        <a:spcAft>
                          <a:spcPts val="0"/>
                        </a:spcAft>
                      </a:pPr>
                      <a:r>
                        <a:rPr lang="cs-CZ" sz="1000" dirty="0">
                          <a:solidFill>
                            <a:srgbClr val="FF0000"/>
                          </a:solidFill>
                          <a:effectLst/>
                        </a:rPr>
                        <a:t>1 574,8</a:t>
                      </a:r>
                      <a:endParaRPr lang="cs-CZ" sz="1000" dirty="0">
                        <a:solidFill>
                          <a:srgbClr val="FF0000"/>
                        </a:solidFill>
                        <a:effectLst/>
                        <a:latin typeface="Times New Roman"/>
                        <a:ea typeface="Times New Roman"/>
                      </a:endParaRPr>
                    </a:p>
                  </a:txBody>
                  <a:tcPr marL="44450" marR="44450" marT="0" marB="0" anchor="ctr"/>
                </a:tc>
              </a:tr>
            </a:tbl>
          </a:graphicData>
        </a:graphic>
      </p:graphicFrame>
    </p:spTree>
    <p:extLst>
      <p:ext uri="{BB962C8B-B14F-4D97-AF65-F5344CB8AC3E}">
        <p14:creationId xmlns:p14="http://schemas.microsoft.com/office/powerpoint/2010/main" val="79489724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0" y="0"/>
            <a:ext cx="18415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1600" b="1">
                <a:solidFill>
                  <a:schemeClr val="tx2"/>
                </a:solidFill>
                <a:latin typeface="Times New Roman" pitchFamily="18" charset="0"/>
              </a:defRPr>
            </a:lvl1pPr>
            <a:lvl2pPr marL="742950" indent="-285750" eaLnBrk="0" hangingPunct="0">
              <a:defRPr sz="1600" b="1">
                <a:solidFill>
                  <a:schemeClr val="tx2"/>
                </a:solidFill>
                <a:latin typeface="Times New Roman" pitchFamily="18" charset="0"/>
              </a:defRPr>
            </a:lvl2pPr>
            <a:lvl3pPr marL="1143000" indent="-228600" eaLnBrk="0" hangingPunct="0">
              <a:defRPr sz="1600" b="1">
                <a:solidFill>
                  <a:schemeClr val="tx2"/>
                </a:solidFill>
                <a:latin typeface="Times New Roman" pitchFamily="18" charset="0"/>
              </a:defRPr>
            </a:lvl3pPr>
            <a:lvl4pPr marL="1600200" indent="-228600" eaLnBrk="0" hangingPunct="0">
              <a:defRPr sz="1600" b="1">
                <a:solidFill>
                  <a:schemeClr val="tx2"/>
                </a:solidFill>
                <a:latin typeface="Times New Roman" pitchFamily="18" charset="0"/>
              </a:defRPr>
            </a:lvl4pPr>
            <a:lvl5pPr marL="2057400" indent="-228600" eaLnBrk="0" hangingPunct="0">
              <a:defRPr sz="1600" b="1">
                <a:solidFill>
                  <a:schemeClr val="tx2"/>
                </a:solidFill>
                <a:latin typeface="Times New Roman" pitchFamily="18" charset="0"/>
              </a:defRPr>
            </a:lvl5pPr>
            <a:lvl6pPr marL="2514600" indent="-228600" algn="ctr" eaLnBrk="0" fontAlgn="base" hangingPunct="0">
              <a:spcBef>
                <a:spcPct val="0"/>
              </a:spcBef>
              <a:spcAft>
                <a:spcPct val="0"/>
              </a:spcAft>
              <a:defRPr sz="1600" b="1">
                <a:solidFill>
                  <a:schemeClr val="tx2"/>
                </a:solidFill>
                <a:latin typeface="Times New Roman" pitchFamily="18" charset="0"/>
              </a:defRPr>
            </a:lvl6pPr>
            <a:lvl7pPr marL="2971800" indent="-228600" algn="ctr" eaLnBrk="0" fontAlgn="base" hangingPunct="0">
              <a:spcBef>
                <a:spcPct val="0"/>
              </a:spcBef>
              <a:spcAft>
                <a:spcPct val="0"/>
              </a:spcAft>
              <a:defRPr sz="1600" b="1">
                <a:solidFill>
                  <a:schemeClr val="tx2"/>
                </a:solidFill>
                <a:latin typeface="Times New Roman" pitchFamily="18" charset="0"/>
              </a:defRPr>
            </a:lvl7pPr>
            <a:lvl8pPr marL="3429000" indent="-228600" algn="ctr" eaLnBrk="0" fontAlgn="base" hangingPunct="0">
              <a:spcBef>
                <a:spcPct val="0"/>
              </a:spcBef>
              <a:spcAft>
                <a:spcPct val="0"/>
              </a:spcAft>
              <a:defRPr sz="1600" b="1">
                <a:solidFill>
                  <a:schemeClr val="tx2"/>
                </a:solidFill>
                <a:latin typeface="Times New Roman" pitchFamily="18" charset="0"/>
              </a:defRPr>
            </a:lvl8pPr>
            <a:lvl9pPr marL="3886200" indent="-228600" algn="ctr" eaLnBrk="0" fontAlgn="base" hangingPunct="0">
              <a:spcBef>
                <a:spcPct val="0"/>
              </a:spcBef>
              <a:spcAft>
                <a:spcPct val="0"/>
              </a:spcAft>
              <a:defRPr sz="1600" b="1">
                <a:solidFill>
                  <a:schemeClr val="tx2"/>
                </a:solidFill>
                <a:latin typeface="Times New Roman" pitchFamily="18" charset="0"/>
              </a:defRPr>
            </a:lvl9pPr>
          </a:lstStyle>
          <a:p>
            <a:pPr algn="l"/>
            <a:endParaRPr lang="de-DE" altLang="cs-CZ" sz="2400" b="0">
              <a:solidFill>
                <a:schemeClr val="tx1"/>
              </a:solidFill>
            </a:endParaRPr>
          </a:p>
          <a:p>
            <a:pPr algn="l"/>
            <a:endParaRPr lang="de-DE" altLang="cs-CZ" sz="2400" b="0">
              <a:solidFill>
                <a:schemeClr val="tx1"/>
              </a:solidFill>
            </a:endParaRPr>
          </a:p>
        </p:txBody>
      </p:sp>
      <p:sp>
        <p:nvSpPr>
          <p:cNvPr id="18435" name="Rectangle 3"/>
          <p:cNvSpPr>
            <a:spLocks noChangeArrowheads="1"/>
          </p:cNvSpPr>
          <p:nvPr/>
        </p:nvSpPr>
        <p:spPr bwMode="auto">
          <a:xfrm>
            <a:off x="0" y="0"/>
            <a:ext cx="18415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1600" b="1">
                <a:solidFill>
                  <a:schemeClr val="tx2"/>
                </a:solidFill>
                <a:latin typeface="Times New Roman" pitchFamily="18" charset="0"/>
              </a:defRPr>
            </a:lvl1pPr>
            <a:lvl2pPr marL="742950" indent="-285750" eaLnBrk="0" hangingPunct="0">
              <a:defRPr sz="1600" b="1">
                <a:solidFill>
                  <a:schemeClr val="tx2"/>
                </a:solidFill>
                <a:latin typeface="Times New Roman" pitchFamily="18" charset="0"/>
              </a:defRPr>
            </a:lvl2pPr>
            <a:lvl3pPr marL="1143000" indent="-228600" eaLnBrk="0" hangingPunct="0">
              <a:defRPr sz="1600" b="1">
                <a:solidFill>
                  <a:schemeClr val="tx2"/>
                </a:solidFill>
                <a:latin typeface="Times New Roman" pitchFamily="18" charset="0"/>
              </a:defRPr>
            </a:lvl3pPr>
            <a:lvl4pPr marL="1600200" indent="-228600" eaLnBrk="0" hangingPunct="0">
              <a:defRPr sz="1600" b="1">
                <a:solidFill>
                  <a:schemeClr val="tx2"/>
                </a:solidFill>
                <a:latin typeface="Times New Roman" pitchFamily="18" charset="0"/>
              </a:defRPr>
            </a:lvl4pPr>
            <a:lvl5pPr marL="2057400" indent="-228600" eaLnBrk="0" hangingPunct="0">
              <a:defRPr sz="1600" b="1">
                <a:solidFill>
                  <a:schemeClr val="tx2"/>
                </a:solidFill>
                <a:latin typeface="Times New Roman" pitchFamily="18" charset="0"/>
              </a:defRPr>
            </a:lvl5pPr>
            <a:lvl6pPr marL="2514600" indent="-228600" algn="ctr" eaLnBrk="0" fontAlgn="base" hangingPunct="0">
              <a:spcBef>
                <a:spcPct val="0"/>
              </a:spcBef>
              <a:spcAft>
                <a:spcPct val="0"/>
              </a:spcAft>
              <a:defRPr sz="1600" b="1">
                <a:solidFill>
                  <a:schemeClr val="tx2"/>
                </a:solidFill>
                <a:latin typeface="Times New Roman" pitchFamily="18" charset="0"/>
              </a:defRPr>
            </a:lvl6pPr>
            <a:lvl7pPr marL="2971800" indent="-228600" algn="ctr" eaLnBrk="0" fontAlgn="base" hangingPunct="0">
              <a:spcBef>
                <a:spcPct val="0"/>
              </a:spcBef>
              <a:spcAft>
                <a:spcPct val="0"/>
              </a:spcAft>
              <a:defRPr sz="1600" b="1">
                <a:solidFill>
                  <a:schemeClr val="tx2"/>
                </a:solidFill>
                <a:latin typeface="Times New Roman" pitchFamily="18" charset="0"/>
              </a:defRPr>
            </a:lvl7pPr>
            <a:lvl8pPr marL="3429000" indent="-228600" algn="ctr" eaLnBrk="0" fontAlgn="base" hangingPunct="0">
              <a:spcBef>
                <a:spcPct val="0"/>
              </a:spcBef>
              <a:spcAft>
                <a:spcPct val="0"/>
              </a:spcAft>
              <a:defRPr sz="1600" b="1">
                <a:solidFill>
                  <a:schemeClr val="tx2"/>
                </a:solidFill>
                <a:latin typeface="Times New Roman" pitchFamily="18" charset="0"/>
              </a:defRPr>
            </a:lvl8pPr>
            <a:lvl9pPr marL="3886200" indent="-228600" algn="ctr" eaLnBrk="0" fontAlgn="base" hangingPunct="0">
              <a:spcBef>
                <a:spcPct val="0"/>
              </a:spcBef>
              <a:spcAft>
                <a:spcPct val="0"/>
              </a:spcAft>
              <a:defRPr sz="1600" b="1">
                <a:solidFill>
                  <a:schemeClr val="tx2"/>
                </a:solidFill>
                <a:latin typeface="Times New Roman" pitchFamily="18" charset="0"/>
              </a:defRPr>
            </a:lvl9pPr>
          </a:lstStyle>
          <a:p>
            <a:pPr algn="l"/>
            <a:endParaRPr lang="de-DE" altLang="cs-CZ" sz="2400" b="0">
              <a:solidFill>
                <a:schemeClr val="tx1"/>
              </a:solidFill>
            </a:endParaRPr>
          </a:p>
          <a:p>
            <a:pPr algn="l"/>
            <a:endParaRPr lang="de-DE" altLang="cs-CZ" sz="2400" b="0">
              <a:solidFill>
                <a:schemeClr val="tx1"/>
              </a:solidFill>
            </a:endParaRPr>
          </a:p>
        </p:txBody>
      </p:sp>
      <p:sp>
        <p:nvSpPr>
          <p:cNvPr id="204804" name="Text Box 4"/>
          <p:cNvSpPr txBox="1">
            <a:spLocks noChangeArrowheads="1"/>
          </p:cNvSpPr>
          <p:nvPr/>
        </p:nvSpPr>
        <p:spPr bwMode="auto">
          <a:xfrm>
            <a:off x="2114803" y="186859"/>
            <a:ext cx="467788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1600" b="1">
                <a:solidFill>
                  <a:schemeClr val="tx2"/>
                </a:solidFill>
                <a:latin typeface="Times New Roman" pitchFamily="18" charset="0"/>
              </a:defRPr>
            </a:lvl1pPr>
            <a:lvl2pPr marL="742950" indent="-285750" eaLnBrk="0" hangingPunct="0">
              <a:defRPr sz="1600" b="1">
                <a:solidFill>
                  <a:schemeClr val="tx2"/>
                </a:solidFill>
                <a:latin typeface="Times New Roman" pitchFamily="18" charset="0"/>
              </a:defRPr>
            </a:lvl2pPr>
            <a:lvl3pPr marL="1143000" indent="-228600" eaLnBrk="0" hangingPunct="0">
              <a:defRPr sz="1600" b="1">
                <a:solidFill>
                  <a:schemeClr val="tx2"/>
                </a:solidFill>
                <a:latin typeface="Times New Roman" pitchFamily="18" charset="0"/>
              </a:defRPr>
            </a:lvl3pPr>
            <a:lvl4pPr marL="1600200" indent="-228600" eaLnBrk="0" hangingPunct="0">
              <a:defRPr sz="1600" b="1">
                <a:solidFill>
                  <a:schemeClr val="tx2"/>
                </a:solidFill>
                <a:latin typeface="Times New Roman" pitchFamily="18" charset="0"/>
              </a:defRPr>
            </a:lvl4pPr>
            <a:lvl5pPr marL="2057400" indent="-228600" eaLnBrk="0" hangingPunct="0">
              <a:defRPr sz="1600" b="1">
                <a:solidFill>
                  <a:schemeClr val="tx2"/>
                </a:solidFill>
                <a:latin typeface="Times New Roman" pitchFamily="18" charset="0"/>
              </a:defRPr>
            </a:lvl5pPr>
            <a:lvl6pPr marL="2514600" indent="-228600" algn="ctr" eaLnBrk="0" fontAlgn="base" hangingPunct="0">
              <a:spcBef>
                <a:spcPct val="0"/>
              </a:spcBef>
              <a:spcAft>
                <a:spcPct val="0"/>
              </a:spcAft>
              <a:defRPr sz="1600" b="1">
                <a:solidFill>
                  <a:schemeClr val="tx2"/>
                </a:solidFill>
                <a:latin typeface="Times New Roman" pitchFamily="18" charset="0"/>
              </a:defRPr>
            </a:lvl6pPr>
            <a:lvl7pPr marL="2971800" indent="-228600" algn="ctr" eaLnBrk="0" fontAlgn="base" hangingPunct="0">
              <a:spcBef>
                <a:spcPct val="0"/>
              </a:spcBef>
              <a:spcAft>
                <a:spcPct val="0"/>
              </a:spcAft>
              <a:defRPr sz="1600" b="1">
                <a:solidFill>
                  <a:schemeClr val="tx2"/>
                </a:solidFill>
                <a:latin typeface="Times New Roman" pitchFamily="18" charset="0"/>
              </a:defRPr>
            </a:lvl7pPr>
            <a:lvl8pPr marL="3429000" indent="-228600" algn="ctr" eaLnBrk="0" fontAlgn="base" hangingPunct="0">
              <a:spcBef>
                <a:spcPct val="0"/>
              </a:spcBef>
              <a:spcAft>
                <a:spcPct val="0"/>
              </a:spcAft>
              <a:defRPr sz="1600" b="1">
                <a:solidFill>
                  <a:schemeClr val="tx2"/>
                </a:solidFill>
                <a:latin typeface="Times New Roman" pitchFamily="18" charset="0"/>
              </a:defRPr>
            </a:lvl8pPr>
            <a:lvl9pPr marL="3886200" indent="-228600" algn="ctr" eaLnBrk="0" fontAlgn="base" hangingPunct="0">
              <a:spcBef>
                <a:spcPct val="0"/>
              </a:spcBef>
              <a:spcAft>
                <a:spcPct val="0"/>
              </a:spcAft>
              <a:defRPr sz="1600" b="1">
                <a:solidFill>
                  <a:schemeClr val="tx2"/>
                </a:solidFill>
                <a:latin typeface="Times New Roman" pitchFamily="18" charset="0"/>
              </a:defRPr>
            </a:lvl9pPr>
          </a:lstStyle>
          <a:p>
            <a:pPr eaLnBrk="1" hangingPunct="1">
              <a:defRPr/>
            </a:pPr>
            <a:r>
              <a:rPr lang="cs-CZ" altLang="cs-CZ" sz="2800" u="sng" dirty="0" smtClean="0">
                <a:solidFill>
                  <a:srgbClr val="000000"/>
                </a:solidFill>
                <a:effectLst>
                  <a:outerShdw blurRad="38100" dist="38100" dir="2700000" algn="tl">
                    <a:srgbClr val="C0C0C0"/>
                  </a:outerShdw>
                </a:effectLst>
                <a:latin typeface="Arial" charset="0"/>
                <a:cs typeface="Lucida Sans Unicode" pitchFamily="34" charset="0"/>
              </a:rPr>
              <a:t>Doporučení</a:t>
            </a:r>
            <a:r>
              <a:rPr lang="cs-CZ" altLang="cs-CZ" sz="2800" u="sng" dirty="0">
                <a:solidFill>
                  <a:srgbClr val="000000"/>
                </a:solidFill>
                <a:effectLst>
                  <a:outerShdw blurRad="38100" dist="38100" dir="2700000" algn="tl">
                    <a:srgbClr val="C0C0C0"/>
                  </a:outerShdw>
                </a:effectLst>
                <a:latin typeface="Arial" charset="0"/>
                <a:cs typeface="Lucida Sans Unicode" pitchFamily="34" charset="0"/>
              </a:rPr>
              <a:t> </a:t>
            </a:r>
            <a:r>
              <a:rPr lang="cs-CZ" altLang="cs-CZ" sz="2800" u="sng" dirty="0" smtClean="0">
                <a:solidFill>
                  <a:srgbClr val="000000"/>
                </a:solidFill>
                <a:effectLst>
                  <a:outerShdw blurRad="38100" dist="38100" dir="2700000" algn="tl">
                    <a:srgbClr val="C0C0C0"/>
                  </a:outerShdw>
                </a:effectLst>
                <a:latin typeface="Arial" charset="0"/>
                <a:cs typeface="Lucida Sans Unicode" pitchFamily="34" charset="0"/>
              </a:rPr>
              <a:t>– pro realizaci</a:t>
            </a:r>
          </a:p>
        </p:txBody>
      </p:sp>
      <p:sp>
        <p:nvSpPr>
          <p:cNvPr id="18437" name="Rectangle 22"/>
          <p:cNvSpPr>
            <a:spLocks noChangeArrowheads="1"/>
          </p:cNvSpPr>
          <p:nvPr/>
        </p:nvSpPr>
        <p:spPr bwMode="auto">
          <a:xfrm>
            <a:off x="193675" y="842963"/>
            <a:ext cx="8386763" cy="3939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defTabSz="449263" eaLnBrk="0" hangingPunct="0">
              <a:tabLst>
                <a:tab pos="261938" algn="l"/>
                <a:tab pos="533400"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b="1">
                <a:solidFill>
                  <a:schemeClr val="tx2"/>
                </a:solidFill>
                <a:latin typeface="Times New Roman" pitchFamily="18" charset="0"/>
              </a:defRPr>
            </a:lvl1pPr>
            <a:lvl2pPr marL="533400" indent="-266700" defTabSz="449263" eaLnBrk="0" hangingPunct="0">
              <a:tabLst>
                <a:tab pos="261938" algn="l"/>
                <a:tab pos="533400"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b="1">
                <a:solidFill>
                  <a:schemeClr val="tx2"/>
                </a:solidFill>
                <a:latin typeface="Times New Roman" pitchFamily="18" charset="0"/>
              </a:defRPr>
            </a:lvl2pPr>
            <a:lvl3pPr marL="1143000" indent="-228600" defTabSz="449263" eaLnBrk="0" hangingPunct="0">
              <a:tabLst>
                <a:tab pos="261938" algn="l"/>
                <a:tab pos="533400"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b="1">
                <a:solidFill>
                  <a:schemeClr val="tx2"/>
                </a:solidFill>
                <a:latin typeface="Times New Roman" pitchFamily="18" charset="0"/>
              </a:defRPr>
            </a:lvl3pPr>
            <a:lvl4pPr marL="1600200" indent="-228600" defTabSz="449263" eaLnBrk="0" hangingPunct="0">
              <a:tabLst>
                <a:tab pos="261938" algn="l"/>
                <a:tab pos="533400"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b="1">
                <a:solidFill>
                  <a:schemeClr val="tx2"/>
                </a:solidFill>
                <a:latin typeface="Times New Roman" pitchFamily="18" charset="0"/>
              </a:defRPr>
            </a:lvl4pPr>
            <a:lvl5pPr marL="2057400" indent="-228600" defTabSz="449263" eaLnBrk="0" hangingPunct="0">
              <a:tabLst>
                <a:tab pos="261938" algn="l"/>
                <a:tab pos="533400"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b="1">
                <a:solidFill>
                  <a:schemeClr val="tx2"/>
                </a:solidFill>
                <a:latin typeface="Times New Roman" pitchFamily="18" charset="0"/>
              </a:defRPr>
            </a:lvl5pPr>
            <a:lvl6pPr marL="2514600" indent="-228600" algn="ctr" defTabSz="449263" eaLnBrk="0" fontAlgn="base" hangingPunct="0">
              <a:spcBef>
                <a:spcPct val="0"/>
              </a:spcBef>
              <a:spcAft>
                <a:spcPct val="0"/>
              </a:spcAft>
              <a:tabLst>
                <a:tab pos="261938" algn="l"/>
                <a:tab pos="533400"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b="1">
                <a:solidFill>
                  <a:schemeClr val="tx2"/>
                </a:solidFill>
                <a:latin typeface="Times New Roman" pitchFamily="18" charset="0"/>
              </a:defRPr>
            </a:lvl6pPr>
            <a:lvl7pPr marL="2971800" indent="-228600" algn="ctr" defTabSz="449263" eaLnBrk="0" fontAlgn="base" hangingPunct="0">
              <a:spcBef>
                <a:spcPct val="0"/>
              </a:spcBef>
              <a:spcAft>
                <a:spcPct val="0"/>
              </a:spcAft>
              <a:tabLst>
                <a:tab pos="261938" algn="l"/>
                <a:tab pos="533400"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b="1">
                <a:solidFill>
                  <a:schemeClr val="tx2"/>
                </a:solidFill>
                <a:latin typeface="Times New Roman" pitchFamily="18" charset="0"/>
              </a:defRPr>
            </a:lvl7pPr>
            <a:lvl8pPr marL="3429000" indent="-228600" algn="ctr" defTabSz="449263" eaLnBrk="0" fontAlgn="base" hangingPunct="0">
              <a:spcBef>
                <a:spcPct val="0"/>
              </a:spcBef>
              <a:spcAft>
                <a:spcPct val="0"/>
              </a:spcAft>
              <a:tabLst>
                <a:tab pos="261938" algn="l"/>
                <a:tab pos="533400"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b="1">
                <a:solidFill>
                  <a:schemeClr val="tx2"/>
                </a:solidFill>
                <a:latin typeface="Times New Roman" pitchFamily="18" charset="0"/>
              </a:defRPr>
            </a:lvl8pPr>
            <a:lvl9pPr marL="3886200" indent="-228600" algn="ctr" defTabSz="449263" eaLnBrk="0" fontAlgn="base" hangingPunct="0">
              <a:spcBef>
                <a:spcPct val="0"/>
              </a:spcBef>
              <a:spcAft>
                <a:spcPct val="0"/>
              </a:spcAft>
              <a:tabLst>
                <a:tab pos="261938" algn="l"/>
                <a:tab pos="533400"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b="1">
                <a:solidFill>
                  <a:schemeClr val="tx2"/>
                </a:solidFill>
                <a:latin typeface="Times New Roman" pitchFamily="18" charset="0"/>
              </a:defRPr>
            </a:lvl9pPr>
          </a:lstStyle>
          <a:p>
            <a:pPr lvl="1" algn="just" eaLnBrk="1" hangingPunct="1">
              <a:lnSpc>
                <a:spcPct val="130000"/>
              </a:lnSpc>
              <a:buClr>
                <a:srgbClr val="000000"/>
              </a:buClr>
              <a:buSzPct val="110000"/>
              <a:buFontTx/>
              <a:buChar char="•"/>
            </a:pPr>
            <a:r>
              <a:rPr lang="cs-CZ" sz="2000" dirty="0" smtClean="0">
                <a:solidFill>
                  <a:srgbClr val="000000"/>
                </a:solidFill>
                <a:latin typeface="Arial" charset="0"/>
              </a:rPr>
              <a:t>Jako doporučení byla zvolena postupná </a:t>
            </a:r>
            <a:r>
              <a:rPr lang="cs-CZ" sz="2000" dirty="0">
                <a:solidFill>
                  <a:srgbClr val="000000"/>
                </a:solidFill>
                <a:latin typeface="Arial" charset="0"/>
              </a:rPr>
              <a:t>realizace opatření NO1, </a:t>
            </a:r>
            <a:r>
              <a:rPr lang="cs-CZ" sz="2000" dirty="0" smtClean="0">
                <a:solidFill>
                  <a:srgbClr val="000000"/>
                </a:solidFill>
                <a:latin typeface="Arial" charset="0"/>
              </a:rPr>
              <a:t>NO2 (NO3) </a:t>
            </a:r>
            <a:r>
              <a:rPr lang="cs-CZ" sz="2000" dirty="0">
                <a:solidFill>
                  <a:srgbClr val="000000"/>
                </a:solidFill>
                <a:latin typeface="Arial" charset="0"/>
              </a:rPr>
              <a:t>a NO4 s určitými předpoklady</a:t>
            </a:r>
            <a:r>
              <a:rPr lang="cs-CZ" sz="2000" dirty="0" smtClean="0">
                <a:solidFill>
                  <a:srgbClr val="000000"/>
                </a:solidFill>
                <a:latin typeface="Arial" charset="0"/>
              </a:rPr>
              <a:t>:</a:t>
            </a:r>
          </a:p>
          <a:p>
            <a:pPr marL="266700" lvl="1" indent="0" algn="just" eaLnBrk="1" hangingPunct="1">
              <a:lnSpc>
                <a:spcPct val="130000"/>
              </a:lnSpc>
              <a:buClr>
                <a:srgbClr val="000000"/>
              </a:buClr>
              <a:buSzPct val="110000"/>
            </a:pPr>
            <a:endParaRPr lang="cs-CZ" sz="2000" dirty="0">
              <a:solidFill>
                <a:srgbClr val="000000"/>
              </a:solidFill>
              <a:latin typeface="Arial" charset="0"/>
            </a:endParaRPr>
          </a:p>
          <a:p>
            <a:pPr marL="266700" lvl="1" indent="0" algn="just" eaLnBrk="1" hangingPunct="1">
              <a:lnSpc>
                <a:spcPct val="130000"/>
              </a:lnSpc>
              <a:buClr>
                <a:srgbClr val="000000"/>
              </a:buClr>
              <a:buSzPct val="110000"/>
            </a:pPr>
            <a:r>
              <a:rPr lang="cs-CZ" sz="2000" u="sng" dirty="0" smtClean="0">
                <a:solidFill>
                  <a:srgbClr val="000000"/>
                </a:solidFill>
                <a:latin typeface="Arial" charset="0"/>
              </a:rPr>
              <a:t>Opatření NO1</a:t>
            </a:r>
          </a:p>
          <a:p>
            <a:pPr marL="266700" lvl="1" indent="0" algn="just" eaLnBrk="1" hangingPunct="1">
              <a:lnSpc>
                <a:spcPct val="130000"/>
              </a:lnSpc>
              <a:buClr>
                <a:srgbClr val="000000"/>
              </a:buClr>
              <a:buSzPct val="110000"/>
            </a:pPr>
            <a:endParaRPr lang="cs-CZ" sz="2000" u="sng" dirty="0">
              <a:solidFill>
                <a:srgbClr val="000000"/>
              </a:solidFill>
              <a:latin typeface="Arial" charset="0"/>
            </a:endParaRPr>
          </a:p>
          <a:p>
            <a:pPr lvl="2" algn="just" eaLnBrk="1" hangingPunct="1">
              <a:lnSpc>
                <a:spcPct val="130000"/>
              </a:lnSpc>
              <a:buClr>
                <a:srgbClr val="000000"/>
              </a:buClr>
              <a:buSzPct val="110000"/>
              <a:buFontTx/>
              <a:buChar char="•"/>
            </a:pPr>
            <a:r>
              <a:rPr lang="cs-CZ" sz="2000" dirty="0">
                <a:solidFill>
                  <a:srgbClr val="000000"/>
                </a:solidFill>
                <a:latin typeface="Arial" charset="0"/>
              </a:rPr>
              <a:t>Opatření NO1 </a:t>
            </a:r>
            <a:r>
              <a:rPr lang="cs-CZ" sz="2000" b="0" dirty="0">
                <a:solidFill>
                  <a:srgbClr val="000000"/>
                </a:solidFill>
                <a:latin typeface="Arial" charset="0"/>
              </a:rPr>
              <a:t>je doporučeno k realizaci po roce 2018, kdy dojde k poklesu stálých nákladů na výrobu tepla a případná investice by nezvýšila cenu tepla. </a:t>
            </a:r>
          </a:p>
          <a:p>
            <a:r>
              <a:rPr lang="cs-CZ" dirty="0"/>
              <a:t> </a:t>
            </a:r>
            <a:endParaRPr lang="cs-CZ" altLang="cs-CZ" sz="2000" b="0" dirty="0">
              <a:solidFill>
                <a:srgbClr val="000000"/>
              </a:solidFill>
              <a:latin typeface="Arial" charset="0"/>
            </a:endParaRPr>
          </a:p>
          <a:p>
            <a:pPr marL="266700" lvl="1" indent="0" algn="just" eaLnBrk="1" hangingPunct="1">
              <a:lnSpc>
                <a:spcPct val="130000"/>
              </a:lnSpc>
              <a:buClr>
                <a:srgbClr val="000000"/>
              </a:buClr>
              <a:buSzPct val="110000"/>
            </a:pPr>
            <a:endParaRPr lang="cs-CZ" altLang="cs-CZ" sz="2000" b="0" dirty="0" smtClean="0">
              <a:solidFill>
                <a:srgbClr val="000000"/>
              </a:solidFill>
              <a:latin typeface="Arial" charset="0"/>
            </a:endParaRPr>
          </a:p>
        </p:txBody>
      </p:sp>
    </p:spTree>
    <p:extLst>
      <p:ext uri="{BB962C8B-B14F-4D97-AF65-F5344CB8AC3E}">
        <p14:creationId xmlns:p14="http://schemas.microsoft.com/office/powerpoint/2010/main" val="416340158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0" y="0"/>
            <a:ext cx="18415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1600" b="1">
                <a:solidFill>
                  <a:schemeClr val="tx2"/>
                </a:solidFill>
                <a:latin typeface="Times New Roman" pitchFamily="18" charset="0"/>
              </a:defRPr>
            </a:lvl1pPr>
            <a:lvl2pPr marL="742950" indent="-285750" eaLnBrk="0" hangingPunct="0">
              <a:defRPr sz="1600" b="1">
                <a:solidFill>
                  <a:schemeClr val="tx2"/>
                </a:solidFill>
                <a:latin typeface="Times New Roman" pitchFamily="18" charset="0"/>
              </a:defRPr>
            </a:lvl2pPr>
            <a:lvl3pPr marL="1143000" indent="-228600" eaLnBrk="0" hangingPunct="0">
              <a:defRPr sz="1600" b="1">
                <a:solidFill>
                  <a:schemeClr val="tx2"/>
                </a:solidFill>
                <a:latin typeface="Times New Roman" pitchFamily="18" charset="0"/>
              </a:defRPr>
            </a:lvl3pPr>
            <a:lvl4pPr marL="1600200" indent="-228600" eaLnBrk="0" hangingPunct="0">
              <a:defRPr sz="1600" b="1">
                <a:solidFill>
                  <a:schemeClr val="tx2"/>
                </a:solidFill>
                <a:latin typeface="Times New Roman" pitchFamily="18" charset="0"/>
              </a:defRPr>
            </a:lvl4pPr>
            <a:lvl5pPr marL="2057400" indent="-228600" eaLnBrk="0" hangingPunct="0">
              <a:defRPr sz="1600" b="1">
                <a:solidFill>
                  <a:schemeClr val="tx2"/>
                </a:solidFill>
                <a:latin typeface="Times New Roman" pitchFamily="18" charset="0"/>
              </a:defRPr>
            </a:lvl5pPr>
            <a:lvl6pPr marL="2514600" indent="-228600" algn="ctr" eaLnBrk="0" fontAlgn="base" hangingPunct="0">
              <a:spcBef>
                <a:spcPct val="0"/>
              </a:spcBef>
              <a:spcAft>
                <a:spcPct val="0"/>
              </a:spcAft>
              <a:defRPr sz="1600" b="1">
                <a:solidFill>
                  <a:schemeClr val="tx2"/>
                </a:solidFill>
                <a:latin typeface="Times New Roman" pitchFamily="18" charset="0"/>
              </a:defRPr>
            </a:lvl6pPr>
            <a:lvl7pPr marL="2971800" indent="-228600" algn="ctr" eaLnBrk="0" fontAlgn="base" hangingPunct="0">
              <a:spcBef>
                <a:spcPct val="0"/>
              </a:spcBef>
              <a:spcAft>
                <a:spcPct val="0"/>
              </a:spcAft>
              <a:defRPr sz="1600" b="1">
                <a:solidFill>
                  <a:schemeClr val="tx2"/>
                </a:solidFill>
                <a:latin typeface="Times New Roman" pitchFamily="18" charset="0"/>
              </a:defRPr>
            </a:lvl7pPr>
            <a:lvl8pPr marL="3429000" indent="-228600" algn="ctr" eaLnBrk="0" fontAlgn="base" hangingPunct="0">
              <a:spcBef>
                <a:spcPct val="0"/>
              </a:spcBef>
              <a:spcAft>
                <a:spcPct val="0"/>
              </a:spcAft>
              <a:defRPr sz="1600" b="1">
                <a:solidFill>
                  <a:schemeClr val="tx2"/>
                </a:solidFill>
                <a:latin typeface="Times New Roman" pitchFamily="18" charset="0"/>
              </a:defRPr>
            </a:lvl8pPr>
            <a:lvl9pPr marL="3886200" indent="-228600" algn="ctr" eaLnBrk="0" fontAlgn="base" hangingPunct="0">
              <a:spcBef>
                <a:spcPct val="0"/>
              </a:spcBef>
              <a:spcAft>
                <a:spcPct val="0"/>
              </a:spcAft>
              <a:defRPr sz="1600" b="1">
                <a:solidFill>
                  <a:schemeClr val="tx2"/>
                </a:solidFill>
                <a:latin typeface="Times New Roman" pitchFamily="18" charset="0"/>
              </a:defRPr>
            </a:lvl9pPr>
          </a:lstStyle>
          <a:p>
            <a:pPr algn="l"/>
            <a:endParaRPr lang="de-DE" altLang="cs-CZ" sz="2400" b="0">
              <a:solidFill>
                <a:schemeClr val="tx1"/>
              </a:solidFill>
            </a:endParaRPr>
          </a:p>
          <a:p>
            <a:pPr algn="l"/>
            <a:endParaRPr lang="de-DE" altLang="cs-CZ" sz="2400" b="0">
              <a:solidFill>
                <a:schemeClr val="tx1"/>
              </a:solidFill>
            </a:endParaRPr>
          </a:p>
        </p:txBody>
      </p:sp>
      <p:sp>
        <p:nvSpPr>
          <p:cNvPr id="18435" name="Rectangle 3"/>
          <p:cNvSpPr>
            <a:spLocks noChangeArrowheads="1"/>
          </p:cNvSpPr>
          <p:nvPr/>
        </p:nvSpPr>
        <p:spPr bwMode="auto">
          <a:xfrm>
            <a:off x="0" y="0"/>
            <a:ext cx="18415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1600" b="1">
                <a:solidFill>
                  <a:schemeClr val="tx2"/>
                </a:solidFill>
                <a:latin typeface="Times New Roman" pitchFamily="18" charset="0"/>
              </a:defRPr>
            </a:lvl1pPr>
            <a:lvl2pPr marL="742950" indent="-285750" eaLnBrk="0" hangingPunct="0">
              <a:defRPr sz="1600" b="1">
                <a:solidFill>
                  <a:schemeClr val="tx2"/>
                </a:solidFill>
                <a:latin typeface="Times New Roman" pitchFamily="18" charset="0"/>
              </a:defRPr>
            </a:lvl2pPr>
            <a:lvl3pPr marL="1143000" indent="-228600" eaLnBrk="0" hangingPunct="0">
              <a:defRPr sz="1600" b="1">
                <a:solidFill>
                  <a:schemeClr val="tx2"/>
                </a:solidFill>
                <a:latin typeface="Times New Roman" pitchFamily="18" charset="0"/>
              </a:defRPr>
            </a:lvl3pPr>
            <a:lvl4pPr marL="1600200" indent="-228600" eaLnBrk="0" hangingPunct="0">
              <a:defRPr sz="1600" b="1">
                <a:solidFill>
                  <a:schemeClr val="tx2"/>
                </a:solidFill>
                <a:latin typeface="Times New Roman" pitchFamily="18" charset="0"/>
              </a:defRPr>
            </a:lvl4pPr>
            <a:lvl5pPr marL="2057400" indent="-228600" eaLnBrk="0" hangingPunct="0">
              <a:defRPr sz="1600" b="1">
                <a:solidFill>
                  <a:schemeClr val="tx2"/>
                </a:solidFill>
                <a:latin typeface="Times New Roman" pitchFamily="18" charset="0"/>
              </a:defRPr>
            </a:lvl5pPr>
            <a:lvl6pPr marL="2514600" indent="-228600" algn="ctr" eaLnBrk="0" fontAlgn="base" hangingPunct="0">
              <a:spcBef>
                <a:spcPct val="0"/>
              </a:spcBef>
              <a:spcAft>
                <a:spcPct val="0"/>
              </a:spcAft>
              <a:defRPr sz="1600" b="1">
                <a:solidFill>
                  <a:schemeClr val="tx2"/>
                </a:solidFill>
                <a:latin typeface="Times New Roman" pitchFamily="18" charset="0"/>
              </a:defRPr>
            </a:lvl6pPr>
            <a:lvl7pPr marL="2971800" indent="-228600" algn="ctr" eaLnBrk="0" fontAlgn="base" hangingPunct="0">
              <a:spcBef>
                <a:spcPct val="0"/>
              </a:spcBef>
              <a:spcAft>
                <a:spcPct val="0"/>
              </a:spcAft>
              <a:defRPr sz="1600" b="1">
                <a:solidFill>
                  <a:schemeClr val="tx2"/>
                </a:solidFill>
                <a:latin typeface="Times New Roman" pitchFamily="18" charset="0"/>
              </a:defRPr>
            </a:lvl7pPr>
            <a:lvl8pPr marL="3429000" indent="-228600" algn="ctr" eaLnBrk="0" fontAlgn="base" hangingPunct="0">
              <a:spcBef>
                <a:spcPct val="0"/>
              </a:spcBef>
              <a:spcAft>
                <a:spcPct val="0"/>
              </a:spcAft>
              <a:defRPr sz="1600" b="1">
                <a:solidFill>
                  <a:schemeClr val="tx2"/>
                </a:solidFill>
                <a:latin typeface="Times New Roman" pitchFamily="18" charset="0"/>
              </a:defRPr>
            </a:lvl8pPr>
            <a:lvl9pPr marL="3886200" indent="-228600" algn="ctr" eaLnBrk="0" fontAlgn="base" hangingPunct="0">
              <a:spcBef>
                <a:spcPct val="0"/>
              </a:spcBef>
              <a:spcAft>
                <a:spcPct val="0"/>
              </a:spcAft>
              <a:defRPr sz="1600" b="1">
                <a:solidFill>
                  <a:schemeClr val="tx2"/>
                </a:solidFill>
                <a:latin typeface="Times New Roman" pitchFamily="18" charset="0"/>
              </a:defRPr>
            </a:lvl9pPr>
          </a:lstStyle>
          <a:p>
            <a:pPr algn="l"/>
            <a:endParaRPr lang="de-DE" altLang="cs-CZ" sz="2400" b="0">
              <a:solidFill>
                <a:schemeClr val="tx1"/>
              </a:solidFill>
            </a:endParaRPr>
          </a:p>
          <a:p>
            <a:pPr algn="l"/>
            <a:endParaRPr lang="de-DE" altLang="cs-CZ" sz="2400" b="0">
              <a:solidFill>
                <a:schemeClr val="tx1"/>
              </a:solidFill>
            </a:endParaRPr>
          </a:p>
        </p:txBody>
      </p:sp>
      <p:sp>
        <p:nvSpPr>
          <p:cNvPr id="204804" name="Text Box 4"/>
          <p:cNvSpPr txBox="1">
            <a:spLocks noChangeArrowheads="1"/>
          </p:cNvSpPr>
          <p:nvPr/>
        </p:nvSpPr>
        <p:spPr bwMode="auto">
          <a:xfrm>
            <a:off x="2114803" y="186859"/>
            <a:ext cx="467788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1600" b="1">
                <a:solidFill>
                  <a:schemeClr val="tx2"/>
                </a:solidFill>
                <a:latin typeface="Times New Roman" pitchFamily="18" charset="0"/>
              </a:defRPr>
            </a:lvl1pPr>
            <a:lvl2pPr marL="742950" indent="-285750" eaLnBrk="0" hangingPunct="0">
              <a:defRPr sz="1600" b="1">
                <a:solidFill>
                  <a:schemeClr val="tx2"/>
                </a:solidFill>
                <a:latin typeface="Times New Roman" pitchFamily="18" charset="0"/>
              </a:defRPr>
            </a:lvl2pPr>
            <a:lvl3pPr marL="1143000" indent="-228600" eaLnBrk="0" hangingPunct="0">
              <a:defRPr sz="1600" b="1">
                <a:solidFill>
                  <a:schemeClr val="tx2"/>
                </a:solidFill>
                <a:latin typeface="Times New Roman" pitchFamily="18" charset="0"/>
              </a:defRPr>
            </a:lvl3pPr>
            <a:lvl4pPr marL="1600200" indent="-228600" eaLnBrk="0" hangingPunct="0">
              <a:defRPr sz="1600" b="1">
                <a:solidFill>
                  <a:schemeClr val="tx2"/>
                </a:solidFill>
                <a:latin typeface="Times New Roman" pitchFamily="18" charset="0"/>
              </a:defRPr>
            </a:lvl4pPr>
            <a:lvl5pPr marL="2057400" indent="-228600" eaLnBrk="0" hangingPunct="0">
              <a:defRPr sz="1600" b="1">
                <a:solidFill>
                  <a:schemeClr val="tx2"/>
                </a:solidFill>
                <a:latin typeface="Times New Roman" pitchFamily="18" charset="0"/>
              </a:defRPr>
            </a:lvl5pPr>
            <a:lvl6pPr marL="2514600" indent="-228600" algn="ctr" eaLnBrk="0" fontAlgn="base" hangingPunct="0">
              <a:spcBef>
                <a:spcPct val="0"/>
              </a:spcBef>
              <a:spcAft>
                <a:spcPct val="0"/>
              </a:spcAft>
              <a:defRPr sz="1600" b="1">
                <a:solidFill>
                  <a:schemeClr val="tx2"/>
                </a:solidFill>
                <a:latin typeface="Times New Roman" pitchFamily="18" charset="0"/>
              </a:defRPr>
            </a:lvl6pPr>
            <a:lvl7pPr marL="2971800" indent="-228600" algn="ctr" eaLnBrk="0" fontAlgn="base" hangingPunct="0">
              <a:spcBef>
                <a:spcPct val="0"/>
              </a:spcBef>
              <a:spcAft>
                <a:spcPct val="0"/>
              </a:spcAft>
              <a:defRPr sz="1600" b="1">
                <a:solidFill>
                  <a:schemeClr val="tx2"/>
                </a:solidFill>
                <a:latin typeface="Times New Roman" pitchFamily="18" charset="0"/>
              </a:defRPr>
            </a:lvl7pPr>
            <a:lvl8pPr marL="3429000" indent="-228600" algn="ctr" eaLnBrk="0" fontAlgn="base" hangingPunct="0">
              <a:spcBef>
                <a:spcPct val="0"/>
              </a:spcBef>
              <a:spcAft>
                <a:spcPct val="0"/>
              </a:spcAft>
              <a:defRPr sz="1600" b="1">
                <a:solidFill>
                  <a:schemeClr val="tx2"/>
                </a:solidFill>
                <a:latin typeface="Times New Roman" pitchFamily="18" charset="0"/>
              </a:defRPr>
            </a:lvl8pPr>
            <a:lvl9pPr marL="3886200" indent="-228600" algn="ctr" eaLnBrk="0" fontAlgn="base" hangingPunct="0">
              <a:spcBef>
                <a:spcPct val="0"/>
              </a:spcBef>
              <a:spcAft>
                <a:spcPct val="0"/>
              </a:spcAft>
              <a:defRPr sz="1600" b="1">
                <a:solidFill>
                  <a:schemeClr val="tx2"/>
                </a:solidFill>
                <a:latin typeface="Times New Roman" pitchFamily="18" charset="0"/>
              </a:defRPr>
            </a:lvl9pPr>
          </a:lstStyle>
          <a:p>
            <a:pPr eaLnBrk="1" hangingPunct="1">
              <a:defRPr/>
            </a:pPr>
            <a:r>
              <a:rPr lang="cs-CZ" altLang="cs-CZ" sz="2800" u="sng" dirty="0" smtClean="0">
                <a:solidFill>
                  <a:srgbClr val="000000"/>
                </a:solidFill>
                <a:effectLst>
                  <a:outerShdw blurRad="38100" dist="38100" dir="2700000" algn="tl">
                    <a:srgbClr val="C0C0C0"/>
                  </a:outerShdw>
                </a:effectLst>
                <a:latin typeface="Arial" charset="0"/>
                <a:cs typeface="Lucida Sans Unicode" pitchFamily="34" charset="0"/>
              </a:rPr>
              <a:t>Doporučení</a:t>
            </a:r>
            <a:r>
              <a:rPr lang="cs-CZ" altLang="cs-CZ" sz="2800" u="sng" dirty="0">
                <a:solidFill>
                  <a:srgbClr val="000000"/>
                </a:solidFill>
                <a:effectLst>
                  <a:outerShdw blurRad="38100" dist="38100" dir="2700000" algn="tl">
                    <a:srgbClr val="C0C0C0"/>
                  </a:outerShdw>
                </a:effectLst>
                <a:latin typeface="Arial" charset="0"/>
                <a:cs typeface="Lucida Sans Unicode" pitchFamily="34" charset="0"/>
              </a:rPr>
              <a:t> </a:t>
            </a:r>
            <a:r>
              <a:rPr lang="cs-CZ" altLang="cs-CZ" sz="2800" u="sng" dirty="0" smtClean="0">
                <a:solidFill>
                  <a:srgbClr val="000000"/>
                </a:solidFill>
                <a:effectLst>
                  <a:outerShdw blurRad="38100" dist="38100" dir="2700000" algn="tl">
                    <a:srgbClr val="C0C0C0"/>
                  </a:outerShdw>
                </a:effectLst>
                <a:latin typeface="Arial" charset="0"/>
                <a:cs typeface="Lucida Sans Unicode" pitchFamily="34" charset="0"/>
              </a:rPr>
              <a:t>– pro realizaci</a:t>
            </a:r>
          </a:p>
        </p:txBody>
      </p:sp>
      <p:sp>
        <p:nvSpPr>
          <p:cNvPr id="18437" name="Rectangle 22"/>
          <p:cNvSpPr>
            <a:spLocks noChangeArrowheads="1"/>
          </p:cNvSpPr>
          <p:nvPr/>
        </p:nvSpPr>
        <p:spPr bwMode="auto">
          <a:xfrm>
            <a:off x="193675" y="842963"/>
            <a:ext cx="8386763" cy="4093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defTabSz="449263" eaLnBrk="0" hangingPunct="0">
              <a:tabLst>
                <a:tab pos="261938" algn="l"/>
                <a:tab pos="533400"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b="1">
                <a:solidFill>
                  <a:schemeClr val="tx2"/>
                </a:solidFill>
                <a:latin typeface="Times New Roman" pitchFamily="18" charset="0"/>
              </a:defRPr>
            </a:lvl1pPr>
            <a:lvl2pPr marL="533400" indent="-266700" defTabSz="449263" eaLnBrk="0" hangingPunct="0">
              <a:tabLst>
                <a:tab pos="261938" algn="l"/>
                <a:tab pos="533400"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b="1">
                <a:solidFill>
                  <a:schemeClr val="tx2"/>
                </a:solidFill>
                <a:latin typeface="Times New Roman" pitchFamily="18" charset="0"/>
              </a:defRPr>
            </a:lvl2pPr>
            <a:lvl3pPr marL="1143000" indent="-228600" defTabSz="449263" eaLnBrk="0" hangingPunct="0">
              <a:tabLst>
                <a:tab pos="261938" algn="l"/>
                <a:tab pos="533400"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b="1">
                <a:solidFill>
                  <a:schemeClr val="tx2"/>
                </a:solidFill>
                <a:latin typeface="Times New Roman" pitchFamily="18" charset="0"/>
              </a:defRPr>
            </a:lvl3pPr>
            <a:lvl4pPr marL="1600200" indent="-228600" defTabSz="449263" eaLnBrk="0" hangingPunct="0">
              <a:tabLst>
                <a:tab pos="261938" algn="l"/>
                <a:tab pos="533400"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b="1">
                <a:solidFill>
                  <a:schemeClr val="tx2"/>
                </a:solidFill>
                <a:latin typeface="Times New Roman" pitchFamily="18" charset="0"/>
              </a:defRPr>
            </a:lvl4pPr>
            <a:lvl5pPr marL="2057400" indent="-228600" defTabSz="449263" eaLnBrk="0" hangingPunct="0">
              <a:tabLst>
                <a:tab pos="261938" algn="l"/>
                <a:tab pos="533400"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b="1">
                <a:solidFill>
                  <a:schemeClr val="tx2"/>
                </a:solidFill>
                <a:latin typeface="Times New Roman" pitchFamily="18" charset="0"/>
              </a:defRPr>
            </a:lvl5pPr>
            <a:lvl6pPr marL="2514600" indent="-228600" algn="ctr" defTabSz="449263" eaLnBrk="0" fontAlgn="base" hangingPunct="0">
              <a:spcBef>
                <a:spcPct val="0"/>
              </a:spcBef>
              <a:spcAft>
                <a:spcPct val="0"/>
              </a:spcAft>
              <a:tabLst>
                <a:tab pos="261938" algn="l"/>
                <a:tab pos="533400"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b="1">
                <a:solidFill>
                  <a:schemeClr val="tx2"/>
                </a:solidFill>
                <a:latin typeface="Times New Roman" pitchFamily="18" charset="0"/>
              </a:defRPr>
            </a:lvl6pPr>
            <a:lvl7pPr marL="2971800" indent="-228600" algn="ctr" defTabSz="449263" eaLnBrk="0" fontAlgn="base" hangingPunct="0">
              <a:spcBef>
                <a:spcPct val="0"/>
              </a:spcBef>
              <a:spcAft>
                <a:spcPct val="0"/>
              </a:spcAft>
              <a:tabLst>
                <a:tab pos="261938" algn="l"/>
                <a:tab pos="533400"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b="1">
                <a:solidFill>
                  <a:schemeClr val="tx2"/>
                </a:solidFill>
                <a:latin typeface="Times New Roman" pitchFamily="18" charset="0"/>
              </a:defRPr>
            </a:lvl7pPr>
            <a:lvl8pPr marL="3429000" indent="-228600" algn="ctr" defTabSz="449263" eaLnBrk="0" fontAlgn="base" hangingPunct="0">
              <a:spcBef>
                <a:spcPct val="0"/>
              </a:spcBef>
              <a:spcAft>
                <a:spcPct val="0"/>
              </a:spcAft>
              <a:tabLst>
                <a:tab pos="261938" algn="l"/>
                <a:tab pos="533400"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b="1">
                <a:solidFill>
                  <a:schemeClr val="tx2"/>
                </a:solidFill>
                <a:latin typeface="Times New Roman" pitchFamily="18" charset="0"/>
              </a:defRPr>
            </a:lvl8pPr>
            <a:lvl9pPr marL="3886200" indent="-228600" algn="ctr" defTabSz="449263" eaLnBrk="0" fontAlgn="base" hangingPunct="0">
              <a:spcBef>
                <a:spcPct val="0"/>
              </a:spcBef>
              <a:spcAft>
                <a:spcPct val="0"/>
              </a:spcAft>
              <a:tabLst>
                <a:tab pos="261938" algn="l"/>
                <a:tab pos="533400"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b="1">
                <a:solidFill>
                  <a:schemeClr val="tx2"/>
                </a:solidFill>
                <a:latin typeface="Times New Roman" pitchFamily="18" charset="0"/>
              </a:defRPr>
            </a:lvl9pPr>
          </a:lstStyle>
          <a:p>
            <a:pPr marL="266700" lvl="1" indent="0" algn="just" eaLnBrk="1" hangingPunct="1">
              <a:lnSpc>
                <a:spcPct val="130000"/>
              </a:lnSpc>
              <a:buClr>
                <a:srgbClr val="000000"/>
              </a:buClr>
              <a:buSzPct val="110000"/>
            </a:pPr>
            <a:endParaRPr lang="cs-CZ" sz="2000" u="sng" dirty="0" smtClean="0">
              <a:solidFill>
                <a:srgbClr val="000000"/>
              </a:solidFill>
              <a:latin typeface="Arial" charset="0"/>
            </a:endParaRPr>
          </a:p>
          <a:p>
            <a:pPr marL="266700" lvl="1" indent="0" algn="just" eaLnBrk="1" hangingPunct="1">
              <a:lnSpc>
                <a:spcPct val="130000"/>
              </a:lnSpc>
              <a:buClr>
                <a:srgbClr val="000000"/>
              </a:buClr>
              <a:buSzPct val="110000"/>
            </a:pPr>
            <a:r>
              <a:rPr lang="cs-CZ" sz="2000" u="sng" dirty="0" smtClean="0">
                <a:solidFill>
                  <a:srgbClr val="000000"/>
                </a:solidFill>
                <a:latin typeface="Arial" charset="0"/>
              </a:rPr>
              <a:t>Opatření NO2 (NO3)</a:t>
            </a:r>
          </a:p>
          <a:p>
            <a:pPr marL="266700" lvl="1" indent="0" algn="just" eaLnBrk="1" hangingPunct="1">
              <a:lnSpc>
                <a:spcPct val="130000"/>
              </a:lnSpc>
              <a:buClr>
                <a:srgbClr val="000000"/>
              </a:buClr>
              <a:buSzPct val="110000"/>
            </a:pPr>
            <a:endParaRPr lang="cs-CZ" sz="2000" u="sng" dirty="0">
              <a:solidFill>
                <a:srgbClr val="000000"/>
              </a:solidFill>
              <a:latin typeface="Arial" charset="0"/>
            </a:endParaRPr>
          </a:p>
          <a:p>
            <a:pPr lvl="2" algn="just" eaLnBrk="1" hangingPunct="1">
              <a:lnSpc>
                <a:spcPct val="130000"/>
              </a:lnSpc>
              <a:buClr>
                <a:srgbClr val="000000"/>
              </a:buClr>
              <a:buSzPct val="110000"/>
              <a:buFontTx/>
              <a:buChar char="•"/>
            </a:pPr>
            <a:r>
              <a:rPr lang="cs-CZ" sz="2000" dirty="0" smtClean="0">
                <a:solidFill>
                  <a:srgbClr val="000000"/>
                </a:solidFill>
                <a:latin typeface="Arial" charset="0"/>
              </a:rPr>
              <a:t>Opatření </a:t>
            </a:r>
            <a:r>
              <a:rPr lang="cs-CZ" sz="2000" dirty="0">
                <a:solidFill>
                  <a:srgbClr val="000000"/>
                </a:solidFill>
                <a:latin typeface="Arial" charset="0"/>
              </a:rPr>
              <a:t>NO2</a:t>
            </a:r>
            <a:r>
              <a:rPr lang="cs-CZ" sz="2000" b="0" dirty="0">
                <a:solidFill>
                  <a:srgbClr val="000000"/>
                </a:solidFill>
                <a:latin typeface="Arial" charset="0"/>
              </a:rPr>
              <a:t>, popřípadě </a:t>
            </a:r>
            <a:r>
              <a:rPr lang="cs-CZ" sz="2000" dirty="0">
                <a:solidFill>
                  <a:srgbClr val="000000"/>
                </a:solidFill>
                <a:latin typeface="Arial" charset="0"/>
              </a:rPr>
              <a:t>NO3</a:t>
            </a:r>
            <a:r>
              <a:rPr lang="cs-CZ" sz="2000" b="0" dirty="0">
                <a:solidFill>
                  <a:srgbClr val="000000"/>
                </a:solidFill>
                <a:latin typeface="Arial" charset="0"/>
              </a:rPr>
              <a:t> se doporučuje k realizaci. Instalace KGJ s finanční podporou strategického partnera přinese úspory a snížení ceny tepla bez nutnosti navýšení odpisů. Instalace KGJ pomocí vlastních finančních prostředků přinese úspory bez nutnosti dlouhodobého závazku vůči dodavateli tepla z KGJ.  Konečné rozhodnutí závisí na investorovi</a:t>
            </a:r>
            <a:r>
              <a:rPr lang="cs-CZ" sz="2000" b="0" dirty="0" smtClean="0">
                <a:solidFill>
                  <a:srgbClr val="000000"/>
                </a:solidFill>
                <a:latin typeface="Arial" charset="0"/>
              </a:rPr>
              <a:t>.</a:t>
            </a:r>
            <a:endParaRPr lang="cs-CZ" sz="2000" b="0" dirty="0">
              <a:solidFill>
                <a:srgbClr val="000000"/>
              </a:solidFill>
              <a:latin typeface="Arial" charset="0"/>
            </a:endParaRPr>
          </a:p>
        </p:txBody>
      </p:sp>
    </p:spTree>
    <p:extLst>
      <p:ext uri="{BB962C8B-B14F-4D97-AF65-F5344CB8AC3E}">
        <p14:creationId xmlns:p14="http://schemas.microsoft.com/office/powerpoint/2010/main" val="369945635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0" y="0"/>
            <a:ext cx="18415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1600" b="1">
                <a:solidFill>
                  <a:schemeClr val="tx2"/>
                </a:solidFill>
                <a:latin typeface="Times New Roman" pitchFamily="18" charset="0"/>
              </a:defRPr>
            </a:lvl1pPr>
            <a:lvl2pPr marL="742950" indent="-285750" eaLnBrk="0" hangingPunct="0">
              <a:defRPr sz="1600" b="1">
                <a:solidFill>
                  <a:schemeClr val="tx2"/>
                </a:solidFill>
                <a:latin typeface="Times New Roman" pitchFamily="18" charset="0"/>
              </a:defRPr>
            </a:lvl2pPr>
            <a:lvl3pPr marL="1143000" indent="-228600" eaLnBrk="0" hangingPunct="0">
              <a:defRPr sz="1600" b="1">
                <a:solidFill>
                  <a:schemeClr val="tx2"/>
                </a:solidFill>
                <a:latin typeface="Times New Roman" pitchFamily="18" charset="0"/>
              </a:defRPr>
            </a:lvl3pPr>
            <a:lvl4pPr marL="1600200" indent="-228600" eaLnBrk="0" hangingPunct="0">
              <a:defRPr sz="1600" b="1">
                <a:solidFill>
                  <a:schemeClr val="tx2"/>
                </a:solidFill>
                <a:latin typeface="Times New Roman" pitchFamily="18" charset="0"/>
              </a:defRPr>
            </a:lvl4pPr>
            <a:lvl5pPr marL="2057400" indent="-228600" eaLnBrk="0" hangingPunct="0">
              <a:defRPr sz="1600" b="1">
                <a:solidFill>
                  <a:schemeClr val="tx2"/>
                </a:solidFill>
                <a:latin typeface="Times New Roman" pitchFamily="18" charset="0"/>
              </a:defRPr>
            </a:lvl5pPr>
            <a:lvl6pPr marL="2514600" indent="-228600" algn="ctr" eaLnBrk="0" fontAlgn="base" hangingPunct="0">
              <a:spcBef>
                <a:spcPct val="0"/>
              </a:spcBef>
              <a:spcAft>
                <a:spcPct val="0"/>
              </a:spcAft>
              <a:defRPr sz="1600" b="1">
                <a:solidFill>
                  <a:schemeClr val="tx2"/>
                </a:solidFill>
                <a:latin typeface="Times New Roman" pitchFamily="18" charset="0"/>
              </a:defRPr>
            </a:lvl6pPr>
            <a:lvl7pPr marL="2971800" indent="-228600" algn="ctr" eaLnBrk="0" fontAlgn="base" hangingPunct="0">
              <a:spcBef>
                <a:spcPct val="0"/>
              </a:spcBef>
              <a:spcAft>
                <a:spcPct val="0"/>
              </a:spcAft>
              <a:defRPr sz="1600" b="1">
                <a:solidFill>
                  <a:schemeClr val="tx2"/>
                </a:solidFill>
                <a:latin typeface="Times New Roman" pitchFamily="18" charset="0"/>
              </a:defRPr>
            </a:lvl7pPr>
            <a:lvl8pPr marL="3429000" indent="-228600" algn="ctr" eaLnBrk="0" fontAlgn="base" hangingPunct="0">
              <a:spcBef>
                <a:spcPct val="0"/>
              </a:spcBef>
              <a:spcAft>
                <a:spcPct val="0"/>
              </a:spcAft>
              <a:defRPr sz="1600" b="1">
                <a:solidFill>
                  <a:schemeClr val="tx2"/>
                </a:solidFill>
                <a:latin typeface="Times New Roman" pitchFamily="18" charset="0"/>
              </a:defRPr>
            </a:lvl8pPr>
            <a:lvl9pPr marL="3886200" indent="-228600" algn="ctr" eaLnBrk="0" fontAlgn="base" hangingPunct="0">
              <a:spcBef>
                <a:spcPct val="0"/>
              </a:spcBef>
              <a:spcAft>
                <a:spcPct val="0"/>
              </a:spcAft>
              <a:defRPr sz="1600" b="1">
                <a:solidFill>
                  <a:schemeClr val="tx2"/>
                </a:solidFill>
                <a:latin typeface="Times New Roman" pitchFamily="18" charset="0"/>
              </a:defRPr>
            </a:lvl9pPr>
          </a:lstStyle>
          <a:p>
            <a:pPr algn="l"/>
            <a:endParaRPr lang="de-DE" altLang="cs-CZ" sz="2400" b="0">
              <a:solidFill>
                <a:schemeClr val="tx1"/>
              </a:solidFill>
            </a:endParaRPr>
          </a:p>
          <a:p>
            <a:pPr algn="l"/>
            <a:endParaRPr lang="de-DE" altLang="cs-CZ" sz="2400" b="0">
              <a:solidFill>
                <a:schemeClr val="tx1"/>
              </a:solidFill>
            </a:endParaRPr>
          </a:p>
        </p:txBody>
      </p:sp>
      <p:sp>
        <p:nvSpPr>
          <p:cNvPr id="18435" name="Rectangle 3"/>
          <p:cNvSpPr>
            <a:spLocks noChangeArrowheads="1"/>
          </p:cNvSpPr>
          <p:nvPr/>
        </p:nvSpPr>
        <p:spPr bwMode="auto">
          <a:xfrm>
            <a:off x="0" y="0"/>
            <a:ext cx="18415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1600" b="1">
                <a:solidFill>
                  <a:schemeClr val="tx2"/>
                </a:solidFill>
                <a:latin typeface="Times New Roman" pitchFamily="18" charset="0"/>
              </a:defRPr>
            </a:lvl1pPr>
            <a:lvl2pPr marL="742950" indent="-285750" eaLnBrk="0" hangingPunct="0">
              <a:defRPr sz="1600" b="1">
                <a:solidFill>
                  <a:schemeClr val="tx2"/>
                </a:solidFill>
                <a:latin typeface="Times New Roman" pitchFamily="18" charset="0"/>
              </a:defRPr>
            </a:lvl2pPr>
            <a:lvl3pPr marL="1143000" indent="-228600" eaLnBrk="0" hangingPunct="0">
              <a:defRPr sz="1600" b="1">
                <a:solidFill>
                  <a:schemeClr val="tx2"/>
                </a:solidFill>
                <a:latin typeface="Times New Roman" pitchFamily="18" charset="0"/>
              </a:defRPr>
            </a:lvl3pPr>
            <a:lvl4pPr marL="1600200" indent="-228600" eaLnBrk="0" hangingPunct="0">
              <a:defRPr sz="1600" b="1">
                <a:solidFill>
                  <a:schemeClr val="tx2"/>
                </a:solidFill>
                <a:latin typeface="Times New Roman" pitchFamily="18" charset="0"/>
              </a:defRPr>
            </a:lvl4pPr>
            <a:lvl5pPr marL="2057400" indent="-228600" eaLnBrk="0" hangingPunct="0">
              <a:defRPr sz="1600" b="1">
                <a:solidFill>
                  <a:schemeClr val="tx2"/>
                </a:solidFill>
                <a:latin typeface="Times New Roman" pitchFamily="18" charset="0"/>
              </a:defRPr>
            </a:lvl5pPr>
            <a:lvl6pPr marL="2514600" indent="-228600" algn="ctr" eaLnBrk="0" fontAlgn="base" hangingPunct="0">
              <a:spcBef>
                <a:spcPct val="0"/>
              </a:spcBef>
              <a:spcAft>
                <a:spcPct val="0"/>
              </a:spcAft>
              <a:defRPr sz="1600" b="1">
                <a:solidFill>
                  <a:schemeClr val="tx2"/>
                </a:solidFill>
                <a:latin typeface="Times New Roman" pitchFamily="18" charset="0"/>
              </a:defRPr>
            </a:lvl6pPr>
            <a:lvl7pPr marL="2971800" indent="-228600" algn="ctr" eaLnBrk="0" fontAlgn="base" hangingPunct="0">
              <a:spcBef>
                <a:spcPct val="0"/>
              </a:spcBef>
              <a:spcAft>
                <a:spcPct val="0"/>
              </a:spcAft>
              <a:defRPr sz="1600" b="1">
                <a:solidFill>
                  <a:schemeClr val="tx2"/>
                </a:solidFill>
                <a:latin typeface="Times New Roman" pitchFamily="18" charset="0"/>
              </a:defRPr>
            </a:lvl7pPr>
            <a:lvl8pPr marL="3429000" indent="-228600" algn="ctr" eaLnBrk="0" fontAlgn="base" hangingPunct="0">
              <a:spcBef>
                <a:spcPct val="0"/>
              </a:spcBef>
              <a:spcAft>
                <a:spcPct val="0"/>
              </a:spcAft>
              <a:defRPr sz="1600" b="1">
                <a:solidFill>
                  <a:schemeClr val="tx2"/>
                </a:solidFill>
                <a:latin typeface="Times New Roman" pitchFamily="18" charset="0"/>
              </a:defRPr>
            </a:lvl8pPr>
            <a:lvl9pPr marL="3886200" indent="-228600" algn="ctr" eaLnBrk="0" fontAlgn="base" hangingPunct="0">
              <a:spcBef>
                <a:spcPct val="0"/>
              </a:spcBef>
              <a:spcAft>
                <a:spcPct val="0"/>
              </a:spcAft>
              <a:defRPr sz="1600" b="1">
                <a:solidFill>
                  <a:schemeClr val="tx2"/>
                </a:solidFill>
                <a:latin typeface="Times New Roman" pitchFamily="18" charset="0"/>
              </a:defRPr>
            </a:lvl9pPr>
          </a:lstStyle>
          <a:p>
            <a:pPr algn="l"/>
            <a:endParaRPr lang="de-DE" altLang="cs-CZ" sz="2400" b="0">
              <a:solidFill>
                <a:schemeClr val="tx1"/>
              </a:solidFill>
            </a:endParaRPr>
          </a:p>
          <a:p>
            <a:pPr algn="l"/>
            <a:endParaRPr lang="de-DE" altLang="cs-CZ" sz="2400" b="0">
              <a:solidFill>
                <a:schemeClr val="tx1"/>
              </a:solidFill>
            </a:endParaRPr>
          </a:p>
        </p:txBody>
      </p:sp>
      <p:sp>
        <p:nvSpPr>
          <p:cNvPr id="204804" name="Text Box 4"/>
          <p:cNvSpPr txBox="1">
            <a:spLocks noChangeArrowheads="1"/>
          </p:cNvSpPr>
          <p:nvPr/>
        </p:nvSpPr>
        <p:spPr bwMode="auto">
          <a:xfrm>
            <a:off x="2114803" y="186859"/>
            <a:ext cx="467788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1600" b="1">
                <a:solidFill>
                  <a:schemeClr val="tx2"/>
                </a:solidFill>
                <a:latin typeface="Times New Roman" pitchFamily="18" charset="0"/>
              </a:defRPr>
            </a:lvl1pPr>
            <a:lvl2pPr marL="742950" indent="-285750" eaLnBrk="0" hangingPunct="0">
              <a:defRPr sz="1600" b="1">
                <a:solidFill>
                  <a:schemeClr val="tx2"/>
                </a:solidFill>
                <a:latin typeface="Times New Roman" pitchFamily="18" charset="0"/>
              </a:defRPr>
            </a:lvl2pPr>
            <a:lvl3pPr marL="1143000" indent="-228600" eaLnBrk="0" hangingPunct="0">
              <a:defRPr sz="1600" b="1">
                <a:solidFill>
                  <a:schemeClr val="tx2"/>
                </a:solidFill>
                <a:latin typeface="Times New Roman" pitchFamily="18" charset="0"/>
              </a:defRPr>
            </a:lvl3pPr>
            <a:lvl4pPr marL="1600200" indent="-228600" eaLnBrk="0" hangingPunct="0">
              <a:defRPr sz="1600" b="1">
                <a:solidFill>
                  <a:schemeClr val="tx2"/>
                </a:solidFill>
                <a:latin typeface="Times New Roman" pitchFamily="18" charset="0"/>
              </a:defRPr>
            </a:lvl4pPr>
            <a:lvl5pPr marL="2057400" indent="-228600" eaLnBrk="0" hangingPunct="0">
              <a:defRPr sz="1600" b="1">
                <a:solidFill>
                  <a:schemeClr val="tx2"/>
                </a:solidFill>
                <a:latin typeface="Times New Roman" pitchFamily="18" charset="0"/>
              </a:defRPr>
            </a:lvl5pPr>
            <a:lvl6pPr marL="2514600" indent="-228600" algn="ctr" eaLnBrk="0" fontAlgn="base" hangingPunct="0">
              <a:spcBef>
                <a:spcPct val="0"/>
              </a:spcBef>
              <a:spcAft>
                <a:spcPct val="0"/>
              </a:spcAft>
              <a:defRPr sz="1600" b="1">
                <a:solidFill>
                  <a:schemeClr val="tx2"/>
                </a:solidFill>
                <a:latin typeface="Times New Roman" pitchFamily="18" charset="0"/>
              </a:defRPr>
            </a:lvl6pPr>
            <a:lvl7pPr marL="2971800" indent="-228600" algn="ctr" eaLnBrk="0" fontAlgn="base" hangingPunct="0">
              <a:spcBef>
                <a:spcPct val="0"/>
              </a:spcBef>
              <a:spcAft>
                <a:spcPct val="0"/>
              </a:spcAft>
              <a:defRPr sz="1600" b="1">
                <a:solidFill>
                  <a:schemeClr val="tx2"/>
                </a:solidFill>
                <a:latin typeface="Times New Roman" pitchFamily="18" charset="0"/>
              </a:defRPr>
            </a:lvl7pPr>
            <a:lvl8pPr marL="3429000" indent="-228600" algn="ctr" eaLnBrk="0" fontAlgn="base" hangingPunct="0">
              <a:spcBef>
                <a:spcPct val="0"/>
              </a:spcBef>
              <a:spcAft>
                <a:spcPct val="0"/>
              </a:spcAft>
              <a:defRPr sz="1600" b="1">
                <a:solidFill>
                  <a:schemeClr val="tx2"/>
                </a:solidFill>
                <a:latin typeface="Times New Roman" pitchFamily="18" charset="0"/>
              </a:defRPr>
            </a:lvl8pPr>
            <a:lvl9pPr marL="3886200" indent="-228600" algn="ctr" eaLnBrk="0" fontAlgn="base" hangingPunct="0">
              <a:spcBef>
                <a:spcPct val="0"/>
              </a:spcBef>
              <a:spcAft>
                <a:spcPct val="0"/>
              </a:spcAft>
              <a:defRPr sz="1600" b="1">
                <a:solidFill>
                  <a:schemeClr val="tx2"/>
                </a:solidFill>
                <a:latin typeface="Times New Roman" pitchFamily="18" charset="0"/>
              </a:defRPr>
            </a:lvl9pPr>
          </a:lstStyle>
          <a:p>
            <a:pPr eaLnBrk="1" hangingPunct="1">
              <a:defRPr/>
            </a:pPr>
            <a:r>
              <a:rPr lang="cs-CZ" altLang="cs-CZ" sz="2800" u="sng" dirty="0" smtClean="0">
                <a:solidFill>
                  <a:srgbClr val="000000"/>
                </a:solidFill>
                <a:effectLst>
                  <a:outerShdw blurRad="38100" dist="38100" dir="2700000" algn="tl">
                    <a:srgbClr val="C0C0C0"/>
                  </a:outerShdw>
                </a:effectLst>
                <a:latin typeface="Arial" charset="0"/>
                <a:cs typeface="Lucida Sans Unicode" pitchFamily="34" charset="0"/>
              </a:rPr>
              <a:t>Doporučení</a:t>
            </a:r>
            <a:r>
              <a:rPr lang="cs-CZ" altLang="cs-CZ" sz="2800" u="sng" dirty="0">
                <a:solidFill>
                  <a:srgbClr val="000000"/>
                </a:solidFill>
                <a:effectLst>
                  <a:outerShdw blurRad="38100" dist="38100" dir="2700000" algn="tl">
                    <a:srgbClr val="C0C0C0"/>
                  </a:outerShdw>
                </a:effectLst>
                <a:latin typeface="Arial" charset="0"/>
                <a:cs typeface="Lucida Sans Unicode" pitchFamily="34" charset="0"/>
              </a:rPr>
              <a:t> </a:t>
            </a:r>
            <a:r>
              <a:rPr lang="cs-CZ" altLang="cs-CZ" sz="2800" u="sng" dirty="0" smtClean="0">
                <a:solidFill>
                  <a:srgbClr val="000000"/>
                </a:solidFill>
                <a:effectLst>
                  <a:outerShdw blurRad="38100" dist="38100" dir="2700000" algn="tl">
                    <a:srgbClr val="C0C0C0"/>
                  </a:outerShdw>
                </a:effectLst>
                <a:latin typeface="Arial" charset="0"/>
                <a:cs typeface="Lucida Sans Unicode" pitchFamily="34" charset="0"/>
              </a:rPr>
              <a:t>– pro realizaci</a:t>
            </a:r>
          </a:p>
        </p:txBody>
      </p:sp>
      <p:sp>
        <p:nvSpPr>
          <p:cNvPr id="18437" name="Rectangle 22"/>
          <p:cNvSpPr>
            <a:spLocks noChangeArrowheads="1"/>
          </p:cNvSpPr>
          <p:nvPr/>
        </p:nvSpPr>
        <p:spPr bwMode="auto">
          <a:xfrm>
            <a:off x="193675" y="842963"/>
            <a:ext cx="8386763" cy="3293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defTabSz="449263" eaLnBrk="0" hangingPunct="0">
              <a:tabLst>
                <a:tab pos="261938" algn="l"/>
                <a:tab pos="533400"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b="1">
                <a:solidFill>
                  <a:schemeClr val="tx2"/>
                </a:solidFill>
                <a:latin typeface="Times New Roman" pitchFamily="18" charset="0"/>
              </a:defRPr>
            </a:lvl1pPr>
            <a:lvl2pPr marL="533400" indent="-266700" defTabSz="449263" eaLnBrk="0" hangingPunct="0">
              <a:tabLst>
                <a:tab pos="261938" algn="l"/>
                <a:tab pos="533400"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b="1">
                <a:solidFill>
                  <a:schemeClr val="tx2"/>
                </a:solidFill>
                <a:latin typeface="Times New Roman" pitchFamily="18" charset="0"/>
              </a:defRPr>
            </a:lvl2pPr>
            <a:lvl3pPr marL="1143000" indent="-228600" defTabSz="449263" eaLnBrk="0" hangingPunct="0">
              <a:tabLst>
                <a:tab pos="261938" algn="l"/>
                <a:tab pos="533400"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b="1">
                <a:solidFill>
                  <a:schemeClr val="tx2"/>
                </a:solidFill>
                <a:latin typeface="Times New Roman" pitchFamily="18" charset="0"/>
              </a:defRPr>
            </a:lvl3pPr>
            <a:lvl4pPr marL="1600200" indent="-228600" defTabSz="449263" eaLnBrk="0" hangingPunct="0">
              <a:tabLst>
                <a:tab pos="261938" algn="l"/>
                <a:tab pos="533400"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b="1">
                <a:solidFill>
                  <a:schemeClr val="tx2"/>
                </a:solidFill>
                <a:latin typeface="Times New Roman" pitchFamily="18" charset="0"/>
              </a:defRPr>
            </a:lvl4pPr>
            <a:lvl5pPr marL="2057400" indent="-228600" defTabSz="449263" eaLnBrk="0" hangingPunct="0">
              <a:tabLst>
                <a:tab pos="261938" algn="l"/>
                <a:tab pos="533400"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b="1">
                <a:solidFill>
                  <a:schemeClr val="tx2"/>
                </a:solidFill>
                <a:latin typeface="Times New Roman" pitchFamily="18" charset="0"/>
              </a:defRPr>
            </a:lvl5pPr>
            <a:lvl6pPr marL="2514600" indent="-228600" algn="ctr" defTabSz="449263" eaLnBrk="0" fontAlgn="base" hangingPunct="0">
              <a:spcBef>
                <a:spcPct val="0"/>
              </a:spcBef>
              <a:spcAft>
                <a:spcPct val="0"/>
              </a:spcAft>
              <a:tabLst>
                <a:tab pos="261938" algn="l"/>
                <a:tab pos="533400"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b="1">
                <a:solidFill>
                  <a:schemeClr val="tx2"/>
                </a:solidFill>
                <a:latin typeface="Times New Roman" pitchFamily="18" charset="0"/>
              </a:defRPr>
            </a:lvl6pPr>
            <a:lvl7pPr marL="2971800" indent="-228600" algn="ctr" defTabSz="449263" eaLnBrk="0" fontAlgn="base" hangingPunct="0">
              <a:spcBef>
                <a:spcPct val="0"/>
              </a:spcBef>
              <a:spcAft>
                <a:spcPct val="0"/>
              </a:spcAft>
              <a:tabLst>
                <a:tab pos="261938" algn="l"/>
                <a:tab pos="533400"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b="1">
                <a:solidFill>
                  <a:schemeClr val="tx2"/>
                </a:solidFill>
                <a:latin typeface="Times New Roman" pitchFamily="18" charset="0"/>
              </a:defRPr>
            </a:lvl7pPr>
            <a:lvl8pPr marL="3429000" indent="-228600" algn="ctr" defTabSz="449263" eaLnBrk="0" fontAlgn="base" hangingPunct="0">
              <a:spcBef>
                <a:spcPct val="0"/>
              </a:spcBef>
              <a:spcAft>
                <a:spcPct val="0"/>
              </a:spcAft>
              <a:tabLst>
                <a:tab pos="261938" algn="l"/>
                <a:tab pos="533400"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b="1">
                <a:solidFill>
                  <a:schemeClr val="tx2"/>
                </a:solidFill>
                <a:latin typeface="Times New Roman" pitchFamily="18" charset="0"/>
              </a:defRPr>
            </a:lvl8pPr>
            <a:lvl9pPr marL="3886200" indent="-228600" algn="ctr" defTabSz="449263" eaLnBrk="0" fontAlgn="base" hangingPunct="0">
              <a:spcBef>
                <a:spcPct val="0"/>
              </a:spcBef>
              <a:spcAft>
                <a:spcPct val="0"/>
              </a:spcAft>
              <a:tabLst>
                <a:tab pos="261938" algn="l"/>
                <a:tab pos="533400"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b="1">
                <a:solidFill>
                  <a:schemeClr val="tx2"/>
                </a:solidFill>
                <a:latin typeface="Times New Roman" pitchFamily="18" charset="0"/>
              </a:defRPr>
            </a:lvl9pPr>
          </a:lstStyle>
          <a:p>
            <a:pPr marL="266700" lvl="1" indent="0" algn="just" eaLnBrk="1" hangingPunct="1">
              <a:lnSpc>
                <a:spcPct val="130000"/>
              </a:lnSpc>
              <a:buClr>
                <a:srgbClr val="000000"/>
              </a:buClr>
              <a:buSzPct val="110000"/>
            </a:pPr>
            <a:r>
              <a:rPr lang="cs-CZ" sz="2000" dirty="0" smtClean="0">
                <a:solidFill>
                  <a:srgbClr val="000000"/>
                </a:solidFill>
                <a:latin typeface="Arial" charset="0"/>
              </a:rPr>
              <a:t>Opatření NO4</a:t>
            </a:r>
            <a:endParaRPr lang="cs-CZ" sz="2000" dirty="0">
              <a:solidFill>
                <a:srgbClr val="000000"/>
              </a:solidFill>
              <a:latin typeface="Arial" charset="0"/>
            </a:endParaRPr>
          </a:p>
          <a:p>
            <a:pPr lvl="2" algn="just" eaLnBrk="1" hangingPunct="1">
              <a:lnSpc>
                <a:spcPct val="130000"/>
              </a:lnSpc>
              <a:buClr>
                <a:srgbClr val="000000"/>
              </a:buClr>
              <a:buSzPct val="110000"/>
              <a:buFontTx/>
              <a:buChar char="•"/>
            </a:pPr>
            <a:r>
              <a:rPr lang="cs-CZ" sz="2000" dirty="0" smtClean="0">
                <a:solidFill>
                  <a:srgbClr val="000000"/>
                </a:solidFill>
                <a:latin typeface="Arial" charset="0"/>
              </a:rPr>
              <a:t>Opatření </a:t>
            </a:r>
            <a:r>
              <a:rPr lang="cs-CZ" sz="2000" dirty="0">
                <a:solidFill>
                  <a:srgbClr val="000000"/>
                </a:solidFill>
                <a:latin typeface="Arial" charset="0"/>
              </a:rPr>
              <a:t>NO4 </a:t>
            </a:r>
            <a:r>
              <a:rPr lang="cs-CZ" sz="2000" b="0" dirty="0">
                <a:solidFill>
                  <a:srgbClr val="000000"/>
                </a:solidFill>
                <a:latin typeface="Arial" charset="0"/>
              </a:rPr>
              <a:t>představuje vysokou investiční zátěž a reálná doba návratnosti je až za hranici životnosti zařízení (30 let). Vzhledem k tomu, že stávající rozvody jsou na hranici životnosti a předpokládá se nárůst nákladů na opravy a údržbu, doporučuje se realizace NO4 po roce 2018 a v případě možnosti získání dotace.</a:t>
            </a:r>
          </a:p>
          <a:p>
            <a:pPr marL="266700" lvl="1" indent="0" algn="just" eaLnBrk="1" hangingPunct="1">
              <a:lnSpc>
                <a:spcPct val="130000"/>
              </a:lnSpc>
              <a:buClr>
                <a:srgbClr val="000000"/>
              </a:buClr>
              <a:buSzPct val="110000"/>
            </a:pPr>
            <a:endParaRPr lang="cs-CZ" altLang="cs-CZ" sz="2000" b="0" dirty="0" smtClean="0">
              <a:solidFill>
                <a:srgbClr val="000000"/>
              </a:solidFill>
              <a:latin typeface="Arial" charset="0"/>
            </a:endParaRPr>
          </a:p>
        </p:txBody>
      </p:sp>
    </p:spTree>
    <p:extLst>
      <p:ext uri="{BB962C8B-B14F-4D97-AF65-F5344CB8AC3E}">
        <p14:creationId xmlns:p14="http://schemas.microsoft.com/office/powerpoint/2010/main" val="408123830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0" y="0"/>
            <a:ext cx="18415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1600" b="1">
                <a:solidFill>
                  <a:schemeClr val="tx2"/>
                </a:solidFill>
                <a:latin typeface="Times New Roman" pitchFamily="18" charset="0"/>
              </a:defRPr>
            </a:lvl1pPr>
            <a:lvl2pPr marL="742950" indent="-285750" eaLnBrk="0" hangingPunct="0">
              <a:defRPr sz="1600" b="1">
                <a:solidFill>
                  <a:schemeClr val="tx2"/>
                </a:solidFill>
                <a:latin typeface="Times New Roman" pitchFamily="18" charset="0"/>
              </a:defRPr>
            </a:lvl2pPr>
            <a:lvl3pPr marL="1143000" indent="-228600" eaLnBrk="0" hangingPunct="0">
              <a:defRPr sz="1600" b="1">
                <a:solidFill>
                  <a:schemeClr val="tx2"/>
                </a:solidFill>
                <a:latin typeface="Times New Roman" pitchFamily="18" charset="0"/>
              </a:defRPr>
            </a:lvl3pPr>
            <a:lvl4pPr marL="1600200" indent="-228600" eaLnBrk="0" hangingPunct="0">
              <a:defRPr sz="1600" b="1">
                <a:solidFill>
                  <a:schemeClr val="tx2"/>
                </a:solidFill>
                <a:latin typeface="Times New Roman" pitchFamily="18" charset="0"/>
              </a:defRPr>
            </a:lvl4pPr>
            <a:lvl5pPr marL="2057400" indent="-228600" eaLnBrk="0" hangingPunct="0">
              <a:defRPr sz="1600" b="1">
                <a:solidFill>
                  <a:schemeClr val="tx2"/>
                </a:solidFill>
                <a:latin typeface="Times New Roman" pitchFamily="18" charset="0"/>
              </a:defRPr>
            </a:lvl5pPr>
            <a:lvl6pPr marL="2514600" indent="-228600" algn="ctr" eaLnBrk="0" fontAlgn="base" hangingPunct="0">
              <a:spcBef>
                <a:spcPct val="0"/>
              </a:spcBef>
              <a:spcAft>
                <a:spcPct val="0"/>
              </a:spcAft>
              <a:defRPr sz="1600" b="1">
                <a:solidFill>
                  <a:schemeClr val="tx2"/>
                </a:solidFill>
                <a:latin typeface="Times New Roman" pitchFamily="18" charset="0"/>
              </a:defRPr>
            </a:lvl6pPr>
            <a:lvl7pPr marL="2971800" indent="-228600" algn="ctr" eaLnBrk="0" fontAlgn="base" hangingPunct="0">
              <a:spcBef>
                <a:spcPct val="0"/>
              </a:spcBef>
              <a:spcAft>
                <a:spcPct val="0"/>
              </a:spcAft>
              <a:defRPr sz="1600" b="1">
                <a:solidFill>
                  <a:schemeClr val="tx2"/>
                </a:solidFill>
                <a:latin typeface="Times New Roman" pitchFamily="18" charset="0"/>
              </a:defRPr>
            </a:lvl7pPr>
            <a:lvl8pPr marL="3429000" indent="-228600" algn="ctr" eaLnBrk="0" fontAlgn="base" hangingPunct="0">
              <a:spcBef>
                <a:spcPct val="0"/>
              </a:spcBef>
              <a:spcAft>
                <a:spcPct val="0"/>
              </a:spcAft>
              <a:defRPr sz="1600" b="1">
                <a:solidFill>
                  <a:schemeClr val="tx2"/>
                </a:solidFill>
                <a:latin typeface="Times New Roman" pitchFamily="18" charset="0"/>
              </a:defRPr>
            </a:lvl8pPr>
            <a:lvl9pPr marL="3886200" indent="-228600" algn="ctr" eaLnBrk="0" fontAlgn="base" hangingPunct="0">
              <a:spcBef>
                <a:spcPct val="0"/>
              </a:spcBef>
              <a:spcAft>
                <a:spcPct val="0"/>
              </a:spcAft>
              <a:defRPr sz="1600" b="1">
                <a:solidFill>
                  <a:schemeClr val="tx2"/>
                </a:solidFill>
                <a:latin typeface="Times New Roman" pitchFamily="18" charset="0"/>
              </a:defRPr>
            </a:lvl9pPr>
          </a:lstStyle>
          <a:p>
            <a:pPr algn="l"/>
            <a:endParaRPr lang="de-DE" altLang="cs-CZ" sz="2400" b="0">
              <a:solidFill>
                <a:schemeClr val="tx1"/>
              </a:solidFill>
            </a:endParaRPr>
          </a:p>
          <a:p>
            <a:pPr algn="l"/>
            <a:endParaRPr lang="de-DE" altLang="cs-CZ" sz="2400" b="0">
              <a:solidFill>
                <a:schemeClr val="tx1"/>
              </a:solidFill>
            </a:endParaRPr>
          </a:p>
        </p:txBody>
      </p:sp>
      <p:sp>
        <p:nvSpPr>
          <p:cNvPr id="17411" name="Rectangle 3"/>
          <p:cNvSpPr>
            <a:spLocks noChangeArrowheads="1"/>
          </p:cNvSpPr>
          <p:nvPr/>
        </p:nvSpPr>
        <p:spPr bwMode="auto">
          <a:xfrm>
            <a:off x="0" y="0"/>
            <a:ext cx="18415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1600" b="1">
                <a:solidFill>
                  <a:schemeClr val="tx2"/>
                </a:solidFill>
                <a:latin typeface="Times New Roman" pitchFamily="18" charset="0"/>
              </a:defRPr>
            </a:lvl1pPr>
            <a:lvl2pPr marL="742950" indent="-285750" eaLnBrk="0" hangingPunct="0">
              <a:defRPr sz="1600" b="1">
                <a:solidFill>
                  <a:schemeClr val="tx2"/>
                </a:solidFill>
                <a:latin typeface="Times New Roman" pitchFamily="18" charset="0"/>
              </a:defRPr>
            </a:lvl2pPr>
            <a:lvl3pPr marL="1143000" indent="-228600" eaLnBrk="0" hangingPunct="0">
              <a:defRPr sz="1600" b="1">
                <a:solidFill>
                  <a:schemeClr val="tx2"/>
                </a:solidFill>
                <a:latin typeface="Times New Roman" pitchFamily="18" charset="0"/>
              </a:defRPr>
            </a:lvl3pPr>
            <a:lvl4pPr marL="1600200" indent="-228600" eaLnBrk="0" hangingPunct="0">
              <a:defRPr sz="1600" b="1">
                <a:solidFill>
                  <a:schemeClr val="tx2"/>
                </a:solidFill>
                <a:latin typeface="Times New Roman" pitchFamily="18" charset="0"/>
              </a:defRPr>
            </a:lvl4pPr>
            <a:lvl5pPr marL="2057400" indent="-228600" eaLnBrk="0" hangingPunct="0">
              <a:defRPr sz="1600" b="1">
                <a:solidFill>
                  <a:schemeClr val="tx2"/>
                </a:solidFill>
                <a:latin typeface="Times New Roman" pitchFamily="18" charset="0"/>
              </a:defRPr>
            </a:lvl5pPr>
            <a:lvl6pPr marL="2514600" indent="-228600" algn="ctr" eaLnBrk="0" fontAlgn="base" hangingPunct="0">
              <a:spcBef>
                <a:spcPct val="0"/>
              </a:spcBef>
              <a:spcAft>
                <a:spcPct val="0"/>
              </a:spcAft>
              <a:defRPr sz="1600" b="1">
                <a:solidFill>
                  <a:schemeClr val="tx2"/>
                </a:solidFill>
                <a:latin typeface="Times New Roman" pitchFamily="18" charset="0"/>
              </a:defRPr>
            </a:lvl6pPr>
            <a:lvl7pPr marL="2971800" indent="-228600" algn="ctr" eaLnBrk="0" fontAlgn="base" hangingPunct="0">
              <a:spcBef>
                <a:spcPct val="0"/>
              </a:spcBef>
              <a:spcAft>
                <a:spcPct val="0"/>
              </a:spcAft>
              <a:defRPr sz="1600" b="1">
                <a:solidFill>
                  <a:schemeClr val="tx2"/>
                </a:solidFill>
                <a:latin typeface="Times New Roman" pitchFamily="18" charset="0"/>
              </a:defRPr>
            </a:lvl7pPr>
            <a:lvl8pPr marL="3429000" indent="-228600" algn="ctr" eaLnBrk="0" fontAlgn="base" hangingPunct="0">
              <a:spcBef>
                <a:spcPct val="0"/>
              </a:spcBef>
              <a:spcAft>
                <a:spcPct val="0"/>
              </a:spcAft>
              <a:defRPr sz="1600" b="1">
                <a:solidFill>
                  <a:schemeClr val="tx2"/>
                </a:solidFill>
                <a:latin typeface="Times New Roman" pitchFamily="18" charset="0"/>
              </a:defRPr>
            </a:lvl8pPr>
            <a:lvl9pPr marL="3886200" indent="-228600" algn="ctr" eaLnBrk="0" fontAlgn="base" hangingPunct="0">
              <a:spcBef>
                <a:spcPct val="0"/>
              </a:spcBef>
              <a:spcAft>
                <a:spcPct val="0"/>
              </a:spcAft>
              <a:defRPr sz="1600" b="1">
                <a:solidFill>
                  <a:schemeClr val="tx2"/>
                </a:solidFill>
                <a:latin typeface="Times New Roman" pitchFamily="18" charset="0"/>
              </a:defRPr>
            </a:lvl9pPr>
          </a:lstStyle>
          <a:p>
            <a:pPr algn="l"/>
            <a:endParaRPr lang="de-DE" altLang="cs-CZ" sz="2400" b="0">
              <a:solidFill>
                <a:schemeClr val="tx1"/>
              </a:solidFill>
            </a:endParaRPr>
          </a:p>
          <a:p>
            <a:pPr algn="l"/>
            <a:endParaRPr lang="de-DE" altLang="cs-CZ" sz="2400" b="0">
              <a:solidFill>
                <a:schemeClr val="tx1"/>
              </a:solidFill>
            </a:endParaRPr>
          </a:p>
        </p:txBody>
      </p:sp>
      <p:sp>
        <p:nvSpPr>
          <p:cNvPr id="204804" name="Text Box 4"/>
          <p:cNvSpPr txBox="1">
            <a:spLocks noChangeArrowheads="1"/>
          </p:cNvSpPr>
          <p:nvPr/>
        </p:nvSpPr>
        <p:spPr bwMode="auto">
          <a:xfrm>
            <a:off x="1055214" y="186859"/>
            <a:ext cx="679705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1600" b="1">
                <a:solidFill>
                  <a:schemeClr val="tx2"/>
                </a:solidFill>
                <a:latin typeface="Times New Roman" pitchFamily="18" charset="0"/>
              </a:defRPr>
            </a:lvl1pPr>
            <a:lvl2pPr marL="742950" indent="-285750" eaLnBrk="0" hangingPunct="0">
              <a:defRPr sz="1600" b="1">
                <a:solidFill>
                  <a:schemeClr val="tx2"/>
                </a:solidFill>
                <a:latin typeface="Times New Roman" pitchFamily="18" charset="0"/>
              </a:defRPr>
            </a:lvl2pPr>
            <a:lvl3pPr marL="1143000" indent="-228600" eaLnBrk="0" hangingPunct="0">
              <a:defRPr sz="1600" b="1">
                <a:solidFill>
                  <a:schemeClr val="tx2"/>
                </a:solidFill>
                <a:latin typeface="Times New Roman" pitchFamily="18" charset="0"/>
              </a:defRPr>
            </a:lvl3pPr>
            <a:lvl4pPr marL="1600200" indent="-228600" eaLnBrk="0" hangingPunct="0">
              <a:defRPr sz="1600" b="1">
                <a:solidFill>
                  <a:schemeClr val="tx2"/>
                </a:solidFill>
                <a:latin typeface="Times New Roman" pitchFamily="18" charset="0"/>
              </a:defRPr>
            </a:lvl4pPr>
            <a:lvl5pPr marL="2057400" indent="-228600" eaLnBrk="0" hangingPunct="0">
              <a:defRPr sz="1600" b="1">
                <a:solidFill>
                  <a:schemeClr val="tx2"/>
                </a:solidFill>
                <a:latin typeface="Times New Roman" pitchFamily="18" charset="0"/>
              </a:defRPr>
            </a:lvl5pPr>
            <a:lvl6pPr marL="2514600" indent="-228600" algn="ctr" eaLnBrk="0" fontAlgn="base" hangingPunct="0">
              <a:spcBef>
                <a:spcPct val="0"/>
              </a:spcBef>
              <a:spcAft>
                <a:spcPct val="0"/>
              </a:spcAft>
              <a:defRPr sz="1600" b="1">
                <a:solidFill>
                  <a:schemeClr val="tx2"/>
                </a:solidFill>
                <a:latin typeface="Times New Roman" pitchFamily="18" charset="0"/>
              </a:defRPr>
            </a:lvl6pPr>
            <a:lvl7pPr marL="2971800" indent="-228600" algn="ctr" eaLnBrk="0" fontAlgn="base" hangingPunct="0">
              <a:spcBef>
                <a:spcPct val="0"/>
              </a:spcBef>
              <a:spcAft>
                <a:spcPct val="0"/>
              </a:spcAft>
              <a:defRPr sz="1600" b="1">
                <a:solidFill>
                  <a:schemeClr val="tx2"/>
                </a:solidFill>
                <a:latin typeface="Times New Roman" pitchFamily="18" charset="0"/>
              </a:defRPr>
            </a:lvl7pPr>
            <a:lvl8pPr marL="3429000" indent="-228600" algn="ctr" eaLnBrk="0" fontAlgn="base" hangingPunct="0">
              <a:spcBef>
                <a:spcPct val="0"/>
              </a:spcBef>
              <a:spcAft>
                <a:spcPct val="0"/>
              </a:spcAft>
              <a:defRPr sz="1600" b="1">
                <a:solidFill>
                  <a:schemeClr val="tx2"/>
                </a:solidFill>
                <a:latin typeface="Times New Roman" pitchFamily="18" charset="0"/>
              </a:defRPr>
            </a:lvl8pPr>
            <a:lvl9pPr marL="3886200" indent="-228600" algn="ctr" eaLnBrk="0" fontAlgn="base" hangingPunct="0">
              <a:spcBef>
                <a:spcPct val="0"/>
              </a:spcBef>
              <a:spcAft>
                <a:spcPct val="0"/>
              </a:spcAft>
              <a:defRPr sz="1600" b="1">
                <a:solidFill>
                  <a:schemeClr val="tx2"/>
                </a:solidFill>
                <a:latin typeface="Times New Roman" pitchFamily="18" charset="0"/>
              </a:defRPr>
            </a:lvl9pPr>
          </a:lstStyle>
          <a:p>
            <a:pPr eaLnBrk="1" hangingPunct="1">
              <a:defRPr/>
            </a:pPr>
            <a:r>
              <a:rPr lang="cs-CZ" altLang="cs-CZ" sz="2800" u="sng" dirty="0" smtClean="0">
                <a:solidFill>
                  <a:srgbClr val="000000"/>
                </a:solidFill>
                <a:effectLst>
                  <a:outerShdw blurRad="38100" dist="38100" dir="2700000" algn="tl">
                    <a:srgbClr val="C0C0C0"/>
                  </a:outerShdw>
                </a:effectLst>
                <a:latin typeface="Arial" charset="0"/>
                <a:cs typeface="Lucida Sans Unicode" pitchFamily="34" charset="0"/>
              </a:rPr>
              <a:t>Způsob provozování CZT po roce 2018</a:t>
            </a:r>
            <a:endParaRPr lang="cs-CZ" altLang="cs-CZ" sz="2800" u="sng" dirty="0" smtClean="0">
              <a:solidFill>
                <a:srgbClr val="000000"/>
              </a:solidFill>
              <a:effectLst>
                <a:outerShdw blurRad="38100" dist="38100" dir="2700000" algn="tl">
                  <a:srgbClr val="C0C0C0"/>
                </a:outerShdw>
              </a:effectLst>
              <a:latin typeface="Arial" charset="0"/>
              <a:cs typeface="Lucida Sans Unicode" pitchFamily="34" charset="0"/>
            </a:endParaRPr>
          </a:p>
        </p:txBody>
      </p:sp>
      <p:sp>
        <p:nvSpPr>
          <p:cNvPr id="11" name="Zástupný symbol pro obsah 10"/>
          <p:cNvSpPr>
            <a:spLocks noGrp="1"/>
          </p:cNvSpPr>
          <p:nvPr>
            <p:ph idx="1"/>
          </p:nvPr>
        </p:nvSpPr>
        <p:spPr>
          <a:xfrm>
            <a:off x="431540" y="710079"/>
            <a:ext cx="8229600" cy="4525963"/>
          </a:xfrm>
        </p:spPr>
        <p:txBody>
          <a:bodyPr/>
          <a:lstStyle/>
          <a:p>
            <a:pPr marL="342900" lvl="1" indent="-342900">
              <a:buFont typeface="Wingdings" pitchFamily="2" charset="2"/>
              <a:buChar char="l"/>
            </a:pPr>
            <a:endParaRPr lang="cs-CZ" sz="1800" b="1" dirty="0" smtClean="0">
              <a:solidFill>
                <a:srgbClr val="000000"/>
              </a:solidFill>
              <a:ea typeface="+mn-ea"/>
              <a:cs typeface="+mn-cs"/>
            </a:endParaRPr>
          </a:p>
          <a:p>
            <a:pPr marL="342900" lvl="1" indent="-342900">
              <a:buFont typeface="Wingdings" pitchFamily="2" charset="2"/>
              <a:buChar char="l"/>
            </a:pPr>
            <a:endParaRPr lang="cs-CZ" sz="1800" b="1" dirty="0">
              <a:solidFill>
                <a:srgbClr val="000000"/>
              </a:solidFill>
              <a:ea typeface="+mn-ea"/>
              <a:cs typeface="+mn-cs"/>
            </a:endParaRPr>
          </a:p>
          <a:p>
            <a:pPr marL="342900" lvl="1" indent="-342900">
              <a:buFont typeface="Wingdings" pitchFamily="2" charset="2"/>
              <a:buChar char="l"/>
            </a:pPr>
            <a:endParaRPr lang="cs-CZ" sz="1800" b="1" dirty="0" smtClean="0">
              <a:solidFill>
                <a:srgbClr val="000000"/>
              </a:solidFill>
              <a:ea typeface="+mn-ea"/>
              <a:cs typeface="+mn-cs"/>
            </a:endParaRPr>
          </a:p>
          <a:p>
            <a:pPr marL="342900" lvl="1" indent="-342900">
              <a:buFont typeface="Wingdings" pitchFamily="2" charset="2"/>
              <a:buChar char="l"/>
            </a:pPr>
            <a:r>
              <a:rPr lang="cs-CZ" sz="1800" b="1" dirty="0" smtClean="0">
                <a:solidFill>
                  <a:srgbClr val="000000"/>
                </a:solidFill>
                <a:ea typeface="+mn-ea"/>
                <a:cs typeface="+mn-cs"/>
              </a:rPr>
              <a:t>Varianta </a:t>
            </a:r>
            <a:r>
              <a:rPr lang="cs-CZ" sz="1800" b="1" dirty="0">
                <a:solidFill>
                  <a:srgbClr val="000000"/>
                </a:solidFill>
                <a:ea typeface="+mn-ea"/>
                <a:cs typeface="+mn-cs"/>
              </a:rPr>
              <a:t>1 – Vznik nové společnosti 100 % vlastněné </a:t>
            </a:r>
            <a:r>
              <a:rPr lang="cs-CZ" sz="1800" b="1" dirty="0" smtClean="0">
                <a:solidFill>
                  <a:srgbClr val="000000"/>
                </a:solidFill>
                <a:ea typeface="+mn-ea"/>
                <a:cs typeface="+mn-cs"/>
              </a:rPr>
              <a:t>městem</a:t>
            </a:r>
          </a:p>
          <a:p>
            <a:pPr marL="0" lvl="1" indent="0">
              <a:buNone/>
            </a:pPr>
            <a:endParaRPr lang="cs-CZ" sz="1800" b="1" dirty="0" smtClean="0">
              <a:solidFill>
                <a:srgbClr val="000000"/>
              </a:solidFill>
              <a:ea typeface="+mn-ea"/>
              <a:cs typeface="+mn-cs"/>
            </a:endParaRPr>
          </a:p>
          <a:p>
            <a:pPr marL="342900" lvl="1" indent="-342900">
              <a:buFont typeface="Wingdings" pitchFamily="2" charset="2"/>
              <a:buChar char="l"/>
            </a:pPr>
            <a:r>
              <a:rPr lang="cs-CZ" sz="1800" b="1" dirty="0">
                <a:solidFill>
                  <a:srgbClr val="000000"/>
                </a:solidFill>
                <a:ea typeface="+mn-ea"/>
                <a:cs typeface="+mn-cs"/>
              </a:rPr>
              <a:t>Varianta 2 - Vznik nové společnosti 50%:50% se soukromým subjektem tzv. </a:t>
            </a:r>
            <a:r>
              <a:rPr lang="cs-CZ" sz="1800" b="1" dirty="0">
                <a:solidFill>
                  <a:srgbClr val="000000"/>
                </a:solidFill>
                <a:ea typeface="+mn-ea"/>
                <a:cs typeface="+mn-cs"/>
              </a:rPr>
              <a:t>joint </a:t>
            </a:r>
            <a:r>
              <a:rPr lang="cs-CZ" sz="1800" b="1" dirty="0" smtClean="0">
                <a:solidFill>
                  <a:srgbClr val="000000"/>
                </a:solidFill>
                <a:ea typeface="+mn-ea"/>
                <a:cs typeface="+mn-cs"/>
              </a:rPr>
              <a:t>venture</a:t>
            </a:r>
          </a:p>
          <a:p>
            <a:pPr marL="0" lvl="1" indent="0">
              <a:buNone/>
            </a:pPr>
            <a:endParaRPr lang="cs-CZ" sz="1800" b="1" dirty="0" smtClean="0">
              <a:solidFill>
                <a:srgbClr val="000000"/>
              </a:solidFill>
              <a:ea typeface="+mn-ea"/>
              <a:cs typeface="+mn-cs"/>
            </a:endParaRPr>
          </a:p>
          <a:p>
            <a:pPr marL="342900" lvl="1" indent="-342900">
              <a:buFont typeface="Wingdings" pitchFamily="2" charset="2"/>
              <a:buChar char="l"/>
            </a:pPr>
            <a:r>
              <a:rPr lang="cs-CZ" sz="1800" b="1" dirty="0">
                <a:solidFill>
                  <a:srgbClr val="000000"/>
                </a:solidFill>
                <a:ea typeface="+mn-ea"/>
                <a:cs typeface="+mn-cs"/>
              </a:rPr>
              <a:t>Varianta 3 - Uzavření nové smlouvy o provozování centrálního zásobování s třetí osobou </a:t>
            </a:r>
          </a:p>
          <a:p>
            <a:pPr marL="0" lvl="1" indent="0">
              <a:buNone/>
            </a:pPr>
            <a:endParaRPr lang="cs-CZ" sz="1800" b="1" dirty="0">
              <a:ea typeface="+mn-ea"/>
              <a:cs typeface="+mn-cs"/>
            </a:endParaRPr>
          </a:p>
          <a:p>
            <a:pPr marL="0" lvl="1" indent="0">
              <a:buNone/>
            </a:pPr>
            <a:endParaRPr lang="cs-CZ" sz="1800" b="1" dirty="0">
              <a:ea typeface="+mn-ea"/>
              <a:cs typeface="+mn-cs"/>
            </a:endParaRPr>
          </a:p>
          <a:p>
            <a:endParaRPr lang="cs-CZ" sz="1800" b="1" dirty="0" smtClean="0"/>
          </a:p>
          <a:p>
            <a:pPr marL="0" indent="0">
              <a:buNone/>
            </a:pPr>
            <a:endParaRPr lang="cs-CZ" sz="1800" b="1" dirty="0"/>
          </a:p>
          <a:p>
            <a:endParaRPr lang="cs-CZ" sz="1800" b="1" dirty="0" smtClean="0"/>
          </a:p>
          <a:p>
            <a:pPr marL="0" indent="0">
              <a:buNone/>
            </a:pPr>
            <a:endParaRPr lang="cs-CZ" sz="1800" b="1" dirty="0"/>
          </a:p>
          <a:p>
            <a:endParaRPr lang="cs-CZ" sz="1800" b="1" dirty="0" smtClean="0"/>
          </a:p>
          <a:p>
            <a:endParaRPr lang="cs-CZ" sz="1800" b="1" dirty="0" smtClean="0"/>
          </a:p>
          <a:p>
            <a:endParaRPr lang="cs-CZ" sz="1800" b="1" dirty="0" smtClean="0"/>
          </a:p>
          <a:p>
            <a:endParaRPr lang="cs-CZ" sz="1800" b="1" dirty="0"/>
          </a:p>
          <a:p>
            <a:endParaRPr lang="cs-CZ" sz="1800" b="1" dirty="0" smtClean="0"/>
          </a:p>
          <a:p>
            <a:endParaRPr lang="cs-CZ" sz="1800" b="1" dirty="0"/>
          </a:p>
          <a:p>
            <a:endParaRPr lang="cs-CZ" sz="1800" b="1" dirty="0" smtClean="0"/>
          </a:p>
          <a:p>
            <a:pPr marL="0" indent="0">
              <a:buNone/>
            </a:pPr>
            <a:endParaRPr lang="cs-CZ" sz="1800" b="1" dirty="0"/>
          </a:p>
          <a:p>
            <a:pPr marL="0" indent="0">
              <a:buNone/>
            </a:pPr>
            <a:endParaRPr lang="cs-CZ" sz="1800" b="1" dirty="0" smtClean="0"/>
          </a:p>
        </p:txBody>
      </p:sp>
    </p:spTree>
    <p:extLst>
      <p:ext uri="{BB962C8B-B14F-4D97-AF65-F5344CB8AC3E}">
        <p14:creationId xmlns:p14="http://schemas.microsoft.com/office/powerpoint/2010/main" val="84829623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0" y="0"/>
            <a:ext cx="18415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1600" b="1">
                <a:solidFill>
                  <a:schemeClr val="tx2"/>
                </a:solidFill>
                <a:latin typeface="Times New Roman" pitchFamily="18" charset="0"/>
              </a:defRPr>
            </a:lvl1pPr>
            <a:lvl2pPr marL="742950" indent="-285750" eaLnBrk="0" hangingPunct="0">
              <a:defRPr sz="1600" b="1">
                <a:solidFill>
                  <a:schemeClr val="tx2"/>
                </a:solidFill>
                <a:latin typeface="Times New Roman" pitchFamily="18" charset="0"/>
              </a:defRPr>
            </a:lvl2pPr>
            <a:lvl3pPr marL="1143000" indent="-228600" eaLnBrk="0" hangingPunct="0">
              <a:defRPr sz="1600" b="1">
                <a:solidFill>
                  <a:schemeClr val="tx2"/>
                </a:solidFill>
                <a:latin typeface="Times New Roman" pitchFamily="18" charset="0"/>
              </a:defRPr>
            </a:lvl3pPr>
            <a:lvl4pPr marL="1600200" indent="-228600" eaLnBrk="0" hangingPunct="0">
              <a:defRPr sz="1600" b="1">
                <a:solidFill>
                  <a:schemeClr val="tx2"/>
                </a:solidFill>
                <a:latin typeface="Times New Roman" pitchFamily="18" charset="0"/>
              </a:defRPr>
            </a:lvl4pPr>
            <a:lvl5pPr marL="2057400" indent="-228600" eaLnBrk="0" hangingPunct="0">
              <a:defRPr sz="1600" b="1">
                <a:solidFill>
                  <a:schemeClr val="tx2"/>
                </a:solidFill>
                <a:latin typeface="Times New Roman" pitchFamily="18" charset="0"/>
              </a:defRPr>
            </a:lvl5pPr>
            <a:lvl6pPr marL="2514600" indent="-228600" algn="ctr" eaLnBrk="0" fontAlgn="base" hangingPunct="0">
              <a:spcBef>
                <a:spcPct val="0"/>
              </a:spcBef>
              <a:spcAft>
                <a:spcPct val="0"/>
              </a:spcAft>
              <a:defRPr sz="1600" b="1">
                <a:solidFill>
                  <a:schemeClr val="tx2"/>
                </a:solidFill>
                <a:latin typeface="Times New Roman" pitchFamily="18" charset="0"/>
              </a:defRPr>
            </a:lvl6pPr>
            <a:lvl7pPr marL="2971800" indent="-228600" algn="ctr" eaLnBrk="0" fontAlgn="base" hangingPunct="0">
              <a:spcBef>
                <a:spcPct val="0"/>
              </a:spcBef>
              <a:spcAft>
                <a:spcPct val="0"/>
              </a:spcAft>
              <a:defRPr sz="1600" b="1">
                <a:solidFill>
                  <a:schemeClr val="tx2"/>
                </a:solidFill>
                <a:latin typeface="Times New Roman" pitchFamily="18" charset="0"/>
              </a:defRPr>
            </a:lvl7pPr>
            <a:lvl8pPr marL="3429000" indent="-228600" algn="ctr" eaLnBrk="0" fontAlgn="base" hangingPunct="0">
              <a:spcBef>
                <a:spcPct val="0"/>
              </a:spcBef>
              <a:spcAft>
                <a:spcPct val="0"/>
              </a:spcAft>
              <a:defRPr sz="1600" b="1">
                <a:solidFill>
                  <a:schemeClr val="tx2"/>
                </a:solidFill>
                <a:latin typeface="Times New Roman" pitchFamily="18" charset="0"/>
              </a:defRPr>
            </a:lvl8pPr>
            <a:lvl9pPr marL="3886200" indent="-228600" algn="ctr" eaLnBrk="0" fontAlgn="base" hangingPunct="0">
              <a:spcBef>
                <a:spcPct val="0"/>
              </a:spcBef>
              <a:spcAft>
                <a:spcPct val="0"/>
              </a:spcAft>
              <a:defRPr sz="1600" b="1">
                <a:solidFill>
                  <a:schemeClr val="tx2"/>
                </a:solidFill>
                <a:latin typeface="Times New Roman" pitchFamily="18" charset="0"/>
              </a:defRPr>
            </a:lvl9pPr>
          </a:lstStyle>
          <a:p>
            <a:pPr algn="l"/>
            <a:endParaRPr lang="de-DE" altLang="cs-CZ" sz="2400" b="0">
              <a:solidFill>
                <a:schemeClr val="tx1"/>
              </a:solidFill>
            </a:endParaRPr>
          </a:p>
          <a:p>
            <a:pPr algn="l"/>
            <a:endParaRPr lang="de-DE" altLang="cs-CZ" sz="2400" b="0">
              <a:solidFill>
                <a:schemeClr val="tx1"/>
              </a:solidFill>
            </a:endParaRPr>
          </a:p>
        </p:txBody>
      </p:sp>
      <p:sp>
        <p:nvSpPr>
          <p:cNvPr id="17411" name="Rectangle 3"/>
          <p:cNvSpPr>
            <a:spLocks noChangeArrowheads="1"/>
          </p:cNvSpPr>
          <p:nvPr/>
        </p:nvSpPr>
        <p:spPr bwMode="auto">
          <a:xfrm>
            <a:off x="0" y="0"/>
            <a:ext cx="18415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1600" b="1">
                <a:solidFill>
                  <a:schemeClr val="tx2"/>
                </a:solidFill>
                <a:latin typeface="Times New Roman" pitchFamily="18" charset="0"/>
              </a:defRPr>
            </a:lvl1pPr>
            <a:lvl2pPr marL="742950" indent="-285750" eaLnBrk="0" hangingPunct="0">
              <a:defRPr sz="1600" b="1">
                <a:solidFill>
                  <a:schemeClr val="tx2"/>
                </a:solidFill>
                <a:latin typeface="Times New Roman" pitchFamily="18" charset="0"/>
              </a:defRPr>
            </a:lvl2pPr>
            <a:lvl3pPr marL="1143000" indent="-228600" eaLnBrk="0" hangingPunct="0">
              <a:defRPr sz="1600" b="1">
                <a:solidFill>
                  <a:schemeClr val="tx2"/>
                </a:solidFill>
                <a:latin typeface="Times New Roman" pitchFamily="18" charset="0"/>
              </a:defRPr>
            </a:lvl3pPr>
            <a:lvl4pPr marL="1600200" indent="-228600" eaLnBrk="0" hangingPunct="0">
              <a:defRPr sz="1600" b="1">
                <a:solidFill>
                  <a:schemeClr val="tx2"/>
                </a:solidFill>
                <a:latin typeface="Times New Roman" pitchFamily="18" charset="0"/>
              </a:defRPr>
            </a:lvl4pPr>
            <a:lvl5pPr marL="2057400" indent="-228600" eaLnBrk="0" hangingPunct="0">
              <a:defRPr sz="1600" b="1">
                <a:solidFill>
                  <a:schemeClr val="tx2"/>
                </a:solidFill>
                <a:latin typeface="Times New Roman" pitchFamily="18" charset="0"/>
              </a:defRPr>
            </a:lvl5pPr>
            <a:lvl6pPr marL="2514600" indent="-228600" algn="ctr" eaLnBrk="0" fontAlgn="base" hangingPunct="0">
              <a:spcBef>
                <a:spcPct val="0"/>
              </a:spcBef>
              <a:spcAft>
                <a:spcPct val="0"/>
              </a:spcAft>
              <a:defRPr sz="1600" b="1">
                <a:solidFill>
                  <a:schemeClr val="tx2"/>
                </a:solidFill>
                <a:latin typeface="Times New Roman" pitchFamily="18" charset="0"/>
              </a:defRPr>
            </a:lvl6pPr>
            <a:lvl7pPr marL="2971800" indent="-228600" algn="ctr" eaLnBrk="0" fontAlgn="base" hangingPunct="0">
              <a:spcBef>
                <a:spcPct val="0"/>
              </a:spcBef>
              <a:spcAft>
                <a:spcPct val="0"/>
              </a:spcAft>
              <a:defRPr sz="1600" b="1">
                <a:solidFill>
                  <a:schemeClr val="tx2"/>
                </a:solidFill>
                <a:latin typeface="Times New Roman" pitchFamily="18" charset="0"/>
              </a:defRPr>
            </a:lvl7pPr>
            <a:lvl8pPr marL="3429000" indent="-228600" algn="ctr" eaLnBrk="0" fontAlgn="base" hangingPunct="0">
              <a:spcBef>
                <a:spcPct val="0"/>
              </a:spcBef>
              <a:spcAft>
                <a:spcPct val="0"/>
              </a:spcAft>
              <a:defRPr sz="1600" b="1">
                <a:solidFill>
                  <a:schemeClr val="tx2"/>
                </a:solidFill>
                <a:latin typeface="Times New Roman" pitchFamily="18" charset="0"/>
              </a:defRPr>
            </a:lvl8pPr>
            <a:lvl9pPr marL="3886200" indent="-228600" algn="ctr" eaLnBrk="0" fontAlgn="base" hangingPunct="0">
              <a:spcBef>
                <a:spcPct val="0"/>
              </a:spcBef>
              <a:spcAft>
                <a:spcPct val="0"/>
              </a:spcAft>
              <a:defRPr sz="1600" b="1">
                <a:solidFill>
                  <a:schemeClr val="tx2"/>
                </a:solidFill>
                <a:latin typeface="Times New Roman" pitchFamily="18" charset="0"/>
              </a:defRPr>
            </a:lvl9pPr>
          </a:lstStyle>
          <a:p>
            <a:pPr algn="l"/>
            <a:endParaRPr lang="de-DE" altLang="cs-CZ" sz="2400" b="0">
              <a:solidFill>
                <a:schemeClr val="tx1"/>
              </a:solidFill>
            </a:endParaRPr>
          </a:p>
          <a:p>
            <a:pPr algn="l"/>
            <a:endParaRPr lang="de-DE" altLang="cs-CZ" sz="2400" b="0">
              <a:solidFill>
                <a:schemeClr val="tx1"/>
              </a:solidFill>
            </a:endParaRPr>
          </a:p>
        </p:txBody>
      </p:sp>
      <p:sp>
        <p:nvSpPr>
          <p:cNvPr id="204804" name="Text Box 4"/>
          <p:cNvSpPr txBox="1">
            <a:spLocks noChangeArrowheads="1"/>
          </p:cNvSpPr>
          <p:nvPr/>
        </p:nvSpPr>
        <p:spPr bwMode="auto">
          <a:xfrm>
            <a:off x="1055214" y="186859"/>
            <a:ext cx="679705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1600" b="1">
                <a:solidFill>
                  <a:schemeClr val="tx2"/>
                </a:solidFill>
                <a:latin typeface="Times New Roman" pitchFamily="18" charset="0"/>
              </a:defRPr>
            </a:lvl1pPr>
            <a:lvl2pPr marL="742950" indent="-285750" eaLnBrk="0" hangingPunct="0">
              <a:defRPr sz="1600" b="1">
                <a:solidFill>
                  <a:schemeClr val="tx2"/>
                </a:solidFill>
                <a:latin typeface="Times New Roman" pitchFamily="18" charset="0"/>
              </a:defRPr>
            </a:lvl2pPr>
            <a:lvl3pPr marL="1143000" indent="-228600" eaLnBrk="0" hangingPunct="0">
              <a:defRPr sz="1600" b="1">
                <a:solidFill>
                  <a:schemeClr val="tx2"/>
                </a:solidFill>
                <a:latin typeface="Times New Roman" pitchFamily="18" charset="0"/>
              </a:defRPr>
            </a:lvl3pPr>
            <a:lvl4pPr marL="1600200" indent="-228600" eaLnBrk="0" hangingPunct="0">
              <a:defRPr sz="1600" b="1">
                <a:solidFill>
                  <a:schemeClr val="tx2"/>
                </a:solidFill>
                <a:latin typeface="Times New Roman" pitchFamily="18" charset="0"/>
              </a:defRPr>
            </a:lvl4pPr>
            <a:lvl5pPr marL="2057400" indent="-228600" eaLnBrk="0" hangingPunct="0">
              <a:defRPr sz="1600" b="1">
                <a:solidFill>
                  <a:schemeClr val="tx2"/>
                </a:solidFill>
                <a:latin typeface="Times New Roman" pitchFamily="18" charset="0"/>
              </a:defRPr>
            </a:lvl5pPr>
            <a:lvl6pPr marL="2514600" indent="-228600" algn="ctr" eaLnBrk="0" fontAlgn="base" hangingPunct="0">
              <a:spcBef>
                <a:spcPct val="0"/>
              </a:spcBef>
              <a:spcAft>
                <a:spcPct val="0"/>
              </a:spcAft>
              <a:defRPr sz="1600" b="1">
                <a:solidFill>
                  <a:schemeClr val="tx2"/>
                </a:solidFill>
                <a:latin typeface="Times New Roman" pitchFamily="18" charset="0"/>
              </a:defRPr>
            </a:lvl6pPr>
            <a:lvl7pPr marL="2971800" indent="-228600" algn="ctr" eaLnBrk="0" fontAlgn="base" hangingPunct="0">
              <a:spcBef>
                <a:spcPct val="0"/>
              </a:spcBef>
              <a:spcAft>
                <a:spcPct val="0"/>
              </a:spcAft>
              <a:defRPr sz="1600" b="1">
                <a:solidFill>
                  <a:schemeClr val="tx2"/>
                </a:solidFill>
                <a:latin typeface="Times New Roman" pitchFamily="18" charset="0"/>
              </a:defRPr>
            </a:lvl7pPr>
            <a:lvl8pPr marL="3429000" indent="-228600" algn="ctr" eaLnBrk="0" fontAlgn="base" hangingPunct="0">
              <a:spcBef>
                <a:spcPct val="0"/>
              </a:spcBef>
              <a:spcAft>
                <a:spcPct val="0"/>
              </a:spcAft>
              <a:defRPr sz="1600" b="1">
                <a:solidFill>
                  <a:schemeClr val="tx2"/>
                </a:solidFill>
                <a:latin typeface="Times New Roman" pitchFamily="18" charset="0"/>
              </a:defRPr>
            </a:lvl8pPr>
            <a:lvl9pPr marL="3886200" indent="-228600" algn="ctr" eaLnBrk="0" fontAlgn="base" hangingPunct="0">
              <a:spcBef>
                <a:spcPct val="0"/>
              </a:spcBef>
              <a:spcAft>
                <a:spcPct val="0"/>
              </a:spcAft>
              <a:defRPr sz="1600" b="1">
                <a:solidFill>
                  <a:schemeClr val="tx2"/>
                </a:solidFill>
                <a:latin typeface="Times New Roman" pitchFamily="18" charset="0"/>
              </a:defRPr>
            </a:lvl9pPr>
          </a:lstStyle>
          <a:p>
            <a:pPr eaLnBrk="1" hangingPunct="1">
              <a:defRPr/>
            </a:pPr>
            <a:r>
              <a:rPr lang="cs-CZ" altLang="cs-CZ" sz="2800" u="sng" dirty="0" smtClean="0">
                <a:solidFill>
                  <a:srgbClr val="000000"/>
                </a:solidFill>
                <a:effectLst>
                  <a:outerShdw blurRad="38100" dist="38100" dir="2700000" algn="tl">
                    <a:srgbClr val="C0C0C0"/>
                  </a:outerShdw>
                </a:effectLst>
                <a:latin typeface="Arial" charset="0"/>
                <a:cs typeface="Lucida Sans Unicode" pitchFamily="34" charset="0"/>
              </a:rPr>
              <a:t>Způsob provozování CZT po roce 2018</a:t>
            </a:r>
            <a:endParaRPr lang="cs-CZ" altLang="cs-CZ" sz="2800" u="sng" dirty="0" smtClean="0">
              <a:solidFill>
                <a:srgbClr val="000000"/>
              </a:solidFill>
              <a:effectLst>
                <a:outerShdw blurRad="38100" dist="38100" dir="2700000" algn="tl">
                  <a:srgbClr val="C0C0C0"/>
                </a:outerShdw>
              </a:effectLst>
              <a:latin typeface="Arial" charset="0"/>
              <a:cs typeface="Lucida Sans Unicode" pitchFamily="34" charset="0"/>
            </a:endParaRPr>
          </a:p>
        </p:txBody>
      </p:sp>
      <p:sp>
        <p:nvSpPr>
          <p:cNvPr id="11" name="Zástupný symbol pro obsah 10"/>
          <p:cNvSpPr>
            <a:spLocks noGrp="1"/>
          </p:cNvSpPr>
          <p:nvPr>
            <p:ph idx="1"/>
          </p:nvPr>
        </p:nvSpPr>
        <p:spPr>
          <a:xfrm>
            <a:off x="431540" y="710079"/>
            <a:ext cx="8229600" cy="4525963"/>
          </a:xfrm>
        </p:spPr>
        <p:txBody>
          <a:bodyPr/>
          <a:lstStyle/>
          <a:p>
            <a:pPr marL="0" lvl="1" indent="0">
              <a:buNone/>
            </a:pPr>
            <a:endParaRPr lang="cs-CZ" sz="1800" b="1" dirty="0" smtClean="0">
              <a:solidFill>
                <a:srgbClr val="000000"/>
              </a:solidFill>
              <a:ea typeface="+mn-ea"/>
              <a:cs typeface="+mn-cs"/>
            </a:endParaRPr>
          </a:p>
          <a:p>
            <a:pPr marL="0" lvl="1" indent="0">
              <a:buNone/>
            </a:pPr>
            <a:r>
              <a:rPr lang="cs-CZ" sz="1800" b="1" u="sng" dirty="0" smtClean="0">
                <a:solidFill>
                  <a:srgbClr val="000000"/>
                </a:solidFill>
                <a:ea typeface="+mn-ea"/>
                <a:cs typeface="+mn-cs"/>
              </a:rPr>
              <a:t>Varianta </a:t>
            </a:r>
            <a:r>
              <a:rPr lang="cs-CZ" sz="1800" b="1" u="sng" dirty="0">
                <a:solidFill>
                  <a:srgbClr val="000000"/>
                </a:solidFill>
                <a:ea typeface="+mn-ea"/>
                <a:cs typeface="+mn-cs"/>
              </a:rPr>
              <a:t>1 – Vznik nové společnosti 100 % vlastněné </a:t>
            </a:r>
            <a:r>
              <a:rPr lang="cs-CZ" sz="1800" b="1" u="sng" dirty="0" smtClean="0">
                <a:solidFill>
                  <a:srgbClr val="000000"/>
                </a:solidFill>
                <a:ea typeface="+mn-ea"/>
                <a:cs typeface="+mn-cs"/>
              </a:rPr>
              <a:t>městem</a:t>
            </a:r>
          </a:p>
          <a:p>
            <a:pPr marL="0" lvl="1" indent="0">
              <a:buNone/>
            </a:pPr>
            <a:endParaRPr lang="cs-CZ" sz="1200" b="1" u="sng" dirty="0" smtClean="0">
              <a:ea typeface="+mn-ea"/>
              <a:cs typeface="+mn-cs"/>
            </a:endParaRPr>
          </a:p>
          <a:p>
            <a:r>
              <a:rPr lang="cs-CZ" sz="1200" b="1" dirty="0">
                <a:solidFill>
                  <a:srgbClr val="000000"/>
                </a:solidFill>
              </a:rPr>
              <a:t>Výhody řešení:</a:t>
            </a:r>
          </a:p>
          <a:p>
            <a:pPr lvl="1"/>
            <a:r>
              <a:rPr lang="cs-CZ" sz="1400" dirty="0">
                <a:solidFill>
                  <a:srgbClr val="000000"/>
                </a:solidFill>
              </a:rPr>
              <a:t>Zcela samostatné rozhodování města o všech záležitostech společnosti prostřednictvím statutárního </a:t>
            </a:r>
            <a:r>
              <a:rPr lang="cs-CZ" sz="1400" dirty="0" smtClean="0">
                <a:solidFill>
                  <a:srgbClr val="000000"/>
                </a:solidFill>
              </a:rPr>
              <a:t>orgánu.</a:t>
            </a:r>
          </a:p>
          <a:p>
            <a:pPr lvl="1"/>
            <a:r>
              <a:rPr lang="cs-CZ" sz="1400" dirty="0" smtClean="0">
                <a:solidFill>
                  <a:srgbClr val="000000"/>
                </a:solidFill>
              </a:rPr>
              <a:t>Technologie </a:t>
            </a:r>
            <a:r>
              <a:rPr lang="cs-CZ" sz="1400" dirty="0">
                <a:solidFill>
                  <a:srgbClr val="000000"/>
                </a:solidFill>
              </a:rPr>
              <a:t>CZT bude 100% vlastnictvím </a:t>
            </a:r>
            <a:r>
              <a:rPr lang="cs-CZ" sz="1400" dirty="0" smtClean="0">
                <a:solidFill>
                  <a:srgbClr val="000000"/>
                </a:solidFill>
              </a:rPr>
              <a:t>města.</a:t>
            </a:r>
          </a:p>
          <a:p>
            <a:pPr lvl="1"/>
            <a:r>
              <a:rPr lang="cs-CZ" sz="1400" dirty="0" smtClean="0">
                <a:solidFill>
                  <a:srgbClr val="000000"/>
                </a:solidFill>
              </a:rPr>
              <a:t>V</a:t>
            </a:r>
            <a:r>
              <a:rPr lang="cs-CZ" sz="1400" dirty="0">
                <a:solidFill>
                  <a:srgbClr val="000000"/>
                </a:solidFill>
              </a:rPr>
              <a:t> případě zisku společnosti připadá celý zisk </a:t>
            </a:r>
            <a:r>
              <a:rPr lang="cs-CZ" sz="1400" dirty="0" smtClean="0">
                <a:solidFill>
                  <a:srgbClr val="000000"/>
                </a:solidFill>
              </a:rPr>
              <a:t>městu.</a:t>
            </a:r>
          </a:p>
          <a:p>
            <a:pPr marL="0" lvl="0" indent="0">
              <a:buNone/>
            </a:pPr>
            <a:endParaRPr lang="cs-CZ" sz="1200" dirty="0" smtClean="0">
              <a:solidFill>
                <a:srgbClr val="000000"/>
              </a:solidFill>
            </a:endParaRPr>
          </a:p>
          <a:p>
            <a:pPr lvl="0"/>
            <a:r>
              <a:rPr lang="cs-CZ" sz="1200" b="1" dirty="0">
                <a:solidFill>
                  <a:srgbClr val="000000"/>
                </a:solidFill>
              </a:rPr>
              <a:t>Nevýhody </a:t>
            </a:r>
            <a:r>
              <a:rPr lang="cs-CZ" sz="1200" b="1" dirty="0">
                <a:solidFill>
                  <a:srgbClr val="000000"/>
                </a:solidFill>
              </a:rPr>
              <a:t>řešení:</a:t>
            </a:r>
          </a:p>
          <a:p>
            <a:pPr lvl="1"/>
            <a:r>
              <a:rPr lang="cs-CZ" sz="1400" dirty="0">
                <a:solidFill>
                  <a:srgbClr val="000000"/>
                </a:solidFill>
              </a:rPr>
              <a:t>Vyšší vstupní náklady spojené se založením společnosti (jednorázový náklad).</a:t>
            </a:r>
          </a:p>
          <a:p>
            <a:pPr lvl="1"/>
            <a:r>
              <a:rPr lang="cs-CZ" sz="1400" dirty="0">
                <a:solidFill>
                  <a:srgbClr val="000000"/>
                </a:solidFill>
              </a:rPr>
              <a:t>Potřeba vytvoření struktury dceřiné společnosti, nastavení vnitrofiremních procesů, nábor zaměstnanců (teoreticky možnost převzetí zaměstnanecké základny třetí osoby dle § 338 a násl. zákoníku práce) apod. a s tím související časová a finanční náročnost.</a:t>
            </a:r>
          </a:p>
          <a:p>
            <a:pPr lvl="1"/>
            <a:r>
              <a:rPr lang="cs-CZ" sz="1400" dirty="0">
                <a:solidFill>
                  <a:srgbClr val="000000"/>
                </a:solidFill>
              </a:rPr>
              <a:t>Nutnost financování provozu CZT, včetně rizika jednorázových či opakovaných vyšších investic spojených s případným nevyhovujícím technickým stavem </a:t>
            </a:r>
            <a:r>
              <a:rPr lang="cs-CZ" sz="1400" dirty="0" smtClean="0">
                <a:solidFill>
                  <a:srgbClr val="000000"/>
                </a:solidFill>
              </a:rPr>
              <a:t>CZT.</a:t>
            </a:r>
          </a:p>
          <a:p>
            <a:pPr lvl="1"/>
            <a:r>
              <a:rPr lang="cs-CZ" sz="1400" dirty="0" smtClean="0">
                <a:solidFill>
                  <a:srgbClr val="000000"/>
                </a:solidFill>
              </a:rPr>
              <a:t>V</a:t>
            </a:r>
            <a:r>
              <a:rPr lang="cs-CZ" sz="1400" dirty="0">
                <a:solidFill>
                  <a:srgbClr val="000000"/>
                </a:solidFill>
              </a:rPr>
              <a:t> případě ztráty společnosti nese celou ztrátu </a:t>
            </a:r>
            <a:r>
              <a:rPr lang="cs-CZ" sz="1400" dirty="0" smtClean="0">
                <a:solidFill>
                  <a:srgbClr val="000000"/>
                </a:solidFill>
              </a:rPr>
              <a:t>město.</a:t>
            </a:r>
            <a:endParaRPr lang="cs-CZ" sz="1400" b="1" dirty="0">
              <a:solidFill>
                <a:srgbClr val="000000"/>
              </a:solidFill>
              <a:ea typeface="+mn-ea"/>
              <a:cs typeface="+mn-cs"/>
            </a:endParaRPr>
          </a:p>
          <a:p>
            <a:pPr marL="0" lvl="1" indent="0">
              <a:buNone/>
            </a:pPr>
            <a:endParaRPr lang="cs-CZ" sz="1200" b="1" dirty="0">
              <a:ea typeface="+mn-ea"/>
              <a:cs typeface="+mn-cs"/>
            </a:endParaRPr>
          </a:p>
          <a:p>
            <a:endParaRPr lang="cs-CZ" sz="1200" b="1" dirty="0" smtClean="0"/>
          </a:p>
          <a:p>
            <a:pPr marL="0" indent="0">
              <a:buNone/>
            </a:pPr>
            <a:endParaRPr lang="cs-CZ" sz="1200" b="1" dirty="0"/>
          </a:p>
          <a:p>
            <a:endParaRPr lang="cs-CZ" sz="1200" b="1" dirty="0" smtClean="0"/>
          </a:p>
          <a:p>
            <a:pPr marL="0" indent="0">
              <a:buNone/>
            </a:pPr>
            <a:endParaRPr lang="cs-CZ" sz="1200" b="1" dirty="0"/>
          </a:p>
          <a:p>
            <a:endParaRPr lang="cs-CZ" sz="1200" b="1" dirty="0" smtClean="0"/>
          </a:p>
          <a:p>
            <a:endParaRPr lang="cs-CZ" sz="1200" b="1" dirty="0" smtClean="0"/>
          </a:p>
          <a:p>
            <a:endParaRPr lang="cs-CZ" sz="1200" b="1" dirty="0" smtClean="0"/>
          </a:p>
          <a:p>
            <a:endParaRPr lang="cs-CZ" sz="1200" b="1" dirty="0"/>
          </a:p>
          <a:p>
            <a:endParaRPr lang="cs-CZ" sz="1200" b="1" dirty="0" smtClean="0"/>
          </a:p>
          <a:p>
            <a:endParaRPr lang="cs-CZ" sz="1200" b="1" dirty="0"/>
          </a:p>
          <a:p>
            <a:endParaRPr lang="cs-CZ" sz="1200" b="1" dirty="0" smtClean="0"/>
          </a:p>
          <a:p>
            <a:pPr marL="0" indent="0">
              <a:buNone/>
            </a:pPr>
            <a:endParaRPr lang="cs-CZ" sz="1800" b="1" dirty="0"/>
          </a:p>
          <a:p>
            <a:pPr marL="0" indent="0">
              <a:buNone/>
            </a:pPr>
            <a:endParaRPr lang="cs-CZ" sz="1800" b="1" dirty="0" smtClean="0"/>
          </a:p>
        </p:txBody>
      </p:sp>
    </p:spTree>
    <p:extLst>
      <p:ext uri="{BB962C8B-B14F-4D97-AF65-F5344CB8AC3E}">
        <p14:creationId xmlns:p14="http://schemas.microsoft.com/office/powerpoint/2010/main" val="38261092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ext Box 2"/>
          <p:cNvSpPr txBox="1">
            <a:spLocks noChangeArrowheads="1"/>
          </p:cNvSpPr>
          <p:nvPr/>
        </p:nvSpPr>
        <p:spPr bwMode="auto">
          <a:xfrm>
            <a:off x="2963863" y="368300"/>
            <a:ext cx="2763837"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1600" b="1">
                <a:solidFill>
                  <a:schemeClr val="tx2"/>
                </a:solidFill>
                <a:latin typeface="Times New Roman" pitchFamily="18" charset="0"/>
              </a:defRPr>
            </a:lvl1pPr>
            <a:lvl2pPr marL="742950" indent="-285750" eaLnBrk="0" hangingPunct="0">
              <a:defRPr sz="1600" b="1">
                <a:solidFill>
                  <a:schemeClr val="tx2"/>
                </a:solidFill>
                <a:latin typeface="Times New Roman" pitchFamily="18" charset="0"/>
              </a:defRPr>
            </a:lvl2pPr>
            <a:lvl3pPr marL="1143000" indent="-228600" eaLnBrk="0" hangingPunct="0">
              <a:defRPr sz="1600" b="1">
                <a:solidFill>
                  <a:schemeClr val="tx2"/>
                </a:solidFill>
                <a:latin typeface="Times New Roman" pitchFamily="18" charset="0"/>
              </a:defRPr>
            </a:lvl3pPr>
            <a:lvl4pPr marL="1600200" indent="-228600" eaLnBrk="0" hangingPunct="0">
              <a:defRPr sz="1600" b="1">
                <a:solidFill>
                  <a:schemeClr val="tx2"/>
                </a:solidFill>
                <a:latin typeface="Times New Roman" pitchFamily="18" charset="0"/>
              </a:defRPr>
            </a:lvl4pPr>
            <a:lvl5pPr marL="2057400" indent="-228600" eaLnBrk="0" hangingPunct="0">
              <a:defRPr sz="1600" b="1">
                <a:solidFill>
                  <a:schemeClr val="tx2"/>
                </a:solidFill>
                <a:latin typeface="Times New Roman" pitchFamily="18" charset="0"/>
              </a:defRPr>
            </a:lvl5pPr>
            <a:lvl6pPr marL="2514600" indent="-228600" algn="ctr" eaLnBrk="0" fontAlgn="base" hangingPunct="0">
              <a:spcBef>
                <a:spcPct val="0"/>
              </a:spcBef>
              <a:spcAft>
                <a:spcPct val="0"/>
              </a:spcAft>
              <a:defRPr sz="1600" b="1">
                <a:solidFill>
                  <a:schemeClr val="tx2"/>
                </a:solidFill>
                <a:latin typeface="Times New Roman" pitchFamily="18" charset="0"/>
              </a:defRPr>
            </a:lvl6pPr>
            <a:lvl7pPr marL="2971800" indent="-228600" algn="ctr" eaLnBrk="0" fontAlgn="base" hangingPunct="0">
              <a:spcBef>
                <a:spcPct val="0"/>
              </a:spcBef>
              <a:spcAft>
                <a:spcPct val="0"/>
              </a:spcAft>
              <a:defRPr sz="1600" b="1">
                <a:solidFill>
                  <a:schemeClr val="tx2"/>
                </a:solidFill>
                <a:latin typeface="Times New Roman" pitchFamily="18" charset="0"/>
              </a:defRPr>
            </a:lvl7pPr>
            <a:lvl8pPr marL="3429000" indent="-228600" algn="ctr" eaLnBrk="0" fontAlgn="base" hangingPunct="0">
              <a:spcBef>
                <a:spcPct val="0"/>
              </a:spcBef>
              <a:spcAft>
                <a:spcPct val="0"/>
              </a:spcAft>
              <a:defRPr sz="1600" b="1">
                <a:solidFill>
                  <a:schemeClr val="tx2"/>
                </a:solidFill>
                <a:latin typeface="Times New Roman" pitchFamily="18" charset="0"/>
              </a:defRPr>
            </a:lvl8pPr>
            <a:lvl9pPr marL="3886200" indent="-228600" algn="ctr" eaLnBrk="0" fontAlgn="base" hangingPunct="0">
              <a:spcBef>
                <a:spcPct val="0"/>
              </a:spcBef>
              <a:spcAft>
                <a:spcPct val="0"/>
              </a:spcAft>
              <a:defRPr sz="1600" b="1">
                <a:solidFill>
                  <a:schemeClr val="tx2"/>
                </a:solidFill>
                <a:latin typeface="Times New Roman" pitchFamily="18" charset="0"/>
              </a:defRPr>
            </a:lvl9pPr>
          </a:lstStyle>
          <a:p>
            <a:pPr eaLnBrk="1" hangingPunct="1"/>
            <a:r>
              <a:rPr lang="cs-CZ" altLang="cs-CZ" sz="2800" u="sng">
                <a:solidFill>
                  <a:srgbClr val="000000"/>
                </a:solidFill>
                <a:effectLst>
                  <a:outerShdw blurRad="38100" dist="38100" dir="2700000" algn="tl">
                    <a:srgbClr val="C0C0C0"/>
                  </a:outerShdw>
                </a:effectLst>
                <a:latin typeface="Arial" charset="0"/>
                <a:ea typeface="Lucida Sans Unicode" pitchFamily="34" charset="0"/>
                <a:cs typeface="Lucida Sans Unicode" pitchFamily="34" charset="0"/>
              </a:rPr>
              <a:t>Předmět studie</a:t>
            </a:r>
          </a:p>
        </p:txBody>
      </p:sp>
      <p:sp>
        <p:nvSpPr>
          <p:cNvPr id="4100" name="Text Box 5"/>
          <p:cNvSpPr txBox="1">
            <a:spLocks noChangeArrowheads="1"/>
          </p:cNvSpPr>
          <p:nvPr/>
        </p:nvSpPr>
        <p:spPr bwMode="auto">
          <a:xfrm>
            <a:off x="392113" y="1133475"/>
            <a:ext cx="8505825" cy="28116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marL="342900" indent="-342900" defTabSz="449263" eaLnBrk="0" hangingPunct="0">
              <a:tabLst>
                <a:tab pos="261938" algn="l"/>
                <a:tab pos="533400"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b="1">
                <a:solidFill>
                  <a:schemeClr val="tx2"/>
                </a:solidFill>
                <a:latin typeface="Times New Roman" pitchFamily="18" charset="0"/>
              </a:defRPr>
            </a:lvl1pPr>
            <a:lvl2pPr marL="533400" indent="-266700" defTabSz="449263" eaLnBrk="0" hangingPunct="0">
              <a:tabLst>
                <a:tab pos="261938" algn="l"/>
                <a:tab pos="533400"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b="1">
                <a:solidFill>
                  <a:schemeClr val="tx2"/>
                </a:solidFill>
                <a:latin typeface="Times New Roman" pitchFamily="18" charset="0"/>
              </a:defRPr>
            </a:lvl2pPr>
            <a:lvl3pPr marL="1143000" indent="-228600" defTabSz="449263" eaLnBrk="0" hangingPunct="0">
              <a:tabLst>
                <a:tab pos="261938" algn="l"/>
                <a:tab pos="533400"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b="1">
                <a:solidFill>
                  <a:schemeClr val="tx2"/>
                </a:solidFill>
                <a:latin typeface="Times New Roman" pitchFamily="18" charset="0"/>
              </a:defRPr>
            </a:lvl3pPr>
            <a:lvl4pPr marL="1600200" indent="-228600" defTabSz="449263" eaLnBrk="0" hangingPunct="0">
              <a:tabLst>
                <a:tab pos="261938" algn="l"/>
                <a:tab pos="533400"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b="1">
                <a:solidFill>
                  <a:schemeClr val="tx2"/>
                </a:solidFill>
                <a:latin typeface="Times New Roman" pitchFamily="18" charset="0"/>
              </a:defRPr>
            </a:lvl4pPr>
            <a:lvl5pPr marL="2057400" indent="-228600" defTabSz="449263" eaLnBrk="0" hangingPunct="0">
              <a:tabLst>
                <a:tab pos="261938" algn="l"/>
                <a:tab pos="533400"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b="1">
                <a:solidFill>
                  <a:schemeClr val="tx2"/>
                </a:solidFill>
                <a:latin typeface="Times New Roman" pitchFamily="18" charset="0"/>
              </a:defRPr>
            </a:lvl5pPr>
            <a:lvl6pPr marL="2514600" indent="-228600" algn="ctr" defTabSz="449263" eaLnBrk="0" fontAlgn="base" hangingPunct="0">
              <a:spcBef>
                <a:spcPct val="0"/>
              </a:spcBef>
              <a:spcAft>
                <a:spcPct val="0"/>
              </a:spcAft>
              <a:tabLst>
                <a:tab pos="261938" algn="l"/>
                <a:tab pos="533400"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b="1">
                <a:solidFill>
                  <a:schemeClr val="tx2"/>
                </a:solidFill>
                <a:latin typeface="Times New Roman" pitchFamily="18" charset="0"/>
              </a:defRPr>
            </a:lvl6pPr>
            <a:lvl7pPr marL="2971800" indent="-228600" algn="ctr" defTabSz="449263" eaLnBrk="0" fontAlgn="base" hangingPunct="0">
              <a:spcBef>
                <a:spcPct val="0"/>
              </a:spcBef>
              <a:spcAft>
                <a:spcPct val="0"/>
              </a:spcAft>
              <a:tabLst>
                <a:tab pos="261938" algn="l"/>
                <a:tab pos="533400"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b="1">
                <a:solidFill>
                  <a:schemeClr val="tx2"/>
                </a:solidFill>
                <a:latin typeface="Times New Roman" pitchFamily="18" charset="0"/>
              </a:defRPr>
            </a:lvl7pPr>
            <a:lvl8pPr marL="3429000" indent="-228600" algn="ctr" defTabSz="449263" eaLnBrk="0" fontAlgn="base" hangingPunct="0">
              <a:spcBef>
                <a:spcPct val="0"/>
              </a:spcBef>
              <a:spcAft>
                <a:spcPct val="0"/>
              </a:spcAft>
              <a:tabLst>
                <a:tab pos="261938" algn="l"/>
                <a:tab pos="533400"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b="1">
                <a:solidFill>
                  <a:schemeClr val="tx2"/>
                </a:solidFill>
                <a:latin typeface="Times New Roman" pitchFamily="18" charset="0"/>
              </a:defRPr>
            </a:lvl8pPr>
            <a:lvl9pPr marL="3886200" indent="-228600" algn="ctr" defTabSz="449263" eaLnBrk="0" fontAlgn="base" hangingPunct="0">
              <a:spcBef>
                <a:spcPct val="0"/>
              </a:spcBef>
              <a:spcAft>
                <a:spcPct val="0"/>
              </a:spcAft>
              <a:tabLst>
                <a:tab pos="261938" algn="l"/>
                <a:tab pos="533400"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b="1">
                <a:solidFill>
                  <a:schemeClr val="tx2"/>
                </a:solidFill>
                <a:latin typeface="Times New Roman" pitchFamily="18" charset="0"/>
              </a:defRPr>
            </a:lvl9pPr>
          </a:lstStyle>
          <a:p>
            <a:pPr lvl="1" algn="l" eaLnBrk="1" hangingPunct="1">
              <a:lnSpc>
                <a:spcPct val="130000"/>
              </a:lnSpc>
              <a:buClr>
                <a:srgbClr val="000000"/>
              </a:buClr>
              <a:buSzPct val="110000"/>
              <a:buFontTx/>
              <a:buChar char="•"/>
            </a:pPr>
            <a:endParaRPr lang="cs-CZ" altLang="cs-CZ" sz="2000" b="0" dirty="0" smtClean="0">
              <a:solidFill>
                <a:srgbClr val="000000"/>
              </a:solidFill>
              <a:latin typeface="Arial" charset="0"/>
            </a:endParaRPr>
          </a:p>
          <a:p>
            <a:pPr lvl="1" algn="l" eaLnBrk="1" hangingPunct="1">
              <a:lnSpc>
                <a:spcPct val="130000"/>
              </a:lnSpc>
              <a:buClr>
                <a:srgbClr val="000000"/>
              </a:buClr>
              <a:buSzPct val="110000"/>
              <a:buFontTx/>
              <a:buChar char="•"/>
            </a:pPr>
            <a:endParaRPr lang="cs-CZ" altLang="cs-CZ" sz="2000" b="0" dirty="0">
              <a:solidFill>
                <a:srgbClr val="000000"/>
              </a:solidFill>
              <a:latin typeface="Arial" charset="0"/>
            </a:endParaRPr>
          </a:p>
          <a:p>
            <a:pPr marL="609600" lvl="1" indent="-342900" algn="l" eaLnBrk="1" hangingPunct="1">
              <a:lnSpc>
                <a:spcPct val="130000"/>
              </a:lnSpc>
              <a:buClr>
                <a:srgbClr val="000000"/>
              </a:buClr>
              <a:buSzPct val="110000"/>
              <a:buFont typeface="Arial" panose="020B0604020202020204" pitchFamily="34" charset="0"/>
              <a:buChar char="•"/>
            </a:pPr>
            <a:r>
              <a:rPr lang="cs-CZ" altLang="cs-CZ" sz="2400" dirty="0" smtClean="0">
                <a:solidFill>
                  <a:srgbClr val="000000"/>
                </a:solidFill>
                <a:latin typeface="Arial" charset="0"/>
              </a:rPr>
              <a:t>Nalezení možností pro snížení ceny tepla z CZT konečným zákazníkům, se zaměřením na posouzení navrhovaných opatření ve vybraných okrskových kotelnách.</a:t>
            </a:r>
            <a:endParaRPr lang="cs-CZ" altLang="cs-CZ" sz="2400" dirty="0">
              <a:solidFill>
                <a:srgbClr val="000000"/>
              </a:solidFill>
              <a:latin typeface="Arial"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0" y="0"/>
            <a:ext cx="18415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1600" b="1">
                <a:solidFill>
                  <a:schemeClr val="tx2"/>
                </a:solidFill>
                <a:latin typeface="Times New Roman" pitchFamily="18" charset="0"/>
              </a:defRPr>
            </a:lvl1pPr>
            <a:lvl2pPr marL="742950" indent="-285750" eaLnBrk="0" hangingPunct="0">
              <a:defRPr sz="1600" b="1">
                <a:solidFill>
                  <a:schemeClr val="tx2"/>
                </a:solidFill>
                <a:latin typeface="Times New Roman" pitchFamily="18" charset="0"/>
              </a:defRPr>
            </a:lvl2pPr>
            <a:lvl3pPr marL="1143000" indent="-228600" eaLnBrk="0" hangingPunct="0">
              <a:defRPr sz="1600" b="1">
                <a:solidFill>
                  <a:schemeClr val="tx2"/>
                </a:solidFill>
                <a:latin typeface="Times New Roman" pitchFamily="18" charset="0"/>
              </a:defRPr>
            </a:lvl3pPr>
            <a:lvl4pPr marL="1600200" indent="-228600" eaLnBrk="0" hangingPunct="0">
              <a:defRPr sz="1600" b="1">
                <a:solidFill>
                  <a:schemeClr val="tx2"/>
                </a:solidFill>
                <a:latin typeface="Times New Roman" pitchFamily="18" charset="0"/>
              </a:defRPr>
            </a:lvl4pPr>
            <a:lvl5pPr marL="2057400" indent="-228600" eaLnBrk="0" hangingPunct="0">
              <a:defRPr sz="1600" b="1">
                <a:solidFill>
                  <a:schemeClr val="tx2"/>
                </a:solidFill>
                <a:latin typeface="Times New Roman" pitchFamily="18" charset="0"/>
              </a:defRPr>
            </a:lvl5pPr>
            <a:lvl6pPr marL="2514600" indent="-228600" algn="ctr" eaLnBrk="0" fontAlgn="base" hangingPunct="0">
              <a:spcBef>
                <a:spcPct val="0"/>
              </a:spcBef>
              <a:spcAft>
                <a:spcPct val="0"/>
              </a:spcAft>
              <a:defRPr sz="1600" b="1">
                <a:solidFill>
                  <a:schemeClr val="tx2"/>
                </a:solidFill>
                <a:latin typeface="Times New Roman" pitchFamily="18" charset="0"/>
              </a:defRPr>
            </a:lvl6pPr>
            <a:lvl7pPr marL="2971800" indent="-228600" algn="ctr" eaLnBrk="0" fontAlgn="base" hangingPunct="0">
              <a:spcBef>
                <a:spcPct val="0"/>
              </a:spcBef>
              <a:spcAft>
                <a:spcPct val="0"/>
              </a:spcAft>
              <a:defRPr sz="1600" b="1">
                <a:solidFill>
                  <a:schemeClr val="tx2"/>
                </a:solidFill>
                <a:latin typeface="Times New Roman" pitchFamily="18" charset="0"/>
              </a:defRPr>
            </a:lvl7pPr>
            <a:lvl8pPr marL="3429000" indent="-228600" algn="ctr" eaLnBrk="0" fontAlgn="base" hangingPunct="0">
              <a:spcBef>
                <a:spcPct val="0"/>
              </a:spcBef>
              <a:spcAft>
                <a:spcPct val="0"/>
              </a:spcAft>
              <a:defRPr sz="1600" b="1">
                <a:solidFill>
                  <a:schemeClr val="tx2"/>
                </a:solidFill>
                <a:latin typeface="Times New Roman" pitchFamily="18" charset="0"/>
              </a:defRPr>
            </a:lvl8pPr>
            <a:lvl9pPr marL="3886200" indent="-228600" algn="ctr" eaLnBrk="0" fontAlgn="base" hangingPunct="0">
              <a:spcBef>
                <a:spcPct val="0"/>
              </a:spcBef>
              <a:spcAft>
                <a:spcPct val="0"/>
              </a:spcAft>
              <a:defRPr sz="1600" b="1">
                <a:solidFill>
                  <a:schemeClr val="tx2"/>
                </a:solidFill>
                <a:latin typeface="Times New Roman" pitchFamily="18" charset="0"/>
              </a:defRPr>
            </a:lvl9pPr>
          </a:lstStyle>
          <a:p>
            <a:pPr algn="l"/>
            <a:endParaRPr lang="de-DE" altLang="cs-CZ" sz="2400" b="0">
              <a:solidFill>
                <a:schemeClr val="tx1"/>
              </a:solidFill>
            </a:endParaRPr>
          </a:p>
          <a:p>
            <a:pPr algn="l"/>
            <a:endParaRPr lang="de-DE" altLang="cs-CZ" sz="2400" b="0">
              <a:solidFill>
                <a:schemeClr val="tx1"/>
              </a:solidFill>
            </a:endParaRPr>
          </a:p>
        </p:txBody>
      </p:sp>
      <p:sp>
        <p:nvSpPr>
          <p:cNvPr id="17411" name="Rectangle 3"/>
          <p:cNvSpPr>
            <a:spLocks noChangeArrowheads="1"/>
          </p:cNvSpPr>
          <p:nvPr/>
        </p:nvSpPr>
        <p:spPr bwMode="auto">
          <a:xfrm>
            <a:off x="0" y="0"/>
            <a:ext cx="18415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1600" b="1">
                <a:solidFill>
                  <a:schemeClr val="tx2"/>
                </a:solidFill>
                <a:latin typeface="Times New Roman" pitchFamily="18" charset="0"/>
              </a:defRPr>
            </a:lvl1pPr>
            <a:lvl2pPr marL="742950" indent="-285750" eaLnBrk="0" hangingPunct="0">
              <a:defRPr sz="1600" b="1">
                <a:solidFill>
                  <a:schemeClr val="tx2"/>
                </a:solidFill>
                <a:latin typeface="Times New Roman" pitchFamily="18" charset="0"/>
              </a:defRPr>
            </a:lvl2pPr>
            <a:lvl3pPr marL="1143000" indent="-228600" eaLnBrk="0" hangingPunct="0">
              <a:defRPr sz="1600" b="1">
                <a:solidFill>
                  <a:schemeClr val="tx2"/>
                </a:solidFill>
                <a:latin typeface="Times New Roman" pitchFamily="18" charset="0"/>
              </a:defRPr>
            </a:lvl3pPr>
            <a:lvl4pPr marL="1600200" indent="-228600" eaLnBrk="0" hangingPunct="0">
              <a:defRPr sz="1600" b="1">
                <a:solidFill>
                  <a:schemeClr val="tx2"/>
                </a:solidFill>
                <a:latin typeface="Times New Roman" pitchFamily="18" charset="0"/>
              </a:defRPr>
            </a:lvl4pPr>
            <a:lvl5pPr marL="2057400" indent="-228600" eaLnBrk="0" hangingPunct="0">
              <a:defRPr sz="1600" b="1">
                <a:solidFill>
                  <a:schemeClr val="tx2"/>
                </a:solidFill>
                <a:latin typeface="Times New Roman" pitchFamily="18" charset="0"/>
              </a:defRPr>
            </a:lvl5pPr>
            <a:lvl6pPr marL="2514600" indent="-228600" algn="ctr" eaLnBrk="0" fontAlgn="base" hangingPunct="0">
              <a:spcBef>
                <a:spcPct val="0"/>
              </a:spcBef>
              <a:spcAft>
                <a:spcPct val="0"/>
              </a:spcAft>
              <a:defRPr sz="1600" b="1">
                <a:solidFill>
                  <a:schemeClr val="tx2"/>
                </a:solidFill>
                <a:latin typeface="Times New Roman" pitchFamily="18" charset="0"/>
              </a:defRPr>
            </a:lvl6pPr>
            <a:lvl7pPr marL="2971800" indent="-228600" algn="ctr" eaLnBrk="0" fontAlgn="base" hangingPunct="0">
              <a:spcBef>
                <a:spcPct val="0"/>
              </a:spcBef>
              <a:spcAft>
                <a:spcPct val="0"/>
              </a:spcAft>
              <a:defRPr sz="1600" b="1">
                <a:solidFill>
                  <a:schemeClr val="tx2"/>
                </a:solidFill>
                <a:latin typeface="Times New Roman" pitchFamily="18" charset="0"/>
              </a:defRPr>
            </a:lvl7pPr>
            <a:lvl8pPr marL="3429000" indent="-228600" algn="ctr" eaLnBrk="0" fontAlgn="base" hangingPunct="0">
              <a:spcBef>
                <a:spcPct val="0"/>
              </a:spcBef>
              <a:spcAft>
                <a:spcPct val="0"/>
              </a:spcAft>
              <a:defRPr sz="1600" b="1">
                <a:solidFill>
                  <a:schemeClr val="tx2"/>
                </a:solidFill>
                <a:latin typeface="Times New Roman" pitchFamily="18" charset="0"/>
              </a:defRPr>
            </a:lvl8pPr>
            <a:lvl9pPr marL="3886200" indent="-228600" algn="ctr" eaLnBrk="0" fontAlgn="base" hangingPunct="0">
              <a:spcBef>
                <a:spcPct val="0"/>
              </a:spcBef>
              <a:spcAft>
                <a:spcPct val="0"/>
              </a:spcAft>
              <a:defRPr sz="1600" b="1">
                <a:solidFill>
                  <a:schemeClr val="tx2"/>
                </a:solidFill>
                <a:latin typeface="Times New Roman" pitchFamily="18" charset="0"/>
              </a:defRPr>
            </a:lvl9pPr>
          </a:lstStyle>
          <a:p>
            <a:pPr algn="l"/>
            <a:endParaRPr lang="de-DE" altLang="cs-CZ" sz="2400" b="0">
              <a:solidFill>
                <a:schemeClr val="tx1"/>
              </a:solidFill>
            </a:endParaRPr>
          </a:p>
          <a:p>
            <a:pPr algn="l"/>
            <a:endParaRPr lang="de-DE" altLang="cs-CZ" sz="2400" b="0">
              <a:solidFill>
                <a:schemeClr val="tx1"/>
              </a:solidFill>
            </a:endParaRPr>
          </a:p>
        </p:txBody>
      </p:sp>
      <p:sp>
        <p:nvSpPr>
          <p:cNvPr id="204804" name="Text Box 4"/>
          <p:cNvSpPr txBox="1">
            <a:spLocks noChangeArrowheads="1"/>
          </p:cNvSpPr>
          <p:nvPr/>
        </p:nvSpPr>
        <p:spPr bwMode="auto">
          <a:xfrm>
            <a:off x="1055214" y="186859"/>
            <a:ext cx="679705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1600" b="1">
                <a:solidFill>
                  <a:schemeClr val="tx2"/>
                </a:solidFill>
                <a:latin typeface="Times New Roman" pitchFamily="18" charset="0"/>
              </a:defRPr>
            </a:lvl1pPr>
            <a:lvl2pPr marL="742950" indent="-285750" eaLnBrk="0" hangingPunct="0">
              <a:defRPr sz="1600" b="1">
                <a:solidFill>
                  <a:schemeClr val="tx2"/>
                </a:solidFill>
                <a:latin typeface="Times New Roman" pitchFamily="18" charset="0"/>
              </a:defRPr>
            </a:lvl2pPr>
            <a:lvl3pPr marL="1143000" indent="-228600" eaLnBrk="0" hangingPunct="0">
              <a:defRPr sz="1600" b="1">
                <a:solidFill>
                  <a:schemeClr val="tx2"/>
                </a:solidFill>
                <a:latin typeface="Times New Roman" pitchFamily="18" charset="0"/>
              </a:defRPr>
            </a:lvl3pPr>
            <a:lvl4pPr marL="1600200" indent="-228600" eaLnBrk="0" hangingPunct="0">
              <a:defRPr sz="1600" b="1">
                <a:solidFill>
                  <a:schemeClr val="tx2"/>
                </a:solidFill>
                <a:latin typeface="Times New Roman" pitchFamily="18" charset="0"/>
              </a:defRPr>
            </a:lvl4pPr>
            <a:lvl5pPr marL="2057400" indent="-228600" eaLnBrk="0" hangingPunct="0">
              <a:defRPr sz="1600" b="1">
                <a:solidFill>
                  <a:schemeClr val="tx2"/>
                </a:solidFill>
                <a:latin typeface="Times New Roman" pitchFamily="18" charset="0"/>
              </a:defRPr>
            </a:lvl5pPr>
            <a:lvl6pPr marL="2514600" indent="-228600" algn="ctr" eaLnBrk="0" fontAlgn="base" hangingPunct="0">
              <a:spcBef>
                <a:spcPct val="0"/>
              </a:spcBef>
              <a:spcAft>
                <a:spcPct val="0"/>
              </a:spcAft>
              <a:defRPr sz="1600" b="1">
                <a:solidFill>
                  <a:schemeClr val="tx2"/>
                </a:solidFill>
                <a:latin typeface="Times New Roman" pitchFamily="18" charset="0"/>
              </a:defRPr>
            </a:lvl6pPr>
            <a:lvl7pPr marL="2971800" indent="-228600" algn="ctr" eaLnBrk="0" fontAlgn="base" hangingPunct="0">
              <a:spcBef>
                <a:spcPct val="0"/>
              </a:spcBef>
              <a:spcAft>
                <a:spcPct val="0"/>
              </a:spcAft>
              <a:defRPr sz="1600" b="1">
                <a:solidFill>
                  <a:schemeClr val="tx2"/>
                </a:solidFill>
                <a:latin typeface="Times New Roman" pitchFamily="18" charset="0"/>
              </a:defRPr>
            </a:lvl7pPr>
            <a:lvl8pPr marL="3429000" indent="-228600" algn="ctr" eaLnBrk="0" fontAlgn="base" hangingPunct="0">
              <a:spcBef>
                <a:spcPct val="0"/>
              </a:spcBef>
              <a:spcAft>
                <a:spcPct val="0"/>
              </a:spcAft>
              <a:defRPr sz="1600" b="1">
                <a:solidFill>
                  <a:schemeClr val="tx2"/>
                </a:solidFill>
                <a:latin typeface="Times New Roman" pitchFamily="18" charset="0"/>
              </a:defRPr>
            </a:lvl8pPr>
            <a:lvl9pPr marL="3886200" indent="-228600" algn="ctr" eaLnBrk="0" fontAlgn="base" hangingPunct="0">
              <a:spcBef>
                <a:spcPct val="0"/>
              </a:spcBef>
              <a:spcAft>
                <a:spcPct val="0"/>
              </a:spcAft>
              <a:defRPr sz="1600" b="1">
                <a:solidFill>
                  <a:schemeClr val="tx2"/>
                </a:solidFill>
                <a:latin typeface="Times New Roman" pitchFamily="18" charset="0"/>
              </a:defRPr>
            </a:lvl9pPr>
          </a:lstStyle>
          <a:p>
            <a:pPr eaLnBrk="1" hangingPunct="1">
              <a:defRPr/>
            </a:pPr>
            <a:r>
              <a:rPr lang="cs-CZ" altLang="cs-CZ" sz="2800" u="sng" dirty="0" smtClean="0">
                <a:solidFill>
                  <a:srgbClr val="000000"/>
                </a:solidFill>
                <a:effectLst>
                  <a:outerShdw blurRad="38100" dist="38100" dir="2700000" algn="tl">
                    <a:srgbClr val="C0C0C0"/>
                  </a:outerShdw>
                </a:effectLst>
                <a:latin typeface="Arial" charset="0"/>
                <a:cs typeface="Lucida Sans Unicode" pitchFamily="34" charset="0"/>
              </a:rPr>
              <a:t>Způsob provozování CZT po roce 2018</a:t>
            </a:r>
            <a:endParaRPr lang="cs-CZ" altLang="cs-CZ" sz="2800" u="sng" dirty="0" smtClean="0">
              <a:solidFill>
                <a:srgbClr val="000000"/>
              </a:solidFill>
              <a:effectLst>
                <a:outerShdw blurRad="38100" dist="38100" dir="2700000" algn="tl">
                  <a:srgbClr val="C0C0C0"/>
                </a:outerShdw>
              </a:effectLst>
              <a:latin typeface="Arial" charset="0"/>
              <a:cs typeface="Lucida Sans Unicode" pitchFamily="34" charset="0"/>
            </a:endParaRPr>
          </a:p>
        </p:txBody>
      </p:sp>
      <p:sp>
        <p:nvSpPr>
          <p:cNvPr id="11" name="Zástupný symbol pro obsah 10"/>
          <p:cNvSpPr>
            <a:spLocks noGrp="1"/>
          </p:cNvSpPr>
          <p:nvPr>
            <p:ph idx="1"/>
          </p:nvPr>
        </p:nvSpPr>
        <p:spPr>
          <a:xfrm>
            <a:off x="431540" y="710079"/>
            <a:ext cx="8229600" cy="4525963"/>
          </a:xfrm>
        </p:spPr>
        <p:txBody>
          <a:bodyPr/>
          <a:lstStyle/>
          <a:p>
            <a:pPr marL="0" lvl="1" indent="0">
              <a:buNone/>
            </a:pPr>
            <a:r>
              <a:rPr lang="cs-CZ" sz="1800" b="1" u="sng" dirty="0" smtClean="0">
                <a:solidFill>
                  <a:srgbClr val="000000"/>
                </a:solidFill>
                <a:ea typeface="+mn-ea"/>
                <a:cs typeface="+mn-cs"/>
              </a:rPr>
              <a:t>Varianta </a:t>
            </a:r>
            <a:r>
              <a:rPr lang="cs-CZ" sz="1800" b="1" u="sng" dirty="0">
                <a:solidFill>
                  <a:srgbClr val="000000"/>
                </a:solidFill>
                <a:ea typeface="+mn-ea"/>
                <a:cs typeface="+mn-cs"/>
              </a:rPr>
              <a:t>2 - Vznik nové společnosti 50%:50% se soukromým subjektem tzv. joint </a:t>
            </a:r>
            <a:r>
              <a:rPr lang="cs-CZ" sz="1800" b="1" u="sng" dirty="0" smtClean="0">
                <a:solidFill>
                  <a:srgbClr val="000000"/>
                </a:solidFill>
                <a:ea typeface="+mn-ea"/>
                <a:cs typeface="+mn-cs"/>
              </a:rPr>
              <a:t>venture</a:t>
            </a:r>
            <a:endParaRPr lang="cs-CZ" sz="1200" b="1" u="sng" dirty="0" smtClean="0">
              <a:ea typeface="+mn-ea"/>
              <a:cs typeface="+mn-cs"/>
            </a:endParaRPr>
          </a:p>
          <a:p>
            <a:r>
              <a:rPr lang="cs-CZ" sz="1200" b="1" dirty="0" smtClean="0">
                <a:solidFill>
                  <a:srgbClr val="000000"/>
                </a:solidFill>
              </a:rPr>
              <a:t>Výhody </a:t>
            </a:r>
            <a:r>
              <a:rPr lang="cs-CZ" sz="1200" b="1" dirty="0">
                <a:solidFill>
                  <a:srgbClr val="000000"/>
                </a:solidFill>
              </a:rPr>
              <a:t>řešení:</a:t>
            </a:r>
          </a:p>
          <a:p>
            <a:pPr lvl="1"/>
            <a:r>
              <a:rPr lang="cs-CZ" sz="1400" dirty="0">
                <a:solidFill>
                  <a:srgbClr val="000000"/>
                </a:solidFill>
              </a:rPr>
              <a:t>Nižší vstupní náklady spojené se založením společnosti oproti variantě ad 1. (možnost jejich dělby se soukromým investorem – druhým společníkem).</a:t>
            </a:r>
          </a:p>
          <a:p>
            <a:pPr lvl="1"/>
            <a:r>
              <a:rPr lang="cs-CZ" sz="1400" dirty="0">
                <a:solidFill>
                  <a:srgbClr val="000000"/>
                </a:solidFill>
              </a:rPr>
              <a:t>Možnost přenesení části odpovědnosti za činnost společnosti a provozování CZT na třetí subjekt, včetně možnosti přenesení případných nákladů spojených s potřebnými investicemi do CZT na soukromého investora – druhého </a:t>
            </a:r>
            <a:r>
              <a:rPr lang="cs-CZ" sz="1400" dirty="0">
                <a:solidFill>
                  <a:srgbClr val="000000"/>
                </a:solidFill>
              </a:rPr>
              <a:t>společníka.</a:t>
            </a:r>
          </a:p>
          <a:p>
            <a:pPr lvl="1"/>
            <a:r>
              <a:rPr lang="cs-CZ" sz="1400" dirty="0">
                <a:solidFill>
                  <a:srgbClr val="000000"/>
                </a:solidFill>
              </a:rPr>
              <a:t>Dělba </a:t>
            </a:r>
            <a:r>
              <a:rPr lang="cs-CZ" sz="1400" dirty="0">
                <a:solidFill>
                  <a:srgbClr val="000000"/>
                </a:solidFill>
              </a:rPr>
              <a:t>podnikatelských rizik; v případě zisku i v případě ztráty společnosti se zisk či ztráta rozdělí mezi společníky v poměru podle jejich podílů </a:t>
            </a:r>
            <a:r>
              <a:rPr lang="cs-CZ" sz="1400" dirty="0">
                <a:solidFill>
                  <a:srgbClr val="000000"/>
                </a:solidFill>
              </a:rPr>
              <a:t>.</a:t>
            </a:r>
            <a:r>
              <a:rPr lang="cs-CZ" sz="1400" dirty="0">
                <a:solidFill>
                  <a:srgbClr val="000000"/>
                </a:solidFill>
              </a:rPr>
              <a:t> </a:t>
            </a:r>
          </a:p>
          <a:p>
            <a:r>
              <a:rPr lang="cs-CZ" sz="1200" b="1" dirty="0">
                <a:solidFill>
                  <a:srgbClr val="000000"/>
                </a:solidFill>
              </a:rPr>
              <a:t>Nevýhody řešení:</a:t>
            </a:r>
          </a:p>
          <a:p>
            <a:pPr lvl="1"/>
            <a:r>
              <a:rPr lang="cs-CZ" sz="1400" dirty="0">
                <a:solidFill>
                  <a:srgbClr val="000000"/>
                </a:solidFill>
              </a:rPr>
              <a:t>Potřeba vytvoření struktury dceřiné společnosti, nastavení vnitrofiremních procesů, nábor zaměstnanců (teoreticky možnost převzetí zaměstnanecké základny třetí osoby dle § 338 a násl. zákoníku práce) apod. a s tím související časová a finanční náročnost.</a:t>
            </a:r>
          </a:p>
          <a:p>
            <a:pPr lvl="1"/>
            <a:r>
              <a:rPr lang="cs-CZ" sz="1400" dirty="0">
                <a:solidFill>
                  <a:srgbClr val="000000"/>
                </a:solidFill>
              </a:rPr>
              <a:t>Nesamostatné rozhodování města o záležitostech společnosti, kdy v zásadních otázkách bude (v závislosti na výši podílu třetí osoby) potřeba souhlasu druhého společníka společnosti.</a:t>
            </a:r>
          </a:p>
          <a:p>
            <a:pPr lvl="1"/>
            <a:r>
              <a:rPr lang="cs-CZ" sz="1400" dirty="0">
                <a:solidFill>
                  <a:srgbClr val="000000"/>
                </a:solidFill>
              </a:rPr>
              <a:t>Zvýšené požadavky na solidnost a kredibilitu soukromého investora – druhého společníka tak, aby bylo zajištěno řádné a bezproblémové fungování společné dceřiné společnosti a s tím spojené riziko toho, že „společné podnikání nebude fungovat“, což by mohlo vést k zablokování chodu společnosti (v modelu 50/50), případně ke snaze druhého společníka opustit společnou dceřinou společnost (s nárokem na vypořádací podíl).</a:t>
            </a:r>
          </a:p>
          <a:p>
            <a:pPr marL="0" indent="0">
              <a:buNone/>
            </a:pPr>
            <a:endParaRPr lang="cs-CZ" sz="1200" dirty="0"/>
          </a:p>
          <a:p>
            <a:pPr marL="0" indent="0">
              <a:buNone/>
            </a:pPr>
            <a:endParaRPr lang="cs-CZ" sz="1200" b="1" dirty="0"/>
          </a:p>
          <a:p>
            <a:endParaRPr lang="cs-CZ" sz="1200" b="1" dirty="0" smtClean="0"/>
          </a:p>
          <a:p>
            <a:endParaRPr lang="cs-CZ" sz="1200" b="1" dirty="0" smtClean="0"/>
          </a:p>
          <a:p>
            <a:endParaRPr lang="cs-CZ" sz="1200" b="1" dirty="0" smtClean="0"/>
          </a:p>
          <a:p>
            <a:endParaRPr lang="cs-CZ" sz="1200" b="1" dirty="0"/>
          </a:p>
          <a:p>
            <a:endParaRPr lang="cs-CZ" sz="1200" b="1" dirty="0" smtClean="0"/>
          </a:p>
          <a:p>
            <a:endParaRPr lang="cs-CZ" sz="1200" b="1" dirty="0"/>
          </a:p>
          <a:p>
            <a:endParaRPr lang="cs-CZ" sz="1200" b="1" dirty="0" smtClean="0"/>
          </a:p>
          <a:p>
            <a:pPr marL="0" indent="0">
              <a:buNone/>
            </a:pPr>
            <a:endParaRPr lang="cs-CZ" sz="1800" b="1" dirty="0"/>
          </a:p>
          <a:p>
            <a:pPr marL="0" indent="0">
              <a:buNone/>
            </a:pPr>
            <a:endParaRPr lang="cs-CZ" sz="1800" b="1" dirty="0" smtClean="0"/>
          </a:p>
        </p:txBody>
      </p:sp>
    </p:spTree>
    <p:extLst>
      <p:ext uri="{BB962C8B-B14F-4D97-AF65-F5344CB8AC3E}">
        <p14:creationId xmlns:p14="http://schemas.microsoft.com/office/powerpoint/2010/main" val="424517302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0" y="0"/>
            <a:ext cx="18415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1600" b="1">
                <a:solidFill>
                  <a:schemeClr val="tx2"/>
                </a:solidFill>
                <a:latin typeface="Times New Roman" pitchFamily="18" charset="0"/>
              </a:defRPr>
            </a:lvl1pPr>
            <a:lvl2pPr marL="742950" indent="-285750" eaLnBrk="0" hangingPunct="0">
              <a:defRPr sz="1600" b="1">
                <a:solidFill>
                  <a:schemeClr val="tx2"/>
                </a:solidFill>
                <a:latin typeface="Times New Roman" pitchFamily="18" charset="0"/>
              </a:defRPr>
            </a:lvl2pPr>
            <a:lvl3pPr marL="1143000" indent="-228600" eaLnBrk="0" hangingPunct="0">
              <a:defRPr sz="1600" b="1">
                <a:solidFill>
                  <a:schemeClr val="tx2"/>
                </a:solidFill>
                <a:latin typeface="Times New Roman" pitchFamily="18" charset="0"/>
              </a:defRPr>
            </a:lvl3pPr>
            <a:lvl4pPr marL="1600200" indent="-228600" eaLnBrk="0" hangingPunct="0">
              <a:defRPr sz="1600" b="1">
                <a:solidFill>
                  <a:schemeClr val="tx2"/>
                </a:solidFill>
                <a:latin typeface="Times New Roman" pitchFamily="18" charset="0"/>
              </a:defRPr>
            </a:lvl4pPr>
            <a:lvl5pPr marL="2057400" indent="-228600" eaLnBrk="0" hangingPunct="0">
              <a:defRPr sz="1600" b="1">
                <a:solidFill>
                  <a:schemeClr val="tx2"/>
                </a:solidFill>
                <a:latin typeface="Times New Roman" pitchFamily="18" charset="0"/>
              </a:defRPr>
            </a:lvl5pPr>
            <a:lvl6pPr marL="2514600" indent="-228600" algn="ctr" eaLnBrk="0" fontAlgn="base" hangingPunct="0">
              <a:spcBef>
                <a:spcPct val="0"/>
              </a:spcBef>
              <a:spcAft>
                <a:spcPct val="0"/>
              </a:spcAft>
              <a:defRPr sz="1600" b="1">
                <a:solidFill>
                  <a:schemeClr val="tx2"/>
                </a:solidFill>
                <a:latin typeface="Times New Roman" pitchFamily="18" charset="0"/>
              </a:defRPr>
            </a:lvl6pPr>
            <a:lvl7pPr marL="2971800" indent="-228600" algn="ctr" eaLnBrk="0" fontAlgn="base" hangingPunct="0">
              <a:spcBef>
                <a:spcPct val="0"/>
              </a:spcBef>
              <a:spcAft>
                <a:spcPct val="0"/>
              </a:spcAft>
              <a:defRPr sz="1600" b="1">
                <a:solidFill>
                  <a:schemeClr val="tx2"/>
                </a:solidFill>
                <a:latin typeface="Times New Roman" pitchFamily="18" charset="0"/>
              </a:defRPr>
            </a:lvl7pPr>
            <a:lvl8pPr marL="3429000" indent="-228600" algn="ctr" eaLnBrk="0" fontAlgn="base" hangingPunct="0">
              <a:spcBef>
                <a:spcPct val="0"/>
              </a:spcBef>
              <a:spcAft>
                <a:spcPct val="0"/>
              </a:spcAft>
              <a:defRPr sz="1600" b="1">
                <a:solidFill>
                  <a:schemeClr val="tx2"/>
                </a:solidFill>
                <a:latin typeface="Times New Roman" pitchFamily="18" charset="0"/>
              </a:defRPr>
            </a:lvl8pPr>
            <a:lvl9pPr marL="3886200" indent="-228600" algn="ctr" eaLnBrk="0" fontAlgn="base" hangingPunct="0">
              <a:spcBef>
                <a:spcPct val="0"/>
              </a:spcBef>
              <a:spcAft>
                <a:spcPct val="0"/>
              </a:spcAft>
              <a:defRPr sz="1600" b="1">
                <a:solidFill>
                  <a:schemeClr val="tx2"/>
                </a:solidFill>
                <a:latin typeface="Times New Roman" pitchFamily="18" charset="0"/>
              </a:defRPr>
            </a:lvl9pPr>
          </a:lstStyle>
          <a:p>
            <a:pPr algn="l"/>
            <a:endParaRPr lang="de-DE" altLang="cs-CZ" sz="2400" b="0">
              <a:solidFill>
                <a:schemeClr val="tx1"/>
              </a:solidFill>
            </a:endParaRPr>
          </a:p>
          <a:p>
            <a:pPr algn="l"/>
            <a:endParaRPr lang="de-DE" altLang="cs-CZ" sz="2400" b="0">
              <a:solidFill>
                <a:schemeClr val="tx1"/>
              </a:solidFill>
            </a:endParaRPr>
          </a:p>
        </p:txBody>
      </p:sp>
      <p:sp>
        <p:nvSpPr>
          <p:cNvPr id="17411" name="Rectangle 3"/>
          <p:cNvSpPr>
            <a:spLocks noChangeArrowheads="1"/>
          </p:cNvSpPr>
          <p:nvPr/>
        </p:nvSpPr>
        <p:spPr bwMode="auto">
          <a:xfrm>
            <a:off x="0" y="0"/>
            <a:ext cx="18415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1600" b="1">
                <a:solidFill>
                  <a:schemeClr val="tx2"/>
                </a:solidFill>
                <a:latin typeface="Times New Roman" pitchFamily="18" charset="0"/>
              </a:defRPr>
            </a:lvl1pPr>
            <a:lvl2pPr marL="742950" indent="-285750" eaLnBrk="0" hangingPunct="0">
              <a:defRPr sz="1600" b="1">
                <a:solidFill>
                  <a:schemeClr val="tx2"/>
                </a:solidFill>
                <a:latin typeface="Times New Roman" pitchFamily="18" charset="0"/>
              </a:defRPr>
            </a:lvl2pPr>
            <a:lvl3pPr marL="1143000" indent="-228600" eaLnBrk="0" hangingPunct="0">
              <a:defRPr sz="1600" b="1">
                <a:solidFill>
                  <a:schemeClr val="tx2"/>
                </a:solidFill>
                <a:latin typeface="Times New Roman" pitchFamily="18" charset="0"/>
              </a:defRPr>
            </a:lvl3pPr>
            <a:lvl4pPr marL="1600200" indent="-228600" eaLnBrk="0" hangingPunct="0">
              <a:defRPr sz="1600" b="1">
                <a:solidFill>
                  <a:schemeClr val="tx2"/>
                </a:solidFill>
                <a:latin typeface="Times New Roman" pitchFamily="18" charset="0"/>
              </a:defRPr>
            </a:lvl4pPr>
            <a:lvl5pPr marL="2057400" indent="-228600" eaLnBrk="0" hangingPunct="0">
              <a:defRPr sz="1600" b="1">
                <a:solidFill>
                  <a:schemeClr val="tx2"/>
                </a:solidFill>
                <a:latin typeface="Times New Roman" pitchFamily="18" charset="0"/>
              </a:defRPr>
            </a:lvl5pPr>
            <a:lvl6pPr marL="2514600" indent="-228600" algn="ctr" eaLnBrk="0" fontAlgn="base" hangingPunct="0">
              <a:spcBef>
                <a:spcPct val="0"/>
              </a:spcBef>
              <a:spcAft>
                <a:spcPct val="0"/>
              </a:spcAft>
              <a:defRPr sz="1600" b="1">
                <a:solidFill>
                  <a:schemeClr val="tx2"/>
                </a:solidFill>
                <a:latin typeface="Times New Roman" pitchFamily="18" charset="0"/>
              </a:defRPr>
            </a:lvl6pPr>
            <a:lvl7pPr marL="2971800" indent="-228600" algn="ctr" eaLnBrk="0" fontAlgn="base" hangingPunct="0">
              <a:spcBef>
                <a:spcPct val="0"/>
              </a:spcBef>
              <a:spcAft>
                <a:spcPct val="0"/>
              </a:spcAft>
              <a:defRPr sz="1600" b="1">
                <a:solidFill>
                  <a:schemeClr val="tx2"/>
                </a:solidFill>
                <a:latin typeface="Times New Roman" pitchFamily="18" charset="0"/>
              </a:defRPr>
            </a:lvl7pPr>
            <a:lvl8pPr marL="3429000" indent="-228600" algn="ctr" eaLnBrk="0" fontAlgn="base" hangingPunct="0">
              <a:spcBef>
                <a:spcPct val="0"/>
              </a:spcBef>
              <a:spcAft>
                <a:spcPct val="0"/>
              </a:spcAft>
              <a:defRPr sz="1600" b="1">
                <a:solidFill>
                  <a:schemeClr val="tx2"/>
                </a:solidFill>
                <a:latin typeface="Times New Roman" pitchFamily="18" charset="0"/>
              </a:defRPr>
            </a:lvl8pPr>
            <a:lvl9pPr marL="3886200" indent="-228600" algn="ctr" eaLnBrk="0" fontAlgn="base" hangingPunct="0">
              <a:spcBef>
                <a:spcPct val="0"/>
              </a:spcBef>
              <a:spcAft>
                <a:spcPct val="0"/>
              </a:spcAft>
              <a:defRPr sz="1600" b="1">
                <a:solidFill>
                  <a:schemeClr val="tx2"/>
                </a:solidFill>
                <a:latin typeface="Times New Roman" pitchFamily="18" charset="0"/>
              </a:defRPr>
            </a:lvl9pPr>
          </a:lstStyle>
          <a:p>
            <a:pPr algn="l"/>
            <a:endParaRPr lang="de-DE" altLang="cs-CZ" sz="2400" b="0">
              <a:solidFill>
                <a:schemeClr val="tx1"/>
              </a:solidFill>
            </a:endParaRPr>
          </a:p>
          <a:p>
            <a:pPr algn="l"/>
            <a:endParaRPr lang="de-DE" altLang="cs-CZ" sz="2400" b="0">
              <a:solidFill>
                <a:schemeClr val="tx1"/>
              </a:solidFill>
            </a:endParaRPr>
          </a:p>
        </p:txBody>
      </p:sp>
      <p:sp>
        <p:nvSpPr>
          <p:cNvPr id="204804" name="Text Box 4"/>
          <p:cNvSpPr txBox="1">
            <a:spLocks noChangeArrowheads="1"/>
          </p:cNvSpPr>
          <p:nvPr/>
        </p:nvSpPr>
        <p:spPr bwMode="auto">
          <a:xfrm>
            <a:off x="1055214" y="186859"/>
            <a:ext cx="679705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1600" b="1">
                <a:solidFill>
                  <a:schemeClr val="tx2"/>
                </a:solidFill>
                <a:latin typeface="Times New Roman" pitchFamily="18" charset="0"/>
              </a:defRPr>
            </a:lvl1pPr>
            <a:lvl2pPr marL="742950" indent="-285750" eaLnBrk="0" hangingPunct="0">
              <a:defRPr sz="1600" b="1">
                <a:solidFill>
                  <a:schemeClr val="tx2"/>
                </a:solidFill>
                <a:latin typeface="Times New Roman" pitchFamily="18" charset="0"/>
              </a:defRPr>
            </a:lvl2pPr>
            <a:lvl3pPr marL="1143000" indent="-228600" eaLnBrk="0" hangingPunct="0">
              <a:defRPr sz="1600" b="1">
                <a:solidFill>
                  <a:schemeClr val="tx2"/>
                </a:solidFill>
                <a:latin typeface="Times New Roman" pitchFamily="18" charset="0"/>
              </a:defRPr>
            </a:lvl3pPr>
            <a:lvl4pPr marL="1600200" indent="-228600" eaLnBrk="0" hangingPunct="0">
              <a:defRPr sz="1600" b="1">
                <a:solidFill>
                  <a:schemeClr val="tx2"/>
                </a:solidFill>
                <a:latin typeface="Times New Roman" pitchFamily="18" charset="0"/>
              </a:defRPr>
            </a:lvl4pPr>
            <a:lvl5pPr marL="2057400" indent="-228600" eaLnBrk="0" hangingPunct="0">
              <a:defRPr sz="1600" b="1">
                <a:solidFill>
                  <a:schemeClr val="tx2"/>
                </a:solidFill>
                <a:latin typeface="Times New Roman" pitchFamily="18" charset="0"/>
              </a:defRPr>
            </a:lvl5pPr>
            <a:lvl6pPr marL="2514600" indent="-228600" algn="ctr" eaLnBrk="0" fontAlgn="base" hangingPunct="0">
              <a:spcBef>
                <a:spcPct val="0"/>
              </a:spcBef>
              <a:spcAft>
                <a:spcPct val="0"/>
              </a:spcAft>
              <a:defRPr sz="1600" b="1">
                <a:solidFill>
                  <a:schemeClr val="tx2"/>
                </a:solidFill>
                <a:latin typeface="Times New Roman" pitchFamily="18" charset="0"/>
              </a:defRPr>
            </a:lvl6pPr>
            <a:lvl7pPr marL="2971800" indent="-228600" algn="ctr" eaLnBrk="0" fontAlgn="base" hangingPunct="0">
              <a:spcBef>
                <a:spcPct val="0"/>
              </a:spcBef>
              <a:spcAft>
                <a:spcPct val="0"/>
              </a:spcAft>
              <a:defRPr sz="1600" b="1">
                <a:solidFill>
                  <a:schemeClr val="tx2"/>
                </a:solidFill>
                <a:latin typeface="Times New Roman" pitchFamily="18" charset="0"/>
              </a:defRPr>
            </a:lvl7pPr>
            <a:lvl8pPr marL="3429000" indent="-228600" algn="ctr" eaLnBrk="0" fontAlgn="base" hangingPunct="0">
              <a:spcBef>
                <a:spcPct val="0"/>
              </a:spcBef>
              <a:spcAft>
                <a:spcPct val="0"/>
              </a:spcAft>
              <a:defRPr sz="1600" b="1">
                <a:solidFill>
                  <a:schemeClr val="tx2"/>
                </a:solidFill>
                <a:latin typeface="Times New Roman" pitchFamily="18" charset="0"/>
              </a:defRPr>
            </a:lvl8pPr>
            <a:lvl9pPr marL="3886200" indent="-228600" algn="ctr" eaLnBrk="0" fontAlgn="base" hangingPunct="0">
              <a:spcBef>
                <a:spcPct val="0"/>
              </a:spcBef>
              <a:spcAft>
                <a:spcPct val="0"/>
              </a:spcAft>
              <a:defRPr sz="1600" b="1">
                <a:solidFill>
                  <a:schemeClr val="tx2"/>
                </a:solidFill>
                <a:latin typeface="Times New Roman" pitchFamily="18" charset="0"/>
              </a:defRPr>
            </a:lvl9pPr>
          </a:lstStyle>
          <a:p>
            <a:pPr eaLnBrk="1" hangingPunct="1">
              <a:defRPr/>
            </a:pPr>
            <a:r>
              <a:rPr lang="cs-CZ" altLang="cs-CZ" sz="2800" u="sng" dirty="0" smtClean="0">
                <a:solidFill>
                  <a:srgbClr val="000000"/>
                </a:solidFill>
                <a:effectLst>
                  <a:outerShdw blurRad="38100" dist="38100" dir="2700000" algn="tl">
                    <a:srgbClr val="C0C0C0"/>
                  </a:outerShdw>
                </a:effectLst>
                <a:latin typeface="Arial" charset="0"/>
                <a:cs typeface="Lucida Sans Unicode" pitchFamily="34" charset="0"/>
              </a:rPr>
              <a:t>Způsob provozování CZT po roce 2018</a:t>
            </a:r>
            <a:endParaRPr lang="cs-CZ" altLang="cs-CZ" sz="2800" u="sng" dirty="0" smtClean="0">
              <a:solidFill>
                <a:srgbClr val="000000"/>
              </a:solidFill>
              <a:effectLst>
                <a:outerShdw blurRad="38100" dist="38100" dir="2700000" algn="tl">
                  <a:srgbClr val="C0C0C0"/>
                </a:outerShdw>
              </a:effectLst>
              <a:latin typeface="Arial" charset="0"/>
              <a:cs typeface="Lucida Sans Unicode" pitchFamily="34" charset="0"/>
            </a:endParaRPr>
          </a:p>
        </p:txBody>
      </p:sp>
      <p:sp>
        <p:nvSpPr>
          <p:cNvPr id="11" name="Zástupný symbol pro obsah 10"/>
          <p:cNvSpPr>
            <a:spLocks noGrp="1"/>
          </p:cNvSpPr>
          <p:nvPr>
            <p:ph idx="1"/>
          </p:nvPr>
        </p:nvSpPr>
        <p:spPr>
          <a:xfrm>
            <a:off x="431540" y="710079"/>
            <a:ext cx="8229600" cy="4525963"/>
          </a:xfrm>
        </p:spPr>
        <p:txBody>
          <a:bodyPr/>
          <a:lstStyle/>
          <a:p>
            <a:pPr marL="0" lvl="1" indent="0">
              <a:buNone/>
            </a:pPr>
            <a:r>
              <a:rPr lang="cs-CZ" sz="1800" b="1" u="sng" dirty="0" smtClean="0">
                <a:solidFill>
                  <a:srgbClr val="000000"/>
                </a:solidFill>
                <a:ea typeface="+mn-ea"/>
                <a:cs typeface="+mn-cs"/>
              </a:rPr>
              <a:t>Varianta </a:t>
            </a:r>
            <a:r>
              <a:rPr lang="cs-CZ" sz="1800" b="1" u="sng" dirty="0">
                <a:solidFill>
                  <a:srgbClr val="000000"/>
                </a:solidFill>
                <a:ea typeface="+mn-ea"/>
                <a:cs typeface="+mn-cs"/>
              </a:rPr>
              <a:t>3 - Uzavření nové smlouvy o provozování centrálního zásobování s třetí osobou </a:t>
            </a:r>
          </a:p>
          <a:p>
            <a:pPr marL="0" lvl="1" indent="0">
              <a:buNone/>
            </a:pPr>
            <a:endParaRPr lang="cs-CZ" sz="1200" b="1" u="sng" dirty="0" smtClean="0">
              <a:ea typeface="+mn-ea"/>
              <a:cs typeface="+mn-cs"/>
            </a:endParaRPr>
          </a:p>
          <a:p>
            <a:r>
              <a:rPr lang="cs-CZ" sz="1200" b="1" dirty="0" smtClean="0">
                <a:solidFill>
                  <a:srgbClr val="000000"/>
                </a:solidFill>
              </a:rPr>
              <a:t>Výhody </a:t>
            </a:r>
            <a:r>
              <a:rPr lang="cs-CZ" sz="1200" b="1" dirty="0">
                <a:solidFill>
                  <a:srgbClr val="000000"/>
                </a:solidFill>
              </a:rPr>
              <a:t>řešení:</a:t>
            </a:r>
          </a:p>
          <a:p>
            <a:pPr lvl="1"/>
            <a:r>
              <a:rPr lang="cs-CZ" sz="1400" dirty="0">
                <a:solidFill>
                  <a:srgbClr val="000000"/>
                </a:solidFill>
              </a:rPr>
              <a:t>Nižší resp. žádné vstupní náklady – nebude třeba zakládat žádnou společnost ani se podílet na vytvoření základního kapitálu, utvářet strukturu společnosti atd.</a:t>
            </a:r>
          </a:p>
          <a:p>
            <a:pPr lvl="1"/>
            <a:r>
              <a:rPr lang="cs-CZ" sz="1400" dirty="0">
                <a:solidFill>
                  <a:srgbClr val="000000"/>
                </a:solidFill>
              </a:rPr>
              <a:t>CZT zůstane ve vlastnictví města a třetí osobě bude pouze pronajímáno, příp. může být na třetí osobu rovněž smluvně přenesena odpovědnost za zajištění revizí, údržbu, opravy a případné rekonstrukce CZT, resp. investice do majetku tvořícího CZT v určitém rozsahu (příjem obce z nájmu je coby výhoda diskutabilní, jelikož náklad nájemce bude nepochybně promítnut do ceny dodávaného tepla).</a:t>
            </a:r>
          </a:p>
          <a:p>
            <a:pPr lvl="1"/>
            <a:r>
              <a:rPr lang="cs-CZ" sz="1400" dirty="0">
                <a:solidFill>
                  <a:srgbClr val="000000"/>
                </a:solidFill>
              </a:rPr>
              <a:t>Přenesení rizik souvisejících s provozem CZT na třetí osobu (je závislé na způsobu nastavení ceny dodávaného tepla apod</a:t>
            </a:r>
            <a:r>
              <a:rPr lang="cs-CZ" sz="1400" dirty="0" smtClean="0">
                <a:solidFill>
                  <a:srgbClr val="000000"/>
                </a:solidFill>
              </a:rPr>
              <a:t>.).</a:t>
            </a:r>
            <a:endParaRPr lang="cs-CZ" sz="1400" dirty="0">
              <a:solidFill>
                <a:srgbClr val="000000"/>
              </a:solidFill>
            </a:endParaRPr>
          </a:p>
          <a:p>
            <a:r>
              <a:rPr lang="cs-CZ" sz="1200" b="1" dirty="0">
                <a:solidFill>
                  <a:srgbClr val="000000"/>
                </a:solidFill>
              </a:rPr>
              <a:t>Nevýhody řešení:</a:t>
            </a:r>
          </a:p>
          <a:p>
            <a:pPr lvl="1"/>
            <a:r>
              <a:rPr lang="cs-CZ" sz="1400" dirty="0">
                <a:solidFill>
                  <a:srgbClr val="000000"/>
                </a:solidFill>
              </a:rPr>
              <a:t>Nemožnost pružného rozhodování města o změnách týkajících se ceny tepla a jiných provozních záležitostí.</a:t>
            </a:r>
          </a:p>
          <a:p>
            <a:pPr lvl="1"/>
            <a:r>
              <a:rPr lang="cs-CZ" sz="1400" dirty="0">
                <a:solidFill>
                  <a:srgbClr val="000000"/>
                </a:solidFill>
              </a:rPr>
              <a:t>Omezený vliv na řádné fungování soustavy CZT a s tím spojené riziko nekvality dodávek.</a:t>
            </a:r>
          </a:p>
          <a:p>
            <a:pPr marL="0" indent="0">
              <a:buNone/>
            </a:pPr>
            <a:endParaRPr lang="cs-CZ" sz="1200" dirty="0"/>
          </a:p>
          <a:p>
            <a:pPr marL="0" indent="0">
              <a:buNone/>
            </a:pPr>
            <a:endParaRPr lang="cs-CZ" sz="1200" b="1" dirty="0"/>
          </a:p>
          <a:p>
            <a:endParaRPr lang="cs-CZ" sz="1200" b="1" dirty="0" smtClean="0"/>
          </a:p>
          <a:p>
            <a:endParaRPr lang="cs-CZ" sz="1200" b="1" dirty="0" smtClean="0"/>
          </a:p>
          <a:p>
            <a:endParaRPr lang="cs-CZ" sz="1200" b="1" dirty="0" smtClean="0"/>
          </a:p>
          <a:p>
            <a:endParaRPr lang="cs-CZ" sz="1200" b="1" dirty="0"/>
          </a:p>
          <a:p>
            <a:endParaRPr lang="cs-CZ" sz="1200" b="1" dirty="0" smtClean="0"/>
          </a:p>
          <a:p>
            <a:endParaRPr lang="cs-CZ" sz="1200" b="1" dirty="0"/>
          </a:p>
          <a:p>
            <a:endParaRPr lang="cs-CZ" sz="1200" b="1" dirty="0" smtClean="0"/>
          </a:p>
          <a:p>
            <a:pPr marL="0" indent="0">
              <a:buNone/>
            </a:pPr>
            <a:endParaRPr lang="cs-CZ" sz="1800" b="1" dirty="0"/>
          </a:p>
          <a:p>
            <a:pPr marL="0" indent="0">
              <a:buNone/>
            </a:pPr>
            <a:endParaRPr lang="cs-CZ" sz="1800" b="1" dirty="0" smtClean="0"/>
          </a:p>
        </p:txBody>
      </p:sp>
    </p:spTree>
    <p:extLst>
      <p:ext uri="{BB962C8B-B14F-4D97-AF65-F5344CB8AC3E}">
        <p14:creationId xmlns:p14="http://schemas.microsoft.com/office/powerpoint/2010/main" val="350846200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7" name="Text Box 5"/>
          <p:cNvSpPr txBox="1">
            <a:spLocks noChangeArrowheads="1"/>
          </p:cNvSpPr>
          <p:nvPr/>
        </p:nvSpPr>
        <p:spPr bwMode="auto">
          <a:xfrm>
            <a:off x="250825" y="279400"/>
            <a:ext cx="8712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defRPr/>
            </a:pPr>
            <a:r>
              <a:rPr lang="cs-CZ" sz="2800" u="sng" dirty="0" smtClean="0">
                <a:solidFill>
                  <a:srgbClr val="000000"/>
                </a:solidFill>
                <a:effectLst>
                  <a:outerShdw blurRad="38100" dist="38100" dir="2700000" algn="tl">
                    <a:srgbClr val="C0C0C0"/>
                  </a:outerShdw>
                </a:effectLst>
                <a:latin typeface="Arial" charset="0"/>
                <a:ea typeface="Lucida Sans Unicode" pitchFamily="34" charset="0"/>
                <a:cs typeface="Lucida Sans Unicode" pitchFamily="34" charset="0"/>
              </a:rPr>
              <a:t>Vývoj ceny tepla po roce 2018</a:t>
            </a:r>
            <a:endParaRPr lang="cs-CZ" sz="2800" u="sng" dirty="0">
              <a:solidFill>
                <a:srgbClr val="000000"/>
              </a:solidFill>
              <a:effectLst>
                <a:outerShdw blurRad="38100" dist="38100" dir="2700000" algn="tl">
                  <a:srgbClr val="C0C0C0"/>
                </a:outerShdw>
              </a:effectLst>
              <a:latin typeface="Arial" charset="0"/>
              <a:ea typeface="Lucida Sans Unicode" pitchFamily="34" charset="0"/>
              <a:cs typeface="Lucida Sans Unicode" pitchFamily="34" charset="0"/>
            </a:endParaRPr>
          </a:p>
        </p:txBody>
      </p:sp>
      <p:sp>
        <p:nvSpPr>
          <p:cNvPr id="6" name="Zástupný symbol pro obsah 5"/>
          <p:cNvSpPr>
            <a:spLocks noGrp="1"/>
          </p:cNvSpPr>
          <p:nvPr>
            <p:ph idx="1"/>
          </p:nvPr>
        </p:nvSpPr>
        <p:spPr>
          <a:xfrm>
            <a:off x="492125" y="798513"/>
            <a:ext cx="8470900" cy="5330787"/>
          </a:xfrm>
        </p:spPr>
        <p:txBody>
          <a:bodyPr/>
          <a:lstStyle/>
          <a:p>
            <a:pPr marL="0" indent="0">
              <a:buNone/>
            </a:pPr>
            <a:endParaRPr lang="cs-CZ" sz="2400" dirty="0" smtClean="0">
              <a:solidFill>
                <a:srgbClr val="000000"/>
              </a:solidFill>
            </a:endParaRPr>
          </a:p>
          <a:p>
            <a:pPr marL="0" indent="0">
              <a:buNone/>
            </a:pPr>
            <a:endParaRPr lang="cs-CZ" sz="2400" dirty="0">
              <a:solidFill>
                <a:srgbClr val="000000"/>
              </a:solidFill>
            </a:endParaRPr>
          </a:p>
          <a:p>
            <a:pPr marL="0" indent="0">
              <a:buNone/>
            </a:pPr>
            <a:endParaRPr lang="cs-CZ" sz="2400" dirty="0" smtClean="0">
              <a:solidFill>
                <a:srgbClr val="000000"/>
              </a:solidFill>
            </a:endParaRPr>
          </a:p>
          <a:p>
            <a:pPr marL="0" indent="0">
              <a:buNone/>
            </a:pPr>
            <a:endParaRPr lang="cs-CZ" sz="2400" dirty="0">
              <a:solidFill>
                <a:srgbClr val="000000"/>
              </a:solidFill>
            </a:endParaRPr>
          </a:p>
          <a:p>
            <a:pPr marL="0" indent="0">
              <a:buNone/>
            </a:pPr>
            <a:endParaRPr lang="cs-CZ" sz="2400" dirty="0" smtClean="0">
              <a:solidFill>
                <a:srgbClr val="000000"/>
              </a:solidFill>
            </a:endParaRPr>
          </a:p>
          <a:p>
            <a:pPr marL="0" indent="0">
              <a:buNone/>
            </a:pPr>
            <a:endParaRPr lang="cs-CZ" sz="2400" dirty="0">
              <a:solidFill>
                <a:srgbClr val="000000"/>
              </a:solidFill>
            </a:endParaRPr>
          </a:p>
          <a:p>
            <a:pPr marL="0" indent="0">
              <a:buNone/>
            </a:pPr>
            <a:endParaRPr lang="cs-CZ" sz="2400" dirty="0" smtClean="0">
              <a:solidFill>
                <a:srgbClr val="000000"/>
              </a:solidFill>
            </a:endParaRPr>
          </a:p>
          <a:p>
            <a:pPr marL="0" indent="0">
              <a:buNone/>
            </a:pPr>
            <a:endParaRPr lang="cs-CZ" sz="2400" dirty="0">
              <a:solidFill>
                <a:srgbClr val="000000"/>
              </a:solidFill>
            </a:endParaRPr>
          </a:p>
          <a:p>
            <a:pPr lvl="0"/>
            <a:endParaRPr lang="cs-CZ" sz="1400" b="1" dirty="0" smtClean="0"/>
          </a:p>
          <a:p>
            <a:pPr lvl="0"/>
            <a:endParaRPr lang="cs-CZ" sz="1400" b="1" dirty="0"/>
          </a:p>
          <a:p>
            <a:pPr lvl="0"/>
            <a:endParaRPr lang="cs-CZ" sz="1400" b="1" dirty="0" smtClean="0"/>
          </a:p>
          <a:p>
            <a:pPr marL="0" lvl="0" indent="0">
              <a:buNone/>
            </a:pPr>
            <a:endParaRPr lang="cs-CZ" sz="1400" b="1" dirty="0"/>
          </a:p>
          <a:p>
            <a:pPr lvl="0" algn="just"/>
            <a:r>
              <a:rPr lang="cs-CZ" sz="1400" dirty="0"/>
              <a:t>V kalkulaci ceny tepla po roce 2018 je v položce nájemné zahrnutý pronájem pro město </a:t>
            </a:r>
            <a:r>
              <a:rPr lang="cs-CZ" sz="1400" dirty="0" smtClean="0"/>
              <a:t>Blansko       (1 500 </a:t>
            </a:r>
            <a:r>
              <a:rPr lang="cs-CZ" sz="1400" dirty="0" err="1" smtClean="0"/>
              <a:t>tis.Kč</a:t>
            </a:r>
            <a:r>
              <a:rPr lang="cs-CZ" sz="1400" dirty="0" smtClean="0"/>
              <a:t>/rok). </a:t>
            </a:r>
            <a:r>
              <a:rPr lang="cs-CZ" sz="1400" dirty="0"/>
              <a:t>Jeho výše byla stanovena odhadem a záleží na smluvní dohodě mezi městem a provozovatelem CZT.</a:t>
            </a:r>
            <a:endParaRPr lang="cs-CZ" sz="2000" dirty="0" smtClean="0">
              <a:solidFill>
                <a:srgbClr val="000000"/>
              </a:solidFill>
            </a:endParaRPr>
          </a:p>
          <a:p>
            <a:pPr marL="457200" lvl="1" indent="0">
              <a:buNone/>
            </a:pPr>
            <a:r>
              <a:rPr lang="cs-CZ" sz="2000" dirty="0" smtClean="0">
                <a:solidFill>
                  <a:srgbClr val="000000"/>
                </a:solidFill>
              </a:rPr>
              <a:t>	</a:t>
            </a:r>
          </a:p>
          <a:p>
            <a:pPr marL="0" indent="0">
              <a:buNone/>
            </a:pPr>
            <a:r>
              <a:rPr lang="cs-CZ" sz="2400" dirty="0" smtClean="0">
                <a:solidFill>
                  <a:srgbClr val="000000"/>
                </a:solidFill>
              </a:rPr>
              <a:t>	</a:t>
            </a:r>
          </a:p>
          <a:p>
            <a:pPr marL="0" indent="0">
              <a:buNone/>
            </a:pPr>
            <a:endParaRPr lang="cs-CZ" sz="2400" dirty="0">
              <a:solidFill>
                <a:srgbClr val="000000"/>
              </a:solidFill>
            </a:endParaRPr>
          </a:p>
          <a:p>
            <a:pPr marL="0" indent="0">
              <a:buNone/>
            </a:pPr>
            <a:endParaRPr lang="cs-CZ" sz="2400" dirty="0">
              <a:solidFill>
                <a:srgbClr val="000000"/>
              </a:solidFill>
            </a:endParaRPr>
          </a:p>
        </p:txBody>
      </p:sp>
      <p:graphicFrame>
        <p:nvGraphicFramePr>
          <p:cNvPr id="3" name="Tabulka 2"/>
          <p:cNvGraphicFramePr>
            <a:graphicFrameLocks noGrp="1"/>
          </p:cNvGraphicFramePr>
          <p:nvPr>
            <p:extLst>
              <p:ext uri="{D42A27DB-BD31-4B8C-83A1-F6EECF244321}">
                <p14:modId xmlns:p14="http://schemas.microsoft.com/office/powerpoint/2010/main" val="528456282"/>
              </p:ext>
            </p:extLst>
          </p:nvPr>
        </p:nvGraphicFramePr>
        <p:xfrm>
          <a:off x="1646675" y="798513"/>
          <a:ext cx="5740400" cy="4210050"/>
        </p:xfrm>
        <a:graphic>
          <a:graphicData uri="http://schemas.openxmlformats.org/drawingml/2006/table">
            <a:tbl>
              <a:tblPr firstRow="1" firstCol="1" bandRow="1">
                <a:tableStyleId>{073A0DAA-6AF3-43AB-8588-CEC1D06C72B9}</a:tableStyleId>
              </a:tblPr>
              <a:tblGrid>
                <a:gridCol w="3187700"/>
                <a:gridCol w="850900"/>
                <a:gridCol w="850900"/>
                <a:gridCol w="850900"/>
              </a:tblGrid>
              <a:tr h="161925">
                <a:tc gridSpan="4">
                  <a:txBody>
                    <a:bodyPr/>
                    <a:lstStyle/>
                    <a:p>
                      <a:pPr algn="ctr">
                        <a:spcAft>
                          <a:spcPts val="0"/>
                        </a:spcAft>
                      </a:pPr>
                      <a:r>
                        <a:rPr lang="cs-CZ" sz="1000" dirty="0">
                          <a:effectLst/>
                        </a:rPr>
                        <a:t>Kalkulace ceny tepla </a:t>
                      </a:r>
                      <a:endParaRPr lang="cs-CZ" sz="1200" dirty="0">
                        <a:effectLst/>
                        <a:latin typeface="Times New Roman"/>
                        <a:ea typeface="Times New Roman"/>
                      </a:endParaRPr>
                    </a:p>
                  </a:txBody>
                  <a:tcPr marL="44450" marR="44450" marT="0" marB="0" anchor="ctr"/>
                </a:tc>
                <a:tc hMerge="1">
                  <a:txBody>
                    <a:bodyPr/>
                    <a:lstStyle/>
                    <a:p>
                      <a:endParaRPr lang="cs-CZ"/>
                    </a:p>
                  </a:txBody>
                  <a:tcPr/>
                </a:tc>
                <a:tc hMerge="1">
                  <a:txBody>
                    <a:bodyPr/>
                    <a:lstStyle/>
                    <a:p>
                      <a:endParaRPr lang="cs-CZ"/>
                    </a:p>
                  </a:txBody>
                  <a:tcPr/>
                </a:tc>
                <a:tc hMerge="1">
                  <a:txBody>
                    <a:bodyPr/>
                    <a:lstStyle/>
                    <a:p>
                      <a:endParaRPr lang="cs-CZ"/>
                    </a:p>
                  </a:txBody>
                  <a:tcPr/>
                </a:tc>
              </a:tr>
              <a:tr h="161925">
                <a:tc>
                  <a:txBody>
                    <a:bodyPr/>
                    <a:lstStyle/>
                    <a:p>
                      <a:pPr algn="ctr">
                        <a:spcAft>
                          <a:spcPts val="0"/>
                        </a:spcAft>
                      </a:pPr>
                      <a:r>
                        <a:rPr lang="cs-CZ" sz="1000">
                          <a:effectLst/>
                        </a:rPr>
                        <a:t>Ukazatel</a:t>
                      </a:r>
                      <a:endParaRPr lang="cs-CZ" sz="1200">
                        <a:effectLst/>
                        <a:latin typeface="Times New Roman"/>
                        <a:ea typeface="Times New Roman"/>
                      </a:endParaRPr>
                    </a:p>
                  </a:txBody>
                  <a:tcPr marL="44450" marR="44450" marT="0" marB="0" anchor="ctr"/>
                </a:tc>
                <a:tc>
                  <a:txBody>
                    <a:bodyPr/>
                    <a:lstStyle/>
                    <a:p>
                      <a:pPr algn="ctr">
                        <a:spcAft>
                          <a:spcPts val="0"/>
                        </a:spcAft>
                      </a:pPr>
                      <a:r>
                        <a:rPr lang="cs-CZ" sz="1000" b="1" dirty="0">
                          <a:effectLst/>
                        </a:rPr>
                        <a:t>Jednotka</a:t>
                      </a:r>
                      <a:endParaRPr lang="cs-CZ" sz="1200" b="1" dirty="0">
                        <a:effectLst/>
                        <a:latin typeface="Times New Roman"/>
                        <a:ea typeface="Times New Roman"/>
                      </a:endParaRPr>
                    </a:p>
                  </a:txBody>
                  <a:tcPr marL="44450" marR="44450" marT="0" marB="0" anchor="ctr"/>
                </a:tc>
                <a:tc>
                  <a:txBody>
                    <a:bodyPr/>
                    <a:lstStyle/>
                    <a:p>
                      <a:pPr algn="ctr">
                        <a:spcAft>
                          <a:spcPts val="0"/>
                        </a:spcAft>
                      </a:pPr>
                      <a:r>
                        <a:rPr lang="cs-CZ" sz="1000" b="1" dirty="0">
                          <a:effectLst/>
                        </a:rPr>
                        <a:t>2 015</a:t>
                      </a:r>
                      <a:endParaRPr lang="cs-CZ" sz="1200" b="1" dirty="0">
                        <a:effectLst/>
                        <a:latin typeface="Times New Roman"/>
                        <a:ea typeface="Times New Roman"/>
                      </a:endParaRPr>
                    </a:p>
                  </a:txBody>
                  <a:tcPr marL="44450" marR="44450" marT="0" marB="0" anchor="ctr"/>
                </a:tc>
                <a:tc>
                  <a:txBody>
                    <a:bodyPr/>
                    <a:lstStyle/>
                    <a:p>
                      <a:pPr algn="ctr">
                        <a:spcAft>
                          <a:spcPts val="0"/>
                        </a:spcAft>
                      </a:pPr>
                      <a:r>
                        <a:rPr lang="cs-CZ" sz="1000" b="1" dirty="0">
                          <a:effectLst/>
                        </a:rPr>
                        <a:t>2 019</a:t>
                      </a:r>
                      <a:endParaRPr lang="cs-CZ" sz="1200" b="1" dirty="0">
                        <a:effectLst/>
                        <a:latin typeface="Times New Roman"/>
                        <a:ea typeface="Times New Roman"/>
                      </a:endParaRPr>
                    </a:p>
                  </a:txBody>
                  <a:tcPr marL="44450" marR="44450" marT="0" marB="0" anchor="ctr"/>
                </a:tc>
              </a:tr>
              <a:tr h="161925">
                <a:tc>
                  <a:txBody>
                    <a:bodyPr/>
                    <a:lstStyle/>
                    <a:p>
                      <a:pPr>
                        <a:spcAft>
                          <a:spcPts val="0"/>
                        </a:spcAft>
                      </a:pPr>
                      <a:r>
                        <a:rPr lang="cs-CZ" sz="1000">
                          <a:effectLst/>
                        </a:rPr>
                        <a:t>Palivo</a:t>
                      </a:r>
                      <a:endParaRPr lang="cs-CZ" sz="1200">
                        <a:effectLst/>
                        <a:latin typeface="Times New Roman"/>
                        <a:ea typeface="Times New Roman"/>
                      </a:endParaRPr>
                    </a:p>
                  </a:txBody>
                  <a:tcPr marL="44450" marR="44450" marT="0" marB="0" anchor="ctr"/>
                </a:tc>
                <a:tc>
                  <a:txBody>
                    <a:bodyPr/>
                    <a:lstStyle/>
                    <a:p>
                      <a:pPr algn="ctr">
                        <a:spcAft>
                          <a:spcPts val="0"/>
                        </a:spcAft>
                      </a:pPr>
                      <a:r>
                        <a:rPr lang="cs-CZ" sz="1000">
                          <a:effectLst/>
                        </a:rPr>
                        <a:t>tis.Kč</a:t>
                      </a:r>
                      <a:endParaRPr lang="cs-CZ" sz="1200">
                        <a:effectLst/>
                        <a:latin typeface="Times New Roman"/>
                        <a:ea typeface="Times New Roman"/>
                      </a:endParaRPr>
                    </a:p>
                  </a:txBody>
                  <a:tcPr marL="44450" marR="44450" marT="0" marB="0" anchor="ctr"/>
                </a:tc>
                <a:tc>
                  <a:txBody>
                    <a:bodyPr/>
                    <a:lstStyle/>
                    <a:p>
                      <a:pPr algn="r">
                        <a:spcAft>
                          <a:spcPts val="0"/>
                        </a:spcAft>
                      </a:pPr>
                      <a:r>
                        <a:rPr lang="cs-CZ" sz="1000">
                          <a:effectLst/>
                        </a:rPr>
                        <a:t>30 114,3</a:t>
                      </a:r>
                      <a:endParaRPr lang="cs-CZ" sz="1200">
                        <a:effectLst/>
                        <a:latin typeface="Times New Roman"/>
                        <a:ea typeface="Times New Roman"/>
                      </a:endParaRPr>
                    </a:p>
                  </a:txBody>
                  <a:tcPr marL="44450" marR="44450" marT="0" marB="0" anchor="ctr"/>
                </a:tc>
                <a:tc>
                  <a:txBody>
                    <a:bodyPr/>
                    <a:lstStyle/>
                    <a:p>
                      <a:pPr algn="r">
                        <a:spcAft>
                          <a:spcPts val="0"/>
                        </a:spcAft>
                      </a:pPr>
                      <a:r>
                        <a:rPr lang="cs-CZ" sz="1000">
                          <a:effectLst/>
                        </a:rPr>
                        <a:t>30 114,3</a:t>
                      </a:r>
                      <a:endParaRPr lang="cs-CZ" sz="1200">
                        <a:effectLst/>
                        <a:latin typeface="Times New Roman"/>
                        <a:ea typeface="Times New Roman"/>
                      </a:endParaRPr>
                    </a:p>
                  </a:txBody>
                  <a:tcPr marL="44450" marR="44450" marT="0" marB="0" anchor="ctr"/>
                </a:tc>
              </a:tr>
              <a:tr h="161925">
                <a:tc>
                  <a:txBody>
                    <a:bodyPr/>
                    <a:lstStyle/>
                    <a:p>
                      <a:pPr>
                        <a:spcAft>
                          <a:spcPts val="0"/>
                        </a:spcAft>
                      </a:pPr>
                      <a:r>
                        <a:rPr lang="cs-CZ" sz="1000">
                          <a:effectLst/>
                        </a:rPr>
                        <a:t>Elektrická energie</a:t>
                      </a:r>
                      <a:endParaRPr lang="cs-CZ" sz="1200">
                        <a:effectLst/>
                        <a:latin typeface="Times New Roman"/>
                        <a:ea typeface="Times New Roman"/>
                      </a:endParaRPr>
                    </a:p>
                  </a:txBody>
                  <a:tcPr marL="44450" marR="44450" marT="0" marB="0" anchor="ctr"/>
                </a:tc>
                <a:tc>
                  <a:txBody>
                    <a:bodyPr/>
                    <a:lstStyle/>
                    <a:p>
                      <a:pPr algn="ctr">
                        <a:spcAft>
                          <a:spcPts val="0"/>
                        </a:spcAft>
                      </a:pPr>
                      <a:r>
                        <a:rPr lang="cs-CZ" sz="1000">
                          <a:effectLst/>
                        </a:rPr>
                        <a:t>tis.Kč</a:t>
                      </a:r>
                      <a:endParaRPr lang="cs-CZ" sz="1200">
                        <a:effectLst/>
                        <a:latin typeface="Times New Roman"/>
                        <a:ea typeface="Times New Roman"/>
                      </a:endParaRPr>
                    </a:p>
                  </a:txBody>
                  <a:tcPr marL="44450" marR="44450" marT="0" marB="0" anchor="ctr"/>
                </a:tc>
                <a:tc>
                  <a:txBody>
                    <a:bodyPr/>
                    <a:lstStyle/>
                    <a:p>
                      <a:pPr algn="r">
                        <a:spcAft>
                          <a:spcPts val="0"/>
                        </a:spcAft>
                      </a:pPr>
                      <a:r>
                        <a:rPr lang="cs-CZ" sz="1000">
                          <a:effectLst/>
                        </a:rPr>
                        <a:t>745,0</a:t>
                      </a:r>
                      <a:endParaRPr lang="cs-CZ" sz="1200">
                        <a:effectLst/>
                        <a:latin typeface="Times New Roman"/>
                        <a:ea typeface="Times New Roman"/>
                      </a:endParaRPr>
                    </a:p>
                  </a:txBody>
                  <a:tcPr marL="44450" marR="44450" marT="0" marB="0" anchor="ctr"/>
                </a:tc>
                <a:tc>
                  <a:txBody>
                    <a:bodyPr/>
                    <a:lstStyle/>
                    <a:p>
                      <a:pPr algn="r">
                        <a:spcAft>
                          <a:spcPts val="0"/>
                        </a:spcAft>
                      </a:pPr>
                      <a:r>
                        <a:rPr lang="cs-CZ" sz="1000">
                          <a:effectLst/>
                        </a:rPr>
                        <a:t>745,0</a:t>
                      </a:r>
                      <a:endParaRPr lang="cs-CZ" sz="1200">
                        <a:effectLst/>
                        <a:latin typeface="Times New Roman"/>
                        <a:ea typeface="Times New Roman"/>
                      </a:endParaRPr>
                    </a:p>
                  </a:txBody>
                  <a:tcPr marL="44450" marR="44450" marT="0" marB="0" anchor="ctr"/>
                </a:tc>
              </a:tr>
              <a:tr h="161925">
                <a:tc>
                  <a:txBody>
                    <a:bodyPr/>
                    <a:lstStyle/>
                    <a:p>
                      <a:pPr>
                        <a:spcAft>
                          <a:spcPts val="0"/>
                        </a:spcAft>
                      </a:pPr>
                      <a:r>
                        <a:rPr lang="cs-CZ" sz="1000">
                          <a:effectLst/>
                        </a:rPr>
                        <a:t>Technologická voda</a:t>
                      </a:r>
                      <a:endParaRPr lang="cs-CZ" sz="1200">
                        <a:effectLst/>
                        <a:latin typeface="Times New Roman"/>
                        <a:ea typeface="Times New Roman"/>
                      </a:endParaRPr>
                    </a:p>
                  </a:txBody>
                  <a:tcPr marL="44450" marR="44450" marT="0" marB="0" anchor="ctr"/>
                </a:tc>
                <a:tc>
                  <a:txBody>
                    <a:bodyPr/>
                    <a:lstStyle/>
                    <a:p>
                      <a:pPr algn="ctr">
                        <a:spcAft>
                          <a:spcPts val="0"/>
                        </a:spcAft>
                      </a:pPr>
                      <a:r>
                        <a:rPr lang="cs-CZ" sz="1000">
                          <a:effectLst/>
                        </a:rPr>
                        <a:t>tis.Kč</a:t>
                      </a:r>
                      <a:endParaRPr lang="cs-CZ" sz="1200">
                        <a:effectLst/>
                        <a:latin typeface="Times New Roman"/>
                        <a:ea typeface="Times New Roman"/>
                      </a:endParaRPr>
                    </a:p>
                  </a:txBody>
                  <a:tcPr marL="44450" marR="44450" marT="0" marB="0" anchor="ctr"/>
                </a:tc>
                <a:tc>
                  <a:txBody>
                    <a:bodyPr/>
                    <a:lstStyle/>
                    <a:p>
                      <a:pPr algn="r">
                        <a:spcAft>
                          <a:spcPts val="0"/>
                        </a:spcAft>
                      </a:pPr>
                      <a:r>
                        <a:rPr lang="cs-CZ" sz="1000">
                          <a:effectLst/>
                        </a:rPr>
                        <a:t>175,0</a:t>
                      </a:r>
                      <a:endParaRPr lang="cs-CZ" sz="1200">
                        <a:effectLst/>
                        <a:latin typeface="Times New Roman"/>
                        <a:ea typeface="Times New Roman"/>
                      </a:endParaRPr>
                    </a:p>
                  </a:txBody>
                  <a:tcPr marL="44450" marR="44450" marT="0" marB="0" anchor="ctr"/>
                </a:tc>
                <a:tc>
                  <a:txBody>
                    <a:bodyPr/>
                    <a:lstStyle/>
                    <a:p>
                      <a:pPr algn="r">
                        <a:spcAft>
                          <a:spcPts val="0"/>
                        </a:spcAft>
                      </a:pPr>
                      <a:r>
                        <a:rPr lang="cs-CZ" sz="1000">
                          <a:effectLst/>
                        </a:rPr>
                        <a:t>175,0</a:t>
                      </a:r>
                      <a:endParaRPr lang="cs-CZ" sz="1200">
                        <a:effectLst/>
                        <a:latin typeface="Times New Roman"/>
                        <a:ea typeface="Times New Roman"/>
                      </a:endParaRPr>
                    </a:p>
                  </a:txBody>
                  <a:tcPr marL="44450" marR="44450" marT="0" marB="0" anchor="ctr"/>
                </a:tc>
              </a:tr>
              <a:tr h="161925">
                <a:tc>
                  <a:txBody>
                    <a:bodyPr/>
                    <a:lstStyle/>
                    <a:p>
                      <a:pPr>
                        <a:spcAft>
                          <a:spcPts val="0"/>
                        </a:spcAft>
                      </a:pPr>
                      <a:r>
                        <a:rPr lang="cs-CZ" sz="1000">
                          <a:effectLst/>
                        </a:rPr>
                        <a:t>Ostatní proměnné náklady (příspěvek z prodeje EE)</a:t>
                      </a:r>
                      <a:endParaRPr lang="cs-CZ" sz="1200">
                        <a:effectLst/>
                        <a:latin typeface="Times New Roman"/>
                        <a:ea typeface="Times New Roman"/>
                      </a:endParaRPr>
                    </a:p>
                  </a:txBody>
                  <a:tcPr marL="44450" marR="44450" marT="0" marB="0" anchor="ctr"/>
                </a:tc>
                <a:tc>
                  <a:txBody>
                    <a:bodyPr/>
                    <a:lstStyle/>
                    <a:p>
                      <a:pPr algn="ctr">
                        <a:spcAft>
                          <a:spcPts val="0"/>
                        </a:spcAft>
                      </a:pPr>
                      <a:r>
                        <a:rPr lang="cs-CZ" sz="1000">
                          <a:effectLst/>
                        </a:rPr>
                        <a:t>tis.Kč</a:t>
                      </a:r>
                      <a:endParaRPr lang="cs-CZ" sz="1200">
                        <a:effectLst/>
                        <a:latin typeface="Times New Roman"/>
                        <a:ea typeface="Times New Roman"/>
                      </a:endParaRPr>
                    </a:p>
                  </a:txBody>
                  <a:tcPr marL="44450" marR="44450" marT="0" marB="0" anchor="ctr"/>
                </a:tc>
                <a:tc>
                  <a:txBody>
                    <a:bodyPr/>
                    <a:lstStyle/>
                    <a:p>
                      <a:pPr algn="r">
                        <a:spcAft>
                          <a:spcPts val="0"/>
                        </a:spcAft>
                      </a:pPr>
                      <a:r>
                        <a:rPr lang="cs-CZ" sz="1000">
                          <a:effectLst/>
                        </a:rPr>
                        <a:t>0,0</a:t>
                      </a:r>
                      <a:endParaRPr lang="cs-CZ" sz="1200">
                        <a:effectLst/>
                        <a:latin typeface="Times New Roman"/>
                        <a:ea typeface="Times New Roman"/>
                      </a:endParaRPr>
                    </a:p>
                  </a:txBody>
                  <a:tcPr marL="44450" marR="44450" marT="0" marB="0" anchor="ctr"/>
                </a:tc>
                <a:tc>
                  <a:txBody>
                    <a:bodyPr/>
                    <a:lstStyle/>
                    <a:p>
                      <a:pPr algn="r">
                        <a:spcAft>
                          <a:spcPts val="0"/>
                        </a:spcAft>
                      </a:pPr>
                      <a:r>
                        <a:rPr lang="cs-CZ" sz="1000">
                          <a:effectLst/>
                        </a:rPr>
                        <a:t>-1 800,0</a:t>
                      </a:r>
                      <a:endParaRPr lang="cs-CZ" sz="1200">
                        <a:effectLst/>
                        <a:latin typeface="Times New Roman"/>
                        <a:ea typeface="Times New Roman"/>
                      </a:endParaRPr>
                    </a:p>
                  </a:txBody>
                  <a:tcPr marL="44450" marR="44450" marT="0" marB="0" anchor="ctr"/>
                </a:tc>
              </a:tr>
              <a:tr h="161925">
                <a:tc>
                  <a:txBody>
                    <a:bodyPr/>
                    <a:lstStyle/>
                    <a:p>
                      <a:pPr>
                        <a:spcAft>
                          <a:spcPts val="0"/>
                        </a:spcAft>
                      </a:pPr>
                      <a:r>
                        <a:rPr lang="cs-CZ" sz="1000">
                          <a:effectLst/>
                        </a:rPr>
                        <a:t>Proměnné náklady celkem</a:t>
                      </a:r>
                      <a:endParaRPr lang="cs-CZ" sz="1200">
                        <a:effectLst/>
                        <a:latin typeface="Times New Roman"/>
                        <a:ea typeface="Times New Roman"/>
                      </a:endParaRPr>
                    </a:p>
                  </a:txBody>
                  <a:tcPr marL="44450" marR="44450" marT="0" marB="0" anchor="ctr"/>
                </a:tc>
                <a:tc>
                  <a:txBody>
                    <a:bodyPr/>
                    <a:lstStyle/>
                    <a:p>
                      <a:pPr algn="ctr">
                        <a:spcAft>
                          <a:spcPts val="0"/>
                        </a:spcAft>
                      </a:pPr>
                      <a:r>
                        <a:rPr lang="cs-CZ" sz="1000">
                          <a:effectLst/>
                        </a:rPr>
                        <a:t>tis.Kč</a:t>
                      </a:r>
                      <a:endParaRPr lang="cs-CZ" sz="1200">
                        <a:effectLst/>
                        <a:latin typeface="Times New Roman"/>
                        <a:ea typeface="Times New Roman"/>
                      </a:endParaRPr>
                    </a:p>
                  </a:txBody>
                  <a:tcPr marL="44450" marR="44450" marT="0" marB="0" anchor="ctr"/>
                </a:tc>
                <a:tc>
                  <a:txBody>
                    <a:bodyPr/>
                    <a:lstStyle/>
                    <a:p>
                      <a:pPr algn="r">
                        <a:spcAft>
                          <a:spcPts val="0"/>
                        </a:spcAft>
                      </a:pPr>
                      <a:r>
                        <a:rPr lang="cs-CZ" sz="1000">
                          <a:effectLst/>
                        </a:rPr>
                        <a:t>31 034,3</a:t>
                      </a:r>
                      <a:endParaRPr lang="cs-CZ" sz="1200">
                        <a:effectLst/>
                        <a:latin typeface="Times New Roman"/>
                        <a:ea typeface="Times New Roman"/>
                      </a:endParaRPr>
                    </a:p>
                  </a:txBody>
                  <a:tcPr marL="44450" marR="44450" marT="0" marB="0" anchor="ctr"/>
                </a:tc>
                <a:tc>
                  <a:txBody>
                    <a:bodyPr/>
                    <a:lstStyle/>
                    <a:p>
                      <a:pPr algn="r">
                        <a:spcAft>
                          <a:spcPts val="0"/>
                        </a:spcAft>
                      </a:pPr>
                      <a:r>
                        <a:rPr lang="cs-CZ" sz="1000">
                          <a:effectLst/>
                        </a:rPr>
                        <a:t>29 234,3</a:t>
                      </a:r>
                      <a:endParaRPr lang="cs-CZ" sz="1200">
                        <a:effectLst/>
                        <a:latin typeface="Times New Roman"/>
                        <a:ea typeface="Times New Roman"/>
                      </a:endParaRPr>
                    </a:p>
                  </a:txBody>
                  <a:tcPr marL="44450" marR="44450" marT="0" marB="0" anchor="ctr"/>
                </a:tc>
              </a:tr>
              <a:tr h="161925">
                <a:tc>
                  <a:txBody>
                    <a:bodyPr/>
                    <a:lstStyle/>
                    <a:p>
                      <a:pPr>
                        <a:spcAft>
                          <a:spcPts val="0"/>
                        </a:spcAft>
                      </a:pPr>
                      <a:r>
                        <a:rPr lang="cs-CZ" sz="1000">
                          <a:effectLst/>
                        </a:rPr>
                        <a:t>Mzdy a zákonné pojištění</a:t>
                      </a:r>
                      <a:endParaRPr lang="cs-CZ" sz="1200">
                        <a:effectLst/>
                        <a:latin typeface="Times New Roman"/>
                        <a:ea typeface="Times New Roman"/>
                      </a:endParaRPr>
                    </a:p>
                  </a:txBody>
                  <a:tcPr marL="44450" marR="44450" marT="0" marB="0" anchor="ctr"/>
                </a:tc>
                <a:tc>
                  <a:txBody>
                    <a:bodyPr/>
                    <a:lstStyle/>
                    <a:p>
                      <a:pPr algn="ctr">
                        <a:spcAft>
                          <a:spcPts val="0"/>
                        </a:spcAft>
                      </a:pPr>
                      <a:r>
                        <a:rPr lang="cs-CZ" sz="1000">
                          <a:effectLst/>
                        </a:rPr>
                        <a:t>tis.Kč</a:t>
                      </a:r>
                      <a:endParaRPr lang="cs-CZ" sz="1200">
                        <a:effectLst/>
                        <a:latin typeface="Times New Roman"/>
                        <a:ea typeface="Times New Roman"/>
                      </a:endParaRPr>
                    </a:p>
                  </a:txBody>
                  <a:tcPr marL="44450" marR="44450" marT="0" marB="0" anchor="ctr"/>
                </a:tc>
                <a:tc>
                  <a:txBody>
                    <a:bodyPr/>
                    <a:lstStyle/>
                    <a:p>
                      <a:pPr algn="r">
                        <a:spcAft>
                          <a:spcPts val="0"/>
                        </a:spcAft>
                      </a:pPr>
                      <a:r>
                        <a:rPr lang="cs-CZ" sz="1000">
                          <a:effectLst/>
                        </a:rPr>
                        <a:t>1 510,0</a:t>
                      </a:r>
                      <a:endParaRPr lang="cs-CZ" sz="1200">
                        <a:effectLst/>
                        <a:latin typeface="Times New Roman"/>
                        <a:ea typeface="Times New Roman"/>
                      </a:endParaRPr>
                    </a:p>
                  </a:txBody>
                  <a:tcPr marL="44450" marR="44450" marT="0" marB="0" anchor="ctr"/>
                </a:tc>
                <a:tc>
                  <a:txBody>
                    <a:bodyPr/>
                    <a:lstStyle/>
                    <a:p>
                      <a:pPr algn="r">
                        <a:spcAft>
                          <a:spcPts val="0"/>
                        </a:spcAft>
                      </a:pPr>
                      <a:r>
                        <a:rPr lang="cs-CZ" sz="1000">
                          <a:effectLst/>
                        </a:rPr>
                        <a:t>1 510,0</a:t>
                      </a:r>
                      <a:endParaRPr lang="cs-CZ" sz="1200">
                        <a:effectLst/>
                        <a:latin typeface="Times New Roman"/>
                        <a:ea typeface="Times New Roman"/>
                      </a:endParaRPr>
                    </a:p>
                  </a:txBody>
                  <a:tcPr marL="44450" marR="44450" marT="0" marB="0" anchor="ctr"/>
                </a:tc>
              </a:tr>
              <a:tr h="161925">
                <a:tc>
                  <a:txBody>
                    <a:bodyPr/>
                    <a:lstStyle/>
                    <a:p>
                      <a:pPr>
                        <a:spcAft>
                          <a:spcPts val="0"/>
                        </a:spcAft>
                      </a:pPr>
                      <a:r>
                        <a:rPr lang="cs-CZ" sz="1000">
                          <a:effectLst/>
                        </a:rPr>
                        <a:t>Opravy a udržování</a:t>
                      </a:r>
                      <a:endParaRPr lang="cs-CZ" sz="1200">
                        <a:effectLst/>
                        <a:latin typeface="Times New Roman"/>
                        <a:ea typeface="Times New Roman"/>
                      </a:endParaRPr>
                    </a:p>
                  </a:txBody>
                  <a:tcPr marL="44450" marR="44450" marT="0" marB="0" anchor="ctr"/>
                </a:tc>
                <a:tc>
                  <a:txBody>
                    <a:bodyPr/>
                    <a:lstStyle/>
                    <a:p>
                      <a:pPr algn="ctr">
                        <a:spcAft>
                          <a:spcPts val="0"/>
                        </a:spcAft>
                      </a:pPr>
                      <a:r>
                        <a:rPr lang="cs-CZ" sz="1000">
                          <a:effectLst/>
                        </a:rPr>
                        <a:t>tis.Kč</a:t>
                      </a:r>
                      <a:endParaRPr lang="cs-CZ" sz="1200">
                        <a:effectLst/>
                        <a:latin typeface="Times New Roman"/>
                        <a:ea typeface="Times New Roman"/>
                      </a:endParaRPr>
                    </a:p>
                  </a:txBody>
                  <a:tcPr marL="44450" marR="44450" marT="0" marB="0" anchor="ctr"/>
                </a:tc>
                <a:tc>
                  <a:txBody>
                    <a:bodyPr/>
                    <a:lstStyle/>
                    <a:p>
                      <a:pPr algn="r">
                        <a:spcAft>
                          <a:spcPts val="0"/>
                        </a:spcAft>
                      </a:pPr>
                      <a:r>
                        <a:rPr lang="cs-CZ" sz="1000">
                          <a:effectLst/>
                        </a:rPr>
                        <a:t>2 450,0</a:t>
                      </a:r>
                      <a:endParaRPr lang="cs-CZ" sz="1200">
                        <a:effectLst/>
                        <a:latin typeface="Times New Roman"/>
                        <a:ea typeface="Times New Roman"/>
                      </a:endParaRPr>
                    </a:p>
                  </a:txBody>
                  <a:tcPr marL="44450" marR="44450" marT="0" marB="0" anchor="ctr"/>
                </a:tc>
                <a:tc>
                  <a:txBody>
                    <a:bodyPr/>
                    <a:lstStyle/>
                    <a:p>
                      <a:pPr algn="r">
                        <a:spcAft>
                          <a:spcPts val="0"/>
                        </a:spcAft>
                      </a:pPr>
                      <a:r>
                        <a:rPr lang="cs-CZ" sz="1000">
                          <a:effectLst/>
                        </a:rPr>
                        <a:t>2 450,0</a:t>
                      </a:r>
                      <a:endParaRPr lang="cs-CZ" sz="1200">
                        <a:effectLst/>
                        <a:latin typeface="Times New Roman"/>
                        <a:ea typeface="Times New Roman"/>
                      </a:endParaRPr>
                    </a:p>
                  </a:txBody>
                  <a:tcPr marL="44450" marR="44450" marT="0" marB="0" anchor="ctr"/>
                </a:tc>
              </a:tr>
              <a:tr h="161925">
                <a:tc>
                  <a:txBody>
                    <a:bodyPr/>
                    <a:lstStyle/>
                    <a:p>
                      <a:pPr>
                        <a:spcAft>
                          <a:spcPts val="0"/>
                        </a:spcAft>
                      </a:pPr>
                      <a:r>
                        <a:rPr lang="cs-CZ" sz="1000">
                          <a:effectLst/>
                        </a:rPr>
                        <a:t>Odpisy</a:t>
                      </a:r>
                      <a:endParaRPr lang="cs-CZ" sz="1200">
                        <a:effectLst/>
                        <a:latin typeface="Times New Roman"/>
                        <a:ea typeface="Times New Roman"/>
                      </a:endParaRPr>
                    </a:p>
                  </a:txBody>
                  <a:tcPr marL="44450" marR="44450" marT="0" marB="0" anchor="ctr"/>
                </a:tc>
                <a:tc>
                  <a:txBody>
                    <a:bodyPr/>
                    <a:lstStyle/>
                    <a:p>
                      <a:pPr algn="ctr">
                        <a:spcAft>
                          <a:spcPts val="0"/>
                        </a:spcAft>
                      </a:pPr>
                      <a:r>
                        <a:rPr lang="cs-CZ" sz="1000">
                          <a:effectLst/>
                        </a:rPr>
                        <a:t>tis.Kč</a:t>
                      </a:r>
                      <a:endParaRPr lang="cs-CZ" sz="1200">
                        <a:effectLst/>
                        <a:latin typeface="Times New Roman"/>
                        <a:ea typeface="Times New Roman"/>
                      </a:endParaRPr>
                    </a:p>
                  </a:txBody>
                  <a:tcPr marL="44450" marR="44450" marT="0" marB="0" anchor="ctr"/>
                </a:tc>
                <a:tc>
                  <a:txBody>
                    <a:bodyPr/>
                    <a:lstStyle/>
                    <a:p>
                      <a:pPr algn="r">
                        <a:spcAft>
                          <a:spcPts val="0"/>
                        </a:spcAft>
                      </a:pPr>
                      <a:r>
                        <a:rPr lang="cs-CZ" sz="1000">
                          <a:effectLst/>
                        </a:rPr>
                        <a:t>130</a:t>
                      </a:r>
                      <a:endParaRPr lang="cs-CZ" sz="1200">
                        <a:effectLst/>
                        <a:latin typeface="Times New Roman"/>
                        <a:ea typeface="Times New Roman"/>
                      </a:endParaRPr>
                    </a:p>
                  </a:txBody>
                  <a:tcPr marL="44450" marR="44450" marT="0" marB="0" anchor="ctr"/>
                </a:tc>
                <a:tc>
                  <a:txBody>
                    <a:bodyPr/>
                    <a:lstStyle/>
                    <a:p>
                      <a:pPr algn="r">
                        <a:spcAft>
                          <a:spcPts val="0"/>
                        </a:spcAft>
                      </a:pPr>
                      <a:r>
                        <a:rPr lang="cs-CZ" sz="1000">
                          <a:effectLst/>
                        </a:rPr>
                        <a:t>130</a:t>
                      </a:r>
                      <a:endParaRPr lang="cs-CZ" sz="1200">
                        <a:effectLst/>
                        <a:latin typeface="Times New Roman"/>
                        <a:ea typeface="Times New Roman"/>
                      </a:endParaRPr>
                    </a:p>
                  </a:txBody>
                  <a:tcPr marL="44450" marR="44450" marT="0" marB="0" anchor="ctr"/>
                </a:tc>
              </a:tr>
              <a:tr h="161925">
                <a:tc>
                  <a:txBody>
                    <a:bodyPr/>
                    <a:lstStyle/>
                    <a:p>
                      <a:pPr>
                        <a:spcAft>
                          <a:spcPts val="0"/>
                        </a:spcAft>
                      </a:pPr>
                      <a:r>
                        <a:rPr lang="cs-CZ" sz="1000">
                          <a:effectLst/>
                        </a:rPr>
                        <a:t>Nájemné</a:t>
                      </a:r>
                      <a:endParaRPr lang="cs-CZ" sz="1200">
                        <a:effectLst/>
                        <a:latin typeface="Times New Roman"/>
                        <a:ea typeface="Times New Roman"/>
                      </a:endParaRPr>
                    </a:p>
                  </a:txBody>
                  <a:tcPr marL="44450" marR="44450" marT="0" marB="0" anchor="ctr"/>
                </a:tc>
                <a:tc>
                  <a:txBody>
                    <a:bodyPr/>
                    <a:lstStyle/>
                    <a:p>
                      <a:pPr algn="ctr">
                        <a:spcAft>
                          <a:spcPts val="0"/>
                        </a:spcAft>
                      </a:pPr>
                      <a:r>
                        <a:rPr lang="cs-CZ" sz="1000">
                          <a:effectLst/>
                        </a:rPr>
                        <a:t>tis.Kč</a:t>
                      </a:r>
                      <a:endParaRPr lang="cs-CZ" sz="1200">
                        <a:effectLst/>
                        <a:latin typeface="Times New Roman"/>
                        <a:ea typeface="Times New Roman"/>
                      </a:endParaRPr>
                    </a:p>
                  </a:txBody>
                  <a:tcPr marL="44450" marR="44450" marT="0" marB="0" anchor="ctr"/>
                </a:tc>
                <a:tc>
                  <a:txBody>
                    <a:bodyPr/>
                    <a:lstStyle/>
                    <a:p>
                      <a:pPr algn="r">
                        <a:spcAft>
                          <a:spcPts val="0"/>
                        </a:spcAft>
                      </a:pPr>
                      <a:r>
                        <a:rPr lang="cs-CZ" sz="1000">
                          <a:effectLst/>
                        </a:rPr>
                        <a:t>9 172,0</a:t>
                      </a:r>
                      <a:endParaRPr lang="cs-CZ" sz="1200">
                        <a:effectLst/>
                        <a:latin typeface="Times New Roman"/>
                        <a:ea typeface="Times New Roman"/>
                      </a:endParaRPr>
                    </a:p>
                  </a:txBody>
                  <a:tcPr marL="44450" marR="44450" marT="0" marB="0" anchor="ctr"/>
                </a:tc>
                <a:tc>
                  <a:txBody>
                    <a:bodyPr/>
                    <a:lstStyle/>
                    <a:p>
                      <a:pPr algn="r">
                        <a:spcAft>
                          <a:spcPts val="0"/>
                        </a:spcAft>
                      </a:pPr>
                      <a:r>
                        <a:rPr lang="cs-CZ" sz="1000">
                          <a:effectLst/>
                        </a:rPr>
                        <a:t>1 500,0</a:t>
                      </a:r>
                      <a:endParaRPr lang="cs-CZ" sz="1200">
                        <a:effectLst/>
                        <a:latin typeface="Times New Roman"/>
                        <a:ea typeface="Times New Roman"/>
                      </a:endParaRPr>
                    </a:p>
                  </a:txBody>
                  <a:tcPr marL="44450" marR="44450" marT="0" marB="0" anchor="ctr"/>
                </a:tc>
              </a:tr>
              <a:tr h="161925">
                <a:tc>
                  <a:txBody>
                    <a:bodyPr/>
                    <a:lstStyle/>
                    <a:p>
                      <a:pPr>
                        <a:spcAft>
                          <a:spcPts val="0"/>
                        </a:spcAft>
                      </a:pPr>
                      <a:r>
                        <a:rPr lang="cs-CZ" sz="1000">
                          <a:effectLst/>
                        </a:rPr>
                        <a:t>Finanční leasing</a:t>
                      </a:r>
                      <a:endParaRPr lang="cs-CZ" sz="1200">
                        <a:effectLst/>
                        <a:latin typeface="Times New Roman"/>
                        <a:ea typeface="Times New Roman"/>
                      </a:endParaRPr>
                    </a:p>
                  </a:txBody>
                  <a:tcPr marL="44450" marR="44450" marT="0" marB="0" anchor="ctr"/>
                </a:tc>
                <a:tc>
                  <a:txBody>
                    <a:bodyPr/>
                    <a:lstStyle/>
                    <a:p>
                      <a:pPr algn="ctr">
                        <a:spcAft>
                          <a:spcPts val="0"/>
                        </a:spcAft>
                      </a:pPr>
                      <a:r>
                        <a:rPr lang="cs-CZ" sz="1000">
                          <a:effectLst/>
                        </a:rPr>
                        <a:t>tis.Kč</a:t>
                      </a:r>
                      <a:endParaRPr lang="cs-CZ" sz="1200">
                        <a:effectLst/>
                        <a:latin typeface="Times New Roman"/>
                        <a:ea typeface="Times New Roman"/>
                      </a:endParaRPr>
                    </a:p>
                  </a:txBody>
                  <a:tcPr marL="44450" marR="44450" marT="0" marB="0" anchor="ctr"/>
                </a:tc>
                <a:tc>
                  <a:txBody>
                    <a:bodyPr/>
                    <a:lstStyle/>
                    <a:p>
                      <a:pPr algn="r">
                        <a:spcAft>
                          <a:spcPts val="0"/>
                        </a:spcAft>
                      </a:pPr>
                      <a:r>
                        <a:rPr lang="cs-CZ" sz="1000">
                          <a:effectLst/>
                        </a:rPr>
                        <a:t>0,0</a:t>
                      </a:r>
                      <a:endParaRPr lang="cs-CZ" sz="1200">
                        <a:effectLst/>
                        <a:latin typeface="Times New Roman"/>
                        <a:ea typeface="Times New Roman"/>
                      </a:endParaRPr>
                    </a:p>
                  </a:txBody>
                  <a:tcPr marL="44450" marR="44450" marT="0" marB="0" anchor="ctr"/>
                </a:tc>
                <a:tc>
                  <a:txBody>
                    <a:bodyPr/>
                    <a:lstStyle/>
                    <a:p>
                      <a:pPr algn="r">
                        <a:spcAft>
                          <a:spcPts val="0"/>
                        </a:spcAft>
                      </a:pPr>
                      <a:r>
                        <a:rPr lang="cs-CZ" sz="1000">
                          <a:effectLst/>
                        </a:rPr>
                        <a:t>0,0</a:t>
                      </a:r>
                      <a:endParaRPr lang="cs-CZ" sz="1200">
                        <a:effectLst/>
                        <a:latin typeface="Times New Roman"/>
                        <a:ea typeface="Times New Roman"/>
                      </a:endParaRPr>
                    </a:p>
                  </a:txBody>
                  <a:tcPr marL="44450" marR="44450" marT="0" marB="0" anchor="ctr"/>
                </a:tc>
              </a:tr>
              <a:tr h="161925">
                <a:tc>
                  <a:txBody>
                    <a:bodyPr/>
                    <a:lstStyle/>
                    <a:p>
                      <a:pPr>
                        <a:spcAft>
                          <a:spcPts val="0"/>
                        </a:spcAft>
                      </a:pPr>
                      <a:r>
                        <a:rPr lang="cs-CZ" sz="1000">
                          <a:effectLst/>
                        </a:rPr>
                        <a:t>Zákonné rezervy</a:t>
                      </a:r>
                      <a:endParaRPr lang="cs-CZ" sz="1200">
                        <a:effectLst/>
                        <a:latin typeface="Times New Roman"/>
                        <a:ea typeface="Times New Roman"/>
                      </a:endParaRPr>
                    </a:p>
                  </a:txBody>
                  <a:tcPr marL="44450" marR="44450" marT="0" marB="0" anchor="ctr"/>
                </a:tc>
                <a:tc>
                  <a:txBody>
                    <a:bodyPr/>
                    <a:lstStyle/>
                    <a:p>
                      <a:pPr algn="ctr">
                        <a:spcAft>
                          <a:spcPts val="0"/>
                        </a:spcAft>
                      </a:pPr>
                      <a:r>
                        <a:rPr lang="cs-CZ" sz="1000">
                          <a:effectLst/>
                        </a:rPr>
                        <a:t>tis.Kč</a:t>
                      </a:r>
                      <a:endParaRPr lang="cs-CZ" sz="1200">
                        <a:effectLst/>
                        <a:latin typeface="Times New Roman"/>
                        <a:ea typeface="Times New Roman"/>
                      </a:endParaRPr>
                    </a:p>
                  </a:txBody>
                  <a:tcPr marL="44450" marR="44450" marT="0" marB="0" anchor="ctr"/>
                </a:tc>
                <a:tc>
                  <a:txBody>
                    <a:bodyPr/>
                    <a:lstStyle/>
                    <a:p>
                      <a:pPr algn="r">
                        <a:spcAft>
                          <a:spcPts val="0"/>
                        </a:spcAft>
                      </a:pPr>
                      <a:r>
                        <a:rPr lang="cs-CZ" sz="1000">
                          <a:effectLst/>
                        </a:rPr>
                        <a:t>0,0</a:t>
                      </a:r>
                      <a:endParaRPr lang="cs-CZ" sz="1200">
                        <a:effectLst/>
                        <a:latin typeface="Times New Roman"/>
                        <a:ea typeface="Times New Roman"/>
                      </a:endParaRPr>
                    </a:p>
                  </a:txBody>
                  <a:tcPr marL="44450" marR="44450" marT="0" marB="0" anchor="ctr"/>
                </a:tc>
                <a:tc>
                  <a:txBody>
                    <a:bodyPr/>
                    <a:lstStyle/>
                    <a:p>
                      <a:pPr algn="r">
                        <a:spcAft>
                          <a:spcPts val="0"/>
                        </a:spcAft>
                      </a:pPr>
                      <a:r>
                        <a:rPr lang="cs-CZ" sz="1000">
                          <a:effectLst/>
                        </a:rPr>
                        <a:t>0,0</a:t>
                      </a:r>
                      <a:endParaRPr lang="cs-CZ" sz="1200">
                        <a:effectLst/>
                        <a:latin typeface="Times New Roman"/>
                        <a:ea typeface="Times New Roman"/>
                      </a:endParaRPr>
                    </a:p>
                  </a:txBody>
                  <a:tcPr marL="44450" marR="44450" marT="0" marB="0" anchor="ctr"/>
                </a:tc>
              </a:tr>
              <a:tr h="161925">
                <a:tc>
                  <a:txBody>
                    <a:bodyPr/>
                    <a:lstStyle/>
                    <a:p>
                      <a:pPr>
                        <a:spcAft>
                          <a:spcPts val="0"/>
                        </a:spcAft>
                      </a:pPr>
                      <a:r>
                        <a:rPr lang="cs-CZ" sz="1000">
                          <a:effectLst/>
                        </a:rPr>
                        <a:t>Výrobní režie</a:t>
                      </a:r>
                      <a:endParaRPr lang="cs-CZ" sz="1200">
                        <a:effectLst/>
                        <a:latin typeface="Times New Roman"/>
                        <a:ea typeface="Times New Roman"/>
                      </a:endParaRPr>
                    </a:p>
                  </a:txBody>
                  <a:tcPr marL="44450" marR="44450" marT="0" marB="0" anchor="ctr"/>
                </a:tc>
                <a:tc>
                  <a:txBody>
                    <a:bodyPr/>
                    <a:lstStyle/>
                    <a:p>
                      <a:pPr algn="ctr">
                        <a:spcAft>
                          <a:spcPts val="0"/>
                        </a:spcAft>
                      </a:pPr>
                      <a:r>
                        <a:rPr lang="cs-CZ" sz="1000">
                          <a:effectLst/>
                        </a:rPr>
                        <a:t>tis.Kč</a:t>
                      </a:r>
                      <a:endParaRPr lang="cs-CZ" sz="1200">
                        <a:effectLst/>
                        <a:latin typeface="Times New Roman"/>
                        <a:ea typeface="Times New Roman"/>
                      </a:endParaRPr>
                    </a:p>
                  </a:txBody>
                  <a:tcPr marL="44450" marR="44450" marT="0" marB="0" anchor="ctr"/>
                </a:tc>
                <a:tc>
                  <a:txBody>
                    <a:bodyPr/>
                    <a:lstStyle/>
                    <a:p>
                      <a:pPr algn="r">
                        <a:spcAft>
                          <a:spcPts val="0"/>
                        </a:spcAft>
                      </a:pPr>
                      <a:r>
                        <a:rPr lang="cs-CZ" sz="1000">
                          <a:effectLst/>
                        </a:rPr>
                        <a:t>560,0</a:t>
                      </a:r>
                      <a:endParaRPr lang="cs-CZ" sz="1200">
                        <a:effectLst/>
                        <a:latin typeface="Times New Roman"/>
                        <a:ea typeface="Times New Roman"/>
                      </a:endParaRPr>
                    </a:p>
                  </a:txBody>
                  <a:tcPr marL="44450" marR="44450" marT="0" marB="0" anchor="ctr"/>
                </a:tc>
                <a:tc>
                  <a:txBody>
                    <a:bodyPr/>
                    <a:lstStyle/>
                    <a:p>
                      <a:pPr algn="r">
                        <a:spcAft>
                          <a:spcPts val="0"/>
                        </a:spcAft>
                      </a:pPr>
                      <a:r>
                        <a:rPr lang="cs-CZ" sz="1000">
                          <a:effectLst/>
                        </a:rPr>
                        <a:t>560,0</a:t>
                      </a:r>
                      <a:endParaRPr lang="cs-CZ" sz="1200">
                        <a:effectLst/>
                        <a:latin typeface="Times New Roman"/>
                        <a:ea typeface="Times New Roman"/>
                      </a:endParaRPr>
                    </a:p>
                  </a:txBody>
                  <a:tcPr marL="44450" marR="44450" marT="0" marB="0" anchor="ctr"/>
                </a:tc>
              </a:tr>
              <a:tr h="161925">
                <a:tc>
                  <a:txBody>
                    <a:bodyPr/>
                    <a:lstStyle/>
                    <a:p>
                      <a:pPr>
                        <a:spcAft>
                          <a:spcPts val="0"/>
                        </a:spcAft>
                      </a:pPr>
                      <a:r>
                        <a:rPr lang="cs-CZ" sz="1000">
                          <a:effectLst/>
                        </a:rPr>
                        <a:t>Správní režie</a:t>
                      </a:r>
                      <a:endParaRPr lang="cs-CZ" sz="1200">
                        <a:effectLst/>
                        <a:latin typeface="Times New Roman"/>
                        <a:ea typeface="Times New Roman"/>
                      </a:endParaRPr>
                    </a:p>
                  </a:txBody>
                  <a:tcPr marL="44450" marR="44450" marT="0" marB="0" anchor="ctr"/>
                </a:tc>
                <a:tc>
                  <a:txBody>
                    <a:bodyPr/>
                    <a:lstStyle/>
                    <a:p>
                      <a:pPr algn="ctr">
                        <a:spcAft>
                          <a:spcPts val="0"/>
                        </a:spcAft>
                      </a:pPr>
                      <a:r>
                        <a:rPr lang="cs-CZ" sz="1000">
                          <a:effectLst/>
                        </a:rPr>
                        <a:t>tis.Kč</a:t>
                      </a:r>
                      <a:endParaRPr lang="cs-CZ" sz="1200">
                        <a:effectLst/>
                        <a:latin typeface="Times New Roman"/>
                        <a:ea typeface="Times New Roman"/>
                      </a:endParaRPr>
                    </a:p>
                  </a:txBody>
                  <a:tcPr marL="44450" marR="44450" marT="0" marB="0" anchor="ctr"/>
                </a:tc>
                <a:tc>
                  <a:txBody>
                    <a:bodyPr/>
                    <a:lstStyle/>
                    <a:p>
                      <a:pPr algn="r">
                        <a:spcAft>
                          <a:spcPts val="0"/>
                        </a:spcAft>
                      </a:pPr>
                      <a:r>
                        <a:rPr lang="cs-CZ" sz="1000">
                          <a:effectLst/>
                        </a:rPr>
                        <a:t>1 285,0</a:t>
                      </a:r>
                      <a:endParaRPr lang="cs-CZ" sz="1200">
                        <a:effectLst/>
                        <a:latin typeface="Times New Roman"/>
                        <a:ea typeface="Times New Roman"/>
                      </a:endParaRPr>
                    </a:p>
                  </a:txBody>
                  <a:tcPr marL="44450" marR="44450" marT="0" marB="0" anchor="ctr"/>
                </a:tc>
                <a:tc>
                  <a:txBody>
                    <a:bodyPr/>
                    <a:lstStyle/>
                    <a:p>
                      <a:pPr algn="r">
                        <a:spcAft>
                          <a:spcPts val="0"/>
                        </a:spcAft>
                      </a:pPr>
                      <a:r>
                        <a:rPr lang="cs-CZ" sz="1000">
                          <a:effectLst/>
                        </a:rPr>
                        <a:t>1 285,0</a:t>
                      </a:r>
                      <a:endParaRPr lang="cs-CZ" sz="1200">
                        <a:effectLst/>
                        <a:latin typeface="Times New Roman"/>
                        <a:ea typeface="Times New Roman"/>
                      </a:endParaRPr>
                    </a:p>
                  </a:txBody>
                  <a:tcPr marL="44450" marR="44450" marT="0" marB="0" anchor="ctr"/>
                </a:tc>
              </a:tr>
              <a:tr h="161925">
                <a:tc>
                  <a:txBody>
                    <a:bodyPr/>
                    <a:lstStyle/>
                    <a:p>
                      <a:pPr>
                        <a:spcAft>
                          <a:spcPts val="0"/>
                        </a:spcAft>
                      </a:pPr>
                      <a:r>
                        <a:rPr lang="cs-CZ" sz="1000">
                          <a:effectLst/>
                        </a:rPr>
                        <a:t>Úroky</a:t>
                      </a:r>
                      <a:endParaRPr lang="cs-CZ" sz="1200">
                        <a:effectLst/>
                        <a:latin typeface="Times New Roman"/>
                        <a:ea typeface="Times New Roman"/>
                      </a:endParaRPr>
                    </a:p>
                  </a:txBody>
                  <a:tcPr marL="44450" marR="44450" marT="0" marB="0" anchor="ctr"/>
                </a:tc>
                <a:tc>
                  <a:txBody>
                    <a:bodyPr/>
                    <a:lstStyle/>
                    <a:p>
                      <a:pPr algn="ctr">
                        <a:spcAft>
                          <a:spcPts val="0"/>
                        </a:spcAft>
                      </a:pPr>
                      <a:r>
                        <a:rPr lang="cs-CZ" sz="1000">
                          <a:effectLst/>
                        </a:rPr>
                        <a:t>tis.Kč</a:t>
                      </a:r>
                      <a:endParaRPr lang="cs-CZ" sz="1200">
                        <a:effectLst/>
                        <a:latin typeface="Times New Roman"/>
                        <a:ea typeface="Times New Roman"/>
                      </a:endParaRPr>
                    </a:p>
                  </a:txBody>
                  <a:tcPr marL="44450" marR="44450" marT="0" marB="0" anchor="ctr"/>
                </a:tc>
                <a:tc>
                  <a:txBody>
                    <a:bodyPr/>
                    <a:lstStyle/>
                    <a:p>
                      <a:pPr algn="r">
                        <a:spcAft>
                          <a:spcPts val="0"/>
                        </a:spcAft>
                      </a:pPr>
                      <a:r>
                        <a:rPr lang="cs-CZ" sz="1000">
                          <a:effectLst/>
                        </a:rPr>
                        <a:t>0,0</a:t>
                      </a:r>
                      <a:endParaRPr lang="cs-CZ" sz="1200">
                        <a:effectLst/>
                        <a:latin typeface="Times New Roman"/>
                        <a:ea typeface="Times New Roman"/>
                      </a:endParaRPr>
                    </a:p>
                  </a:txBody>
                  <a:tcPr marL="44450" marR="44450" marT="0" marB="0" anchor="ctr"/>
                </a:tc>
                <a:tc>
                  <a:txBody>
                    <a:bodyPr/>
                    <a:lstStyle/>
                    <a:p>
                      <a:pPr algn="r">
                        <a:spcAft>
                          <a:spcPts val="0"/>
                        </a:spcAft>
                      </a:pPr>
                      <a:r>
                        <a:rPr lang="cs-CZ" sz="1000">
                          <a:effectLst/>
                        </a:rPr>
                        <a:t>0,0</a:t>
                      </a:r>
                      <a:endParaRPr lang="cs-CZ" sz="1200">
                        <a:effectLst/>
                        <a:latin typeface="Times New Roman"/>
                        <a:ea typeface="Times New Roman"/>
                      </a:endParaRPr>
                    </a:p>
                  </a:txBody>
                  <a:tcPr marL="44450" marR="44450" marT="0" marB="0" anchor="ctr"/>
                </a:tc>
              </a:tr>
              <a:tr h="161925">
                <a:tc>
                  <a:txBody>
                    <a:bodyPr/>
                    <a:lstStyle/>
                    <a:p>
                      <a:pPr>
                        <a:spcAft>
                          <a:spcPts val="0"/>
                        </a:spcAft>
                      </a:pPr>
                      <a:r>
                        <a:rPr lang="cs-CZ" sz="1000">
                          <a:effectLst/>
                        </a:rPr>
                        <a:t>Ostatní stálé náklady</a:t>
                      </a:r>
                      <a:endParaRPr lang="cs-CZ" sz="1200">
                        <a:effectLst/>
                        <a:latin typeface="Times New Roman"/>
                        <a:ea typeface="Times New Roman"/>
                      </a:endParaRPr>
                    </a:p>
                  </a:txBody>
                  <a:tcPr marL="44450" marR="44450" marT="0" marB="0" anchor="ctr"/>
                </a:tc>
                <a:tc>
                  <a:txBody>
                    <a:bodyPr/>
                    <a:lstStyle/>
                    <a:p>
                      <a:pPr algn="ctr">
                        <a:spcAft>
                          <a:spcPts val="0"/>
                        </a:spcAft>
                      </a:pPr>
                      <a:r>
                        <a:rPr lang="cs-CZ" sz="1000">
                          <a:effectLst/>
                        </a:rPr>
                        <a:t>tis.Kč</a:t>
                      </a:r>
                      <a:endParaRPr lang="cs-CZ" sz="1200">
                        <a:effectLst/>
                        <a:latin typeface="Times New Roman"/>
                        <a:ea typeface="Times New Roman"/>
                      </a:endParaRPr>
                    </a:p>
                  </a:txBody>
                  <a:tcPr marL="44450" marR="44450" marT="0" marB="0" anchor="ctr"/>
                </a:tc>
                <a:tc>
                  <a:txBody>
                    <a:bodyPr/>
                    <a:lstStyle/>
                    <a:p>
                      <a:pPr algn="r">
                        <a:spcAft>
                          <a:spcPts val="0"/>
                        </a:spcAft>
                      </a:pPr>
                      <a:r>
                        <a:rPr lang="cs-CZ" sz="1000">
                          <a:effectLst/>
                        </a:rPr>
                        <a:t>4,0</a:t>
                      </a:r>
                      <a:endParaRPr lang="cs-CZ" sz="1200">
                        <a:effectLst/>
                        <a:latin typeface="Times New Roman"/>
                        <a:ea typeface="Times New Roman"/>
                      </a:endParaRPr>
                    </a:p>
                  </a:txBody>
                  <a:tcPr marL="44450" marR="44450" marT="0" marB="0" anchor="ctr"/>
                </a:tc>
                <a:tc>
                  <a:txBody>
                    <a:bodyPr/>
                    <a:lstStyle/>
                    <a:p>
                      <a:pPr algn="r">
                        <a:spcAft>
                          <a:spcPts val="0"/>
                        </a:spcAft>
                      </a:pPr>
                      <a:r>
                        <a:rPr lang="cs-CZ" sz="1000">
                          <a:effectLst/>
                        </a:rPr>
                        <a:t>4,0</a:t>
                      </a:r>
                      <a:endParaRPr lang="cs-CZ" sz="1200">
                        <a:effectLst/>
                        <a:latin typeface="Times New Roman"/>
                        <a:ea typeface="Times New Roman"/>
                      </a:endParaRPr>
                    </a:p>
                  </a:txBody>
                  <a:tcPr marL="44450" marR="44450" marT="0" marB="0" anchor="ctr"/>
                </a:tc>
              </a:tr>
              <a:tr h="161925">
                <a:tc>
                  <a:txBody>
                    <a:bodyPr/>
                    <a:lstStyle/>
                    <a:p>
                      <a:pPr>
                        <a:spcAft>
                          <a:spcPts val="0"/>
                        </a:spcAft>
                      </a:pPr>
                      <a:r>
                        <a:rPr lang="cs-CZ" sz="1000">
                          <a:effectLst/>
                        </a:rPr>
                        <a:t>Stálé náklady celkem</a:t>
                      </a:r>
                      <a:endParaRPr lang="cs-CZ" sz="1200">
                        <a:effectLst/>
                        <a:latin typeface="Times New Roman"/>
                        <a:ea typeface="Times New Roman"/>
                      </a:endParaRPr>
                    </a:p>
                  </a:txBody>
                  <a:tcPr marL="44450" marR="44450" marT="0" marB="0" anchor="ctr"/>
                </a:tc>
                <a:tc>
                  <a:txBody>
                    <a:bodyPr/>
                    <a:lstStyle/>
                    <a:p>
                      <a:pPr algn="ctr">
                        <a:spcAft>
                          <a:spcPts val="0"/>
                        </a:spcAft>
                      </a:pPr>
                      <a:r>
                        <a:rPr lang="cs-CZ" sz="1000">
                          <a:effectLst/>
                        </a:rPr>
                        <a:t>tis.Kč</a:t>
                      </a:r>
                      <a:endParaRPr lang="cs-CZ" sz="1200">
                        <a:effectLst/>
                        <a:latin typeface="Times New Roman"/>
                        <a:ea typeface="Times New Roman"/>
                      </a:endParaRPr>
                    </a:p>
                  </a:txBody>
                  <a:tcPr marL="44450" marR="44450" marT="0" marB="0" anchor="ctr"/>
                </a:tc>
                <a:tc>
                  <a:txBody>
                    <a:bodyPr/>
                    <a:lstStyle/>
                    <a:p>
                      <a:pPr algn="r">
                        <a:spcAft>
                          <a:spcPts val="0"/>
                        </a:spcAft>
                      </a:pPr>
                      <a:r>
                        <a:rPr lang="cs-CZ" sz="1000">
                          <a:effectLst/>
                        </a:rPr>
                        <a:t>15 111,0</a:t>
                      </a:r>
                      <a:endParaRPr lang="cs-CZ" sz="1200">
                        <a:effectLst/>
                        <a:latin typeface="Times New Roman"/>
                        <a:ea typeface="Times New Roman"/>
                      </a:endParaRPr>
                    </a:p>
                  </a:txBody>
                  <a:tcPr marL="44450" marR="44450" marT="0" marB="0" anchor="ctr"/>
                </a:tc>
                <a:tc>
                  <a:txBody>
                    <a:bodyPr/>
                    <a:lstStyle/>
                    <a:p>
                      <a:pPr algn="r">
                        <a:spcAft>
                          <a:spcPts val="0"/>
                        </a:spcAft>
                      </a:pPr>
                      <a:r>
                        <a:rPr lang="cs-CZ" sz="1000">
                          <a:effectLst/>
                        </a:rPr>
                        <a:t>7 439,0</a:t>
                      </a:r>
                      <a:endParaRPr lang="cs-CZ" sz="1200">
                        <a:effectLst/>
                        <a:latin typeface="Times New Roman"/>
                        <a:ea typeface="Times New Roman"/>
                      </a:endParaRPr>
                    </a:p>
                  </a:txBody>
                  <a:tcPr marL="44450" marR="44450" marT="0" marB="0" anchor="ctr"/>
                </a:tc>
              </a:tr>
              <a:tr h="161925">
                <a:tc>
                  <a:txBody>
                    <a:bodyPr/>
                    <a:lstStyle/>
                    <a:p>
                      <a:pPr>
                        <a:spcAft>
                          <a:spcPts val="0"/>
                        </a:spcAft>
                      </a:pPr>
                      <a:r>
                        <a:rPr lang="cs-CZ" sz="1000">
                          <a:effectLst/>
                        </a:rPr>
                        <a:t>Zisk</a:t>
                      </a:r>
                      <a:endParaRPr lang="cs-CZ" sz="1200">
                        <a:effectLst/>
                        <a:latin typeface="Times New Roman"/>
                        <a:ea typeface="Times New Roman"/>
                      </a:endParaRPr>
                    </a:p>
                  </a:txBody>
                  <a:tcPr marL="44450" marR="44450" marT="0" marB="0" anchor="ctr"/>
                </a:tc>
                <a:tc>
                  <a:txBody>
                    <a:bodyPr/>
                    <a:lstStyle/>
                    <a:p>
                      <a:pPr algn="ctr">
                        <a:spcAft>
                          <a:spcPts val="0"/>
                        </a:spcAft>
                      </a:pPr>
                      <a:r>
                        <a:rPr lang="cs-CZ" sz="1000">
                          <a:effectLst/>
                        </a:rPr>
                        <a:t>tis.Kč</a:t>
                      </a:r>
                      <a:endParaRPr lang="cs-CZ" sz="1200">
                        <a:effectLst/>
                        <a:latin typeface="Times New Roman"/>
                        <a:ea typeface="Times New Roman"/>
                      </a:endParaRPr>
                    </a:p>
                  </a:txBody>
                  <a:tcPr marL="44450" marR="44450" marT="0" marB="0" anchor="ctr"/>
                </a:tc>
                <a:tc>
                  <a:txBody>
                    <a:bodyPr/>
                    <a:lstStyle/>
                    <a:p>
                      <a:pPr algn="r">
                        <a:spcAft>
                          <a:spcPts val="0"/>
                        </a:spcAft>
                      </a:pPr>
                      <a:r>
                        <a:rPr lang="cs-CZ" sz="1000">
                          <a:effectLst/>
                        </a:rPr>
                        <a:t>2 110,0</a:t>
                      </a:r>
                      <a:endParaRPr lang="cs-CZ" sz="1200">
                        <a:effectLst/>
                        <a:latin typeface="Times New Roman"/>
                        <a:ea typeface="Times New Roman"/>
                      </a:endParaRPr>
                    </a:p>
                  </a:txBody>
                  <a:tcPr marL="44450" marR="44450" marT="0" marB="0" anchor="ctr"/>
                </a:tc>
                <a:tc>
                  <a:txBody>
                    <a:bodyPr/>
                    <a:lstStyle/>
                    <a:p>
                      <a:pPr algn="r">
                        <a:spcAft>
                          <a:spcPts val="0"/>
                        </a:spcAft>
                      </a:pPr>
                      <a:r>
                        <a:rPr lang="cs-CZ" sz="1000">
                          <a:effectLst/>
                        </a:rPr>
                        <a:t>2 110,0</a:t>
                      </a:r>
                      <a:endParaRPr lang="cs-CZ" sz="1200">
                        <a:effectLst/>
                        <a:latin typeface="Times New Roman"/>
                        <a:ea typeface="Times New Roman"/>
                      </a:endParaRPr>
                    </a:p>
                  </a:txBody>
                  <a:tcPr marL="44450" marR="44450" marT="0" marB="0" anchor="ctr"/>
                </a:tc>
              </a:tr>
              <a:tr h="161925">
                <a:tc>
                  <a:txBody>
                    <a:bodyPr/>
                    <a:lstStyle/>
                    <a:p>
                      <a:pPr>
                        <a:spcAft>
                          <a:spcPts val="0"/>
                        </a:spcAft>
                      </a:pPr>
                      <a:r>
                        <a:rPr lang="cs-CZ" sz="1000">
                          <a:effectLst/>
                        </a:rPr>
                        <a:t>Zisk z výroby EE</a:t>
                      </a:r>
                      <a:endParaRPr lang="cs-CZ" sz="1200">
                        <a:effectLst/>
                        <a:latin typeface="Times New Roman"/>
                        <a:ea typeface="Times New Roman"/>
                      </a:endParaRPr>
                    </a:p>
                  </a:txBody>
                  <a:tcPr marL="44450" marR="44450" marT="0" marB="0" anchor="ctr"/>
                </a:tc>
                <a:tc>
                  <a:txBody>
                    <a:bodyPr/>
                    <a:lstStyle/>
                    <a:p>
                      <a:pPr algn="ctr">
                        <a:spcAft>
                          <a:spcPts val="0"/>
                        </a:spcAft>
                      </a:pPr>
                      <a:r>
                        <a:rPr lang="cs-CZ" sz="1000">
                          <a:effectLst/>
                        </a:rPr>
                        <a:t>tis.Kč</a:t>
                      </a:r>
                      <a:endParaRPr lang="cs-CZ" sz="1200">
                        <a:effectLst/>
                        <a:latin typeface="Times New Roman"/>
                        <a:ea typeface="Times New Roman"/>
                      </a:endParaRPr>
                    </a:p>
                  </a:txBody>
                  <a:tcPr marL="44450" marR="44450" marT="0" marB="0" anchor="ctr"/>
                </a:tc>
                <a:tc>
                  <a:txBody>
                    <a:bodyPr/>
                    <a:lstStyle/>
                    <a:p>
                      <a:pPr algn="r">
                        <a:spcAft>
                          <a:spcPts val="0"/>
                        </a:spcAft>
                      </a:pPr>
                      <a:r>
                        <a:rPr lang="cs-CZ" sz="1000">
                          <a:effectLst/>
                        </a:rPr>
                        <a:t>0,0</a:t>
                      </a:r>
                      <a:endParaRPr lang="cs-CZ" sz="1200">
                        <a:effectLst/>
                        <a:latin typeface="Times New Roman"/>
                        <a:ea typeface="Times New Roman"/>
                      </a:endParaRPr>
                    </a:p>
                  </a:txBody>
                  <a:tcPr marL="44450" marR="44450" marT="0" marB="0" anchor="ctr"/>
                </a:tc>
                <a:tc>
                  <a:txBody>
                    <a:bodyPr/>
                    <a:lstStyle/>
                    <a:p>
                      <a:pPr algn="r">
                        <a:spcAft>
                          <a:spcPts val="0"/>
                        </a:spcAft>
                      </a:pPr>
                      <a:r>
                        <a:rPr lang="cs-CZ" sz="1000">
                          <a:effectLst/>
                        </a:rPr>
                        <a:t>-1 100,0</a:t>
                      </a:r>
                      <a:endParaRPr lang="cs-CZ" sz="1200">
                        <a:effectLst/>
                        <a:latin typeface="Times New Roman"/>
                        <a:ea typeface="Times New Roman"/>
                      </a:endParaRPr>
                    </a:p>
                  </a:txBody>
                  <a:tcPr marL="44450" marR="44450" marT="0" marB="0" anchor="ctr"/>
                </a:tc>
              </a:tr>
              <a:tr h="161925">
                <a:tc>
                  <a:txBody>
                    <a:bodyPr/>
                    <a:lstStyle/>
                    <a:p>
                      <a:pPr>
                        <a:spcAft>
                          <a:spcPts val="0"/>
                        </a:spcAft>
                      </a:pPr>
                      <a:r>
                        <a:rPr lang="cs-CZ" sz="1000">
                          <a:effectLst/>
                        </a:rPr>
                        <a:t>Náklady celkem včetně zisku</a:t>
                      </a:r>
                      <a:endParaRPr lang="cs-CZ" sz="1200">
                        <a:effectLst/>
                        <a:latin typeface="Times New Roman"/>
                        <a:ea typeface="Times New Roman"/>
                      </a:endParaRPr>
                    </a:p>
                  </a:txBody>
                  <a:tcPr marL="44450" marR="44450" marT="0" marB="0" anchor="ctr"/>
                </a:tc>
                <a:tc>
                  <a:txBody>
                    <a:bodyPr/>
                    <a:lstStyle/>
                    <a:p>
                      <a:pPr algn="ctr">
                        <a:spcAft>
                          <a:spcPts val="0"/>
                        </a:spcAft>
                      </a:pPr>
                      <a:r>
                        <a:rPr lang="cs-CZ" sz="1000">
                          <a:effectLst/>
                        </a:rPr>
                        <a:t>tis.Kč</a:t>
                      </a:r>
                      <a:endParaRPr lang="cs-CZ" sz="1200">
                        <a:effectLst/>
                        <a:latin typeface="Times New Roman"/>
                        <a:ea typeface="Times New Roman"/>
                      </a:endParaRPr>
                    </a:p>
                  </a:txBody>
                  <a:tcPr marL="44450" marR="44450" marT="0" marB="0" anchor="ctr"/>
                </a:tc>
                <a:tc>
                  <a:txBody>
                    <a:bodyPr/>
                    <a:lstStyle/>
                    <a:p>
                      <a:pPr algn="r">
                        <a:spcAft>
                          <a:spcPts val="0"/>
                        </a:spcAft>
                      </a:pPr>
                      <a:r>
                        <a:rPr lang="cs-CZ" sz="1000">
                          <a:effectLst/>
                        </a:rPr>
                        <a:t>48 255,3</a:t>
                      </a:r>
                      <a:endParaRPr lang="cs-CZ" sz="1200">
                        <a:effectLst/>
                        <a:latin typeface="Times New Roman"/>
                        <a:ea typeface="Times New Roman"/>
                      </a:endParaRPr>
                    </a:p>
                  </a:txBody>
                  <a:tcPr marL="44450" marR="44450" marT="0" marB="0" anchor="ctr"/>
                </a:tc>
                <a:tc>
                  <a:txBody>
                    <a:bodyPr/>
                    <a:lstStyle/>
                    <a:p>
                      <a:pPr algn="r">
                        <a:spcAft>
                          <a:spcPts val="0"/>
                        </a:spcAft>
                      </a:pPr>
                      <a:r>
                        <a:rPr lang="cs-CZ" sz="1000">
                          <a:effectLst/>
                        </a:rPr>
                        <a:t>37 683,3</a:t>
                      </a:r>
                      <a:endParaRPr lang="cs-CZ" sz="1200">
                        <a:effectLst/>
                        <a:latin typeface="Times New Roman"/>
                        <a:ea typeface="Times New Roman"/>
                      </a:endParaRPr>
                    </a:p>
                  </a:txBody>
                  <a:tcPr marL="44450" marR="44450" marT="0" marB="0" anchor="ctr"/>
                </a:tc>
              </a:tr>
              <a:tr h="161925">
                <a:tc>
                  <a:txBody>
                    <a:bodyPr/>
                    <a:lstStyle/>
                    <a:p>
                      <a:pPr>
                        <a:spcAft>
                          <a:spcPts val="0"/>
                        </a:spcAft>
                      </a:pPr>
                      <a:r>
                        <a:rPr lang="cs-CZ" sz="1000">
                          <a:effectLst/>
                        </a:rPr>
                        <a:t>Plánované množství tepla V GJ</a:t>
                      </a:r>
                      <a:endParaRPr lang="cs-CZ" sz="1200">
                        <a:effectLst/>
                        <a:latin typeface="Times New Roman"/>
                        <a:ea typeface="Times New Roman"/>
                      </a:endParaRPr>
                    </a:p>
                  </a:txBody>
                  <a:tcPr marL="44450" marR="44450" marT="0" marB="0" anchor="ctr"/>
                </a:tc>
                <a:tc>
                  <a:txBody>
                    <a:bodyPr/>
                    <a:lstStyle/>
                    <a:p>
                      <a:pPr algn="ctr">
                        <a:spcAft>
                          <a:spcPts val="0"/>
                        </a:spcAft>
                      </a:pPr>
                      <a:r>
                        <a:rPr lang="cs-CZ" sz="1000">
                          <a:effectLst/>
                        </a:rPr>
                        <a:t>GJ</a:t>
                      </a:r>
                      <a:endParaRPr lang="cs-CZ" sz="1200">
                        <a:effectLst/>
                        <a:latin typeface="Times New Roman"/>
                        <a:ea typeface="Times New Roman"/>
                      </a:endParaRPr>
                    </a:p>
                  </a:txBody>
                  <a:tcPr marL="44450" marR="44450" marT="0" marB="0" anchor="ctr"/>
                </a:tc>
                <a:tc>
                  <a:txBody>
                    <a:bodyPr/>
                    <a:lstStyle/>
                    <a:p>
                      <a:pPr algn="r">
                        <a:spcAft>
                          <a:spcPts val="0"/>
                        </a:spcAft>
                      </a:pPr>
                      <a:r>
                        <a:rPr lang="cs-CZ" sz="1000">
                          <a:effectLst/>
                        </a:rPr>
                        <a:t>80 000,0</a:t>
                      </a:r>
                      <a:endParaRPr lang="cs-CZ" sz="1200">
                        <a:effectLst/>
                        <a:latin typeface="Times New Roman"/>
                        <a:ea typeface="Times New Roman"/>
                      </a:endParaRPr>
                    </a:p>
                  </a:txBody>
                  <a:tcPr marL="44450" marR="44450" marT="0" marB="0" anchor="ctr"/>
                </a:tc>
                <a:tc>
                  <a:txBody>
                    <a:bodyPr/>
                    <a:lstStyle/>
                    <a:p>
                      <a:pPr algn="r">
                        <a:spcAft>
                          <a:spcPts val="0"/>
                        </a:spcAft>
                      </a:pPr>
                      <a:r>
                        <a:rPr lang="cs-CZ" sz="1000">
                          <a:effectLst/>
                        </a:rPr>
                        <a:t>80 000,0</a:t>
                      </a:r>
                      <a:endParaRPr lang="cs-CZ" sz="1200">
                        <a:effectLst/>
                        <a:latin typeface="Times New Roman"/>
                        <a:ea typeface="Times New Roman"/>
                      </a:endParaRPr>
                    </a:p>
                  </a:txBody>
                  <a:tcPr marL="44450" marR="44450" marT="0" marB="0" anchor="ctr"/>
                </a:tc>
              </a:tr>
              <a:tr h="161925">
                <a:tc>
                  <a:txBody>
                    <a:bodyPr/>
                    <a:lstStyle/>
                    <a:p>
                      <a:pPr>
                        <a:spcAft>
                          <a:spcPts val="0"/>
                        </a:spcAft>
                      </a:pPr>
                      <a:r>
                        <a:rPr lang="cs-CZ" sz="1000">
                          <a:effectLst/>
                        </a:rPr>
                        <a:t>Cena za GJ tepla bez DPH</a:t>
                      </a:r>
                      <a:endParaRPr lang="cs-CZ" sz="1200">
                        <a:effectLst/>
                        <a:latin typeface="Times New Roman"/>
                        <a:ea typeface="Times New Roman"/>
                      </a:endParaRPr>
                    </a:p>
                  </a:txBody>
                  <a:tcPr marL="44450" marR="44450" marT="0" marB="0" anchor="ctr"/>
                </a:tc>
                <a:tc>
                  <a:txBody>
                    <a:bodyPr/>
                    <a:lstStyle/>
                    <a:p>
                      <a:pPr algn="ctr">
                        <a:spcAft>
                          <a:spcPts val="0"/>
                        </a:spcAft>
                      </a:pPr>
                      <a:r>
                        <a:rPr lang="cs-CZ" sz="1000">
                          <a:effectLst/>
                        </a:rPr>
                        <a:t>Kč/GJ</a:t>
                      </a:r>
                      <a:endParaRPr lang="cs-CZ" sz="1200">
                        <a:effectLst/>
                        <a:latin typeface="Times New Roman"/>
                        <a:ea typeface="Times New Roman"/>
                      </a:endParaRPr>
                    </a:p>
                  </a:txBody>
                  <a:tcPr marL="44450" marR="44450" marT="0" marB="0" anchor="ctr"/>
                </a:tc>
                <a:tc>
                  <a:txBody>
                    <a:bodyPr/>
                    <a:lstStyle/>
                    <a:p>
                      <a:pPr algn="r">
                        <a:spcAft>
                          <a:spcPts val="0"/>
                        </a:spcAft>
                      </a:pPr>
                      <a:r>
                        <a:rPr lang="cs-CZ" sz="1000" b="1" dirty="0">
                          <a:effectLst/>
                        </a:rPr>
                        <a:t>603,2</a:t>
                      </a:r>
                      <a:endParaRPr lang="cs-CZ" sz="1200" b="1" dirty="0">
                        <a:effectLst/>
                        <a:latin typeface="Times New Roman"/>
                        <a:ea typeface="Times New Roman"/>
                      </a:endParaRPr>
                    </a:p>
                  </a:txBody>
                  <a:tcPr marL="44450" marR="44450" marT="0" marB="0" anchor="ctr"/>
                </a:tc>
                <a:tc>
                  <a:txBody>
                    <a:bodyPr/>
                    <a:lstStyle/>
                    <a:p>
                      <a:pPr algn="r">
                        <a:spcAft>
                          <a:spcPts val="0"/>
                        </a:spcAft>
                      </a:pPr>
                      <a:r>
                        <a:rPr lang="cs-CZ" sz="1000" b="1" dirty="0">
                          <a:effectLst/>
                        </a:rPr>
                        <a:t>471,0</a:t>
                      </a:r>
                      <a:endParaRPr lang="cs-CZ" sz="1200" b="1" dirty="0">
                        <a:effectLst/>
                        <a:latin typeface="Times New Roman"/>
                        <a:ea typeface="Times New Roman"/>
                      </a:endParaRPr>
                    </a:p>
                  </a:txBody>
                  <a:tcPr marL="44450" marR="44450" marT="0" marB="0" anchor="ctr"/>
                </a:tc>
              </a:tr>
              <a:tr h="161925">
                <a:tc>
                  <a:txBody>
                    <a:bodyPr/>
                    <a:lstStyle/>
                    <a:p>
                      <a:pPr>
                        <a:spcAft>
                          <a:spcPts val="0"/>
                        </a:spcAft>
                      </a:pPr>
                      <a:r>
                        <a:rPr lang="cs-CZ" sz="1000">
                          <a:effectLst/>
                        </a:rPr>
                        <a:t>Výkon soustavy</a:t>
                      </a:r>
                      <a:endParaRPr lang="cs-CZ" sz="1200">
                        <a:effectLst/>
                        <a:latin typeface="Times New Roman"/>
                        <a:ea typeface="Times New Roman"/>
                      </a:endParaRPr>
                    </a:p>
                  </a:txBody>
                  <a:tcPr marL="44450" marR="44450" marT="0" marB="0" anchor="ctr"/>
                </a:tc>
                <a:tc>
                  <a:txBody>
                    <a:bodyPr/>
                    <a:lstStyle/>
                    <a:p>
                      <a:pPr algn="ctr">
                        <a:spcAft>
                          <a:spcPts val="0"/>
                        </a:spcAft>
                      </a:pPr>
                      <a:r>
                        <a:rPr lang="cs-CZ" sz="1000">
                          <a:effectLst/>
                        </a:rPr>
                        <a:t>kW</a:t>
                      </a:r>
                      <a:endParaRPr lang="cs-CZ" sz="1200">
                        <a:effectLst/>
                        <a:latin typeface="Times New Roman"/>
                        <a:ea typeface="Times New Roman"/>
                      </a:endParaRPr>
                    </a:p>
                  </a:txBody>
                  <a:tcPr marL="44450" marR="44450" marT="0" marB="0" anchor="ctr"/>
                </a:tc>
                <a:tc>
                  <a:txBody>
                    <a:bodyPr/>
                    <a:lstStyle/>
                    <a:p>
                      <a:pPr algn="r">
                        <a:spcAft>
                          <a:spcPts val="0"/>
                        </a:spcAft>
                      </a:pPr>
                      <a:r>
                        <a:rPr lang="cs-CZ" sz="1000">
                          <a:effectLst/>
                        </a:rPr>
                        <a:t>11 200</a:t>
                      </a:r>
                      <a:endParaRPr lang="cs-CZ" sz="1200">
                        <a:effectLst/>
                        <a:latin typeface="Times New Roman"/>
                        <a:ea typeface="Times New Roman"/>
                      </a:endParaRPr>
                    </a:p>
                  </a:txBody>
                  <a:tcPr marL="44450" marR="44450" marT="0" marB="0" anchor="ctr"/>
                </a:tc>
                <a:tc>
                  <a:txBody>
                    <a:bodyPr/>
                    <a:lstStyle/>
                    <a:p>
                      <a:pPr algn="r">
                        <a:spcAft>
                          <a:spcPts val="0"/>
                        </a:spcAft>
                      </a:pPr>
                      <a:r>
                        <a:rPr lang="cs-CZ" sz="1000">
                          <a:effectLst/>
                        </a:rPr>
                        <a:t>11 200</a:t>
                      </a:r>
                      <a:endParaRPr lang="cs-CZ" sz="1200">
                        <a:effectLst/>
                        <a:latin typeface="Times New Roman"/>
                        <a:ea typeface="Times New Roman"/>
                      </a:endParaRPr>
                    </a:p>
                  </a:txBody>
                  <a:tcPr marL="44450" marR="44450" marT="0" marB="0" anchor="ctr"/>
                </a:tc>
              </a:tr>
              <a:tr h="161925">
                <a:tc>
                  <a:txBody>
                    <a:bodyPr/>
                    <a:lstStyle/>
                    <a:p>
                      <a:pPr>
                        <a:spcAft>
                          <a:spcPts val="0"/>
                        </a:spcAft>
                      </a:pPr>
                      <a:r>
                        <a:rPr lang="cs-CZ" sz="900" dirty="0">
                          <a:effectLst/>
                        </a:rPr>
                        <a:t>Pracovní složka ceny bez DPH</a:t>
                      </a:r>
                      <a:endParaRPr lang="cs-CZ" sz="900" dirty="0">
                        <a:effectLst/>
                        <a:latin typeface="Times New Roman"/>
                        <a:ea typeface="Times New Roman"/>
                      </a:endParaRPr>
                    </a:p>
                  </a:txBody>
                  <a:tcPr marL="44450" marR="44450" marT="0" marB="0" anchor="ctr"/>
                </a:tc>
                <a:tc>
                  <a:txBody>
                    <a:bodyPr/>
                    <a:lstStyle/>
                    <a:p>
                      <a:pPr algn="ctr">
                        <a:spcAft>
                          <a:spcPts val="0"/>
                        </a:spcAft>
                      </a:pPr>
                      <a:r>
                        <a:rPr lang="cs-CZ" sz="900" dirty="0">
                          <a:effectLst/>
                        </a:rPr>
                        <a:t>Kč/GJ</a:t>
                      </a:r>
                      <a:endParaRPr lang="cs-CZ" sz="900" dirty="0">
                        <a:effectLst/>
                        <a:latin typeface="Times New Roman"/>
                        <a:ea typeface="Times New Roman"/>
                      </a:endParaRPr>
                    </a:p>
                  </a:txBody>
                  <a:tcPr marL="44450" marR="44450" marT="0" marB="0" anchor="ctr"/>
                </a:tc>
                <a:tc>
                  <a:txBody>
                    <a:bodyPr/>
                    <a:lstStyle/>
                    <a:p>
                      <a:pPr algn="r">
                        <a:spcAft>
                          <a:spcPts val="0"/>
                        </a:spcAft>
                      </a:pPr>
                      <a:r>
                        <a:rPr lang="cs-CZ" sz="900">
                          <a:effectLst/>
                        </a:rPr>
                        <a:t>387,9</a:t>
                      </a:r>
                      <a:endParaRPr lang="cs-CZ" sz="900">
                        <a:effectLst/>
                        <a:latin typeface="Times New Roman"/>
                        <a:ea typeface="Times New Roman"/>
                      </a:endParaRPr>
                    </a:p>
                  </a:txBody>
                  <a:tcPr marL="44450" marR="44450" marT="0" marB="0" anchor="ctr"/>
                </a:tc>
                <a:tc>
                  <a:txBody>
                    <a:bodyPr/>
                    <a:lstStyle/>
                    <a:p>
                      <a:pPr algn="r">
                        <a:spcAft>
                          <a:spcPts val="0"/>
                        </a:spcAft>
                      </a:pPr>
                      <a:r>
                        <a:rPr lang="cs-CZ" sz="900">
                          <a:effectLst/>
                        </a:rPr>
                        <a:t>365,4</a:t>
                      </a:r>
                      <a:endParaRPr lang="cs-CZ" sz="900">
                        <a:effectLst/>
                        <a:latin typeface="Times New Roman"/>
                        <a:ea typeface="Times New Roman"/>
                      </a:endParaRPr>
                    </a:p>
                  </a:txBody>
                  <a:tcPr marL="44450" marR="44450" marT="0" marB="0" anchor="ctr"/>
                </a:tc>
              </a:tr>
              <a:tr h="161925">
                <a:tc>
                  <a:txBody>
                    <a:bodyPr/>
                    <a:lstStyle/>
                    <a:p>
                      <a:pPr>
                        <a:spcAft>
                          <a:spcPts val="0"/>
                        </a:spcAft>
                      </a:pPr>
                      <a:r>
                        <a:rPr lang="cs-CZ" sz="900">
                          <a:effectLst/>
                        </a:rPr>
                        <a:t>Základní složka ceny bez DPH</a:t>
                      </a:r>
                      <a:endParaRPr lang="cs-CZ" sz="900">
                        <a:effectLst/>
                        <a:latin typeface="Times New Roman"/>
                        <a:ea typeface="Times New Roman"/>
                      </a:endParaRPr>
                    </a:p>
                  </a:txBody>
                  <a:tcPr marL="44450" marR="44450" marT="0" marB="0" anchor="ctr"/>
                </a:tc>
                <a:tc>
                  <a:txBody>
                    <a:bodyPr/>
                    <a:lstStyle/>
                    <a:p>
                      <a:pPr algn="ctr">
                        <a:spcAft>
                          <a:spcPts val="0"/>
                        </a:spcAft>
                      </a:pPr>
                      <a:r>
                        <a:rPr lang="cs-CZ" sz="900" dirty="0">
                          <a:effectLst/>
                        </a:rPr>
                        <a:t>Kč/kW</a:t>
                      </a:r>
                      <a:endParaRPr lang="cs-CZ" sz="900" dirty="0">
                        <a:effectLst/>
                        <a:latin typeface="Times New Roman"/>
                        <a:ea typeface="Times New Roman"/>
                      </a:endParaRPr>
                    </a:p>
                  </a:txBody>
                  <a:tcPr marL="44450" marR="44450" marT="0" marB="0" anchor="ctr"/>
                </a:tc>
                <a:tc>
                  <a:txBody>
                    <a:bodyPr/>
                    <a:lstStyle/>
                    <a:p>
                      <a:pPr algn="r">
                        <a:spcAft>
                          <a:spcPts val="0"/>
                        </a:spcAft>
                      </a:pPr>
                      <a:r>
                        <a:rPr lang="cs-CZ" sz="900" dirty="0">
                          <a:effectLst/>
                        </a:rPr>
                        <a:t>1 537,6</a:t>
                      </a:r>
                      <a:endParaRPr lang="cs-CZ" sz="900" dirty="0">
                        <a:effectLst/>
                        <a:latin typeface="Times New Roman"/>
                        <a:ea typeface="Times New Roman"/>
                      </a:endParaRPr>
                    </a:p>
                  </a:txBody>
                  <a:tcPr marL="44450" marR="44450" marT="0" marB="0" anchor="ctr"/>
                </a:tc>
                <a:tc>
                  <a:txBody>
                    <a:bodyPr/>
                    <a:lstStyle/>
                    <a:p>
                      <a:pPr algn="r">
                        <a:spcAft>
                          <a:spcPts val="0"/>
                        </a:spcAft>
                      </a:pPr>
                      <a:r>
                        <a:rPr lang="cs-CZ" sz="900" dirty="0">
                          <a:effectLst/>
                        </a:rPr>
                        <a:t>852,6</a:t>
                      </a:r>
                      <a:endParaRPr lang="cs-CZ" sz="900" dirty="0">
                        <a:effectLst/>
                        <a:latin typeface="Times New Roman"/>
                        <a:ea typeface="Times New Roman"/>
                      </a:endParaRPr>
                    </a:p>
                  </a:txBody>
                  <a:tcPr marL="44450" marR="44450" marT="0" marB="0" anchor="ctr"/>
                </a:tc>
              </a:tr>
            </a:tbl>
          </a:graphicData>
        </a:graphic>
      </p:graphicFrame>
    </p:spTree>
    <p:extLst>
      <p:ext uri="{BB962C8B-B14F-4D97-AF65-F5344CB8AC3E}">
        <p14:creationId xmlns:p14="http://schemas.microsoft.com/office/powerpoint/2010/main" val="181275442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7" name="Text Box 5"/>
          <p:cNvSpPr txBox="1">
            <a:spLocks noChangeArrowheads="1"/>
          </p:cNvSpPr>
          <p:nvPr/>
        </p:nvSpPr>
        <p:spPr bwMode="auto">
          <a:xfrm>
            <a:off x="250825" y="279400"/>
            <a:ext cx="8712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defRPr/>
            </a:pPr>
            <a:r>
              <a:rPr lang="cs-CZ" sz="2800" u="sng" dirty="0" smtClean="0">
                <a:solidFill>
                  <a:srgbClr val="000000"/>
                </a:solidFill>
                <a:effectLst>
                  <a:outerShdw blurRad="38100" dist="38100" dir="2700000" algn="tl">
                    <a:srgbClr val="C0C0C0"/>
                  </a:outerShdw>
                </a:effectLst>
                <a:latin typeface="Arial" charset="0"/>
                <a:ea typeface="Lucida Sans Unicode" pitchFamily="34" charset="0"/>
                <a:cs typeface="Lucida Sans Unicode" pitchFamily="34" charset="0"/>
              </a:rPr>
              <a:t>Odpojování zákazníků od CZT</a:t>
            </a:r>
            <a:endParaRPr lang="cs-CZ" sz="2800" u="sng" dirty="0">
              <a:solidFill>
                <a:srgbClr val="000000"/>
              </a:solidFill>
              <a:effectLst>
                <a:outerShdw blurRad="38100" dist="38100" dir="2700000" algn="tl">
                  <a:srgbClr val="C0C0C0"/>
                </a:outerShdw>
              </a:effectLst>
              <a:latin typeface="Arial" charset="0"/>
              <a:ea typeface="Lucida Sans Unicode" pitchFamily="34" charset="0"/>
              <a:cs typeface="Lucida Sans Unicode" pitchFamily="34" charset="0"/>
            </a:endParaRPr>
          </a:p>
        </p:txBody>
      </p:sp>
      <p:sp>
        <p:nvSpPr>
          <p:cNvPr id="6" name="Zástupný symbol pro obsah 5"/>
          <p:cNvSpPr>
            <a:spLocks noGrp="1"/>
          </p:cNvSpPr>
          <p:nvPr>
            <p:ph idx="1"/>
          </p:nvPr>
        </p:nvSpPr>
        <p:spPr>
          <a:xfrm>
            <a:off x="492125" y="798513"/>
            <a:ext cx="8470900" cy="5330787"/>
          </a:xfrm>
        </p:spPr>
        <p:txBody>
          <a:bodyPr/>
          <a:lstStyle/>
          <a:p>
            <a:r>
              <a:rPr lang="cs-CZ" sz="2400" b="1" dirty="0" smtClean="0">
                <a:solidFill>
                  <a:srgbClr val="000000"/>
                </a:solidFill>
              </a:rPr>
              <a:t>Zhodnocení ve dvou variantách:</a:t>
            </a:r>
          </a:p>
          <a:p>
            <a:pPr marL="0" indent="0">
              <a:buNone/>
            </a:pPr>
            <a:endParaRPr lang="cs-CZ" sz="1800" b="1" dirty="0" smtClean="0">
              <a:solidFill>
                <a:srgbClr val="000000"/>
              </a:solidFill>
            </a:endParaRPr>
          </a:p>
          <a:p>
            <a:pPr marL="0" indent="0">
              <a:buNone/>
            </a:pPr>
            <a:endParaRPr lang="cs-CZ" sz="1800" b="1" dirty="0" smtClean="0">
              <a:solidFill>
                <a:srgbClr val="000000"/>
              </a:solidFill>
            </a:endParaRPr>
          </a:p>
          <a:p>
            <a:pPr lvl="1"/>
            <a:r>
              <a:rPr lang="cs-CZ" b="1" dirty="0" smtClean="0">
                <a:solidFill>
                  <a:srgbClr val="000000"/>
                </a:solidFill>
              </a:rPr>
              <a:t>Varianta I </a:t>
            </a:r>
            <a:r>
              <a:rPr lang="cs-CZ" dirty="0" smtClean="0">
                <a:solidFill>
                  <a:srgbClr val="000000"/>
                </a:solidFill>
              </a:rPr>
              <a:t>– snižování zisku se snahou zachování stávající ceny tepla až do hranice zisku 1000 </a:t>
            </a:r>
            <a:r>
              <a:rPr lang="cs-CZ" dirty="0" err="1" smtClean="0">
                <a:solidFill>
                  <a:srgbClr val="000000"/>
                </a:solidFill>
              </a:rPr>
              <a:t>tis.Kč</a:t>
            </a:r>
            <a:r>
              <a:rPr lang="cs-CZ" dirty="0" smtClean="0">
                <a:solidFill>
                  <a:srgbClr val="000000"/>
                </a:solidFill>
              </a:rPr>
              <a:t>/rok</a:t>
            </a:r>
            <a:r>
              <a:rPr lang="cs-CZ" b="1" dirty="0" smtClean="0">
                <a:solidFill>
                  <a:srgbClr val="000000"/>
                </a:solidFill>
              </a:rPr>
              <a:t>.</a:t>
            </a:r>
          </a:p>
          <a:p>
            <a:endParaRPr lang="cs-CZ" sz="1800" b="1" dirty="0">
              <a:solidFill>
                <a:srgbClr val="000000"/>
              </a:solidFill>
            </a:endParaRPr>
          </a:p>
          <a:p>
            <a:pPr lvl="1"/>
            <a:r>
              <a:rPr lang="cs-CZ" b="1" dirty="0" smtClean="0">
                <a:solidFill>
                  <a:srgbClr val="000000"/>
                </a:solidFill>
              </a:rPr>
              <a:t>Varianta II </a:t>
            </a:r>
            <a:r>
              <a:rPr lang="cs-CZ" dirty="0" smtClean="0">
                <a:solidFill>
                  <a:srgbClr val="000000"/>
                </a:solidFill>
              </a:rPr>
              <a:t>– navyšování ceny tepla až do hranice 730 (550) Kč/GJ a až po té snižovaní zisku provozovatele.</a:t>
            </a:r>
          </a:p>
          <a:p>
            <a:pPr marL="0" indent="0">
              <a:buNone/>
            </a:pPr>
            <a:endParaRPr lang="cs-CZ" sz="2400" b="1" dirty="0" smtClean="0">
              <a:solidFill>
                <a:srgbClr val="000000"/>
              </a:solidFill>
            </a:endParaRPr>
          </a:p>
          <a:p>
            <a:endParaRPr lang="cs-CZ" sz="2400" dirty="0" smtClean="0">
              <a:solidFill>
                <a:srgbClr val="000000"/>
              </a:solidFill>
            </a:endParaRPr>
          </a:p>
          <a:p>
            <a:pPr marL="0" indent="0">
              <a:buNone/>
            </a:pPr>
            <a:endParaRPr lang="cs-CZ" sz="2400" dirty="0">
              <a:solidFill>
                <a:srgbClr val="000000"/>
              </a:solidFill>
            </a:endParaRPr>
          </a:p>
          <a:p>
            <a:pPr marL="0" indent="0">
              <a:buNone/>
            </a:pPr>
            <a:endParaRPr lang="cs-CZ" sz="2400" dirty="0" smtClean="0">
              <a:solidFill>
                <a:srgbClr val="000000"/>
              </a:solidFill>
            </a:endParaRPr>
          </a:p>
          <a:p>
            <a:pPr marL="0" indent="0">
              <a:buNone/>
            </a:pPr>
            <a:endParaRPr lang="cs-CZ" sz="2400" dirty="0">
              <a:solidFill>
                <a:srgbClr val="000000"/>
              </a:solidFill>
            </a:endParaRPr>
          </a:p>
          <a:p>
            <a:pPr marL="0" indent="0">
              <a:buNone/>
            </a:pPr>
            <a:endParaRPr lang="cs-CZ" sz="2400" dirty="0" smtClean="0">
              <a:solidFill>
                <a:srgbClr val="000000"/>
              </a:solidFill>
            </a:endParaRPr>
          </a:p>
          <a:p>
            <a:pPr marL="0" indent="0">
              <a:buNone/>
            </a:pPr>
            <a:endParaRPr lang="cs-CZ" sz="2400" dirty="0">
              <a:solidFill>
                <a:srgbClr val="000000"/>
              </a:solidFill>
            </a:endParaRPr>
          </a:p>
          <a:p>
            <a:pPr marL="0" indent="0">
              <a:buNone/>
            </a:pPr>
            <a:endParaRPr lang="cs-CZ" sz="2400" dirty="0" smtClean="0">
              <a:solidFill>
                <a:srgbClr val="000000"/>
              </a:solidFill>
            </a:endParaRPr>
          </a:p>
          <a:p>
            <a:pPr marL="0" indent="0">
              <a:buNone/>
            </a:pPr>
            <a:endParaRPr lang="cs-CZ" sz="2400" dirty="0">
              <a:solidFill>
                <a:srgbClr val="000000"/>
              </a:solidFill>
            </a:endParaRPr>
          </a:p>
          <a:p>
            <a:pPr marL="457200" lvl="1" indent="0">
              <a:buNone/>
            </a:pPr>
            <a:r>
              <a:rPr lang="cs-CZ" sz="2000" dirty="0" smtClean="0">
                <a:solidFill>
                  <a:srgbClr val="000000"/>
                </a:solidFill>
              </a:rPr>
              <a:t>	</a:t>
            </a:r>
          </a:p>
          <a:p>
            <a:pPr marL="0" indent="0">
              <a:buNone/>
            </a:pPr>
            <a:r>
              <a:rPr lang="cs-CZ" sz="2400" dirty="0" smtClean="0">
                <a:solidFill>
                  <a:srgbClr val="000000"/>
                </a:solidFill>
              </a:rPr>
              <a:t>	</a:t>
            </a:r>
          </a:p>
          <a:p>
            <a:pPr marL="0" indent="0">
              <a:buNone/>
            </a:pPr>
            <a:endParaRPr lang="cs-CZ" sz="2400" dirty="0">
              <a:solidFill>
                <a:srgbClr val="000000"/>
              </a:solidFill>
            </a:endParaRPr>
          </a:p>
          <a:p>
            <a:pPr marL="0" indent="0">
              <a:buNone/>
            </a:pPr>
            <a:endParaRPr lang="cs-CZ" sz="2400" dirty="0">
              <a:solidFill>
                <a:srgbClr val="000000"/>
              </a:solidFill>
            </a:endParaRPr>
          </a:p>
        </p:txBody>
      </p:sp>
    </p:spTree>
    <p:extLst>
      <p:ext uri="{BB962C8B-B14F-4D97-AF65-F5344CB8AC3E}">
        <p14:creationId xmlns:p14="http://schemas.microsoft.com/office/powerpoint/2010/main" val="52719821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7" name="Text Box 5"/>
          <p:cNvSpPr txBox="1">
            <a:spLocks noChangeArrowheads="1"/>
          </p:cNvSpPr>
          <p:nvPr/>
        </p:nvSpPr>
        <p:spPr bwMode="auto">
          <a:xfrm>
            <a:off x="250825" y="279400"/>
            <a:ext cx="8712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defRPr/>
            </a:pPr>
            <a:r>
              <a:rPr lang="cs-CZ" sz="2800" u="sng" dirty="0" smtClean="0">
                <a:solidFill>
                  <a:srgbClr val="000000"/>
                </a:solidFill>
                <a:effectLst>
                  <a:outerShdw blurRad="38100" dist="38100" dir="2700000" algn="tl">
                    <a:srgbClr val="C0C0C0"/>
                  </a:outerShdw>
                </a:effectLst>
                <a:latin typeface="Arial" charset="0"/>
                <a:ea typeface="Lucida Sans Unicode" pitchFamily="34" charset="0"/>
                <a:cs typeface="Lucida Sans Unicode" pitchFamily="34" charset="0"/>
              </a:rPr>
              <a:t>Odpojování zákazníků od CZT</a:t>
            </a:r>
            <a:endParaRPr lang="cs-CZ" sz="2800" u="sng" dirty="0">
              <a:solidFill>
                <a:srgbClr val="000000"/>
              </a:solidFill>
              <a:effectLst>
                <a:outerShdw blurRad="38100" dist="38100" dir="2700000" algn="tl">
                  <a:srgbClr val="C0C0C0"/>
                </a:outerShdw>
              </a:effectLst>
              <a:latin typeface="Arial" charset="0"/>
              <a:ea typeface="Lucida Sans Unicode" pitchFamily="34" charset="0"/>
              <a:cs typeface="Lucida Sans Unicode" pitchFamily="34" charset="0"/>
            </a:endParaRPr>
          </a:p>
        </p:txBody>
      </p:sp>
      <p:sp>
        <p:nvSpPr>
          <p:cNvPr id="6" name="Zástupný symbol pro obsah 5"/>
          <p:cNvSpPr>
            <a:spLocks noGrp="1"/>
          </p:cNvSpPr>
          <p:nvPr>
            <p:ph idx="1"/>
          </p:nvPr>
        </p:nvSpPr>
        <p:spPr>
          <a:xfrm>
            <a:off x="492125" y="798513"/>
            <a:ext cx="8470900" cy="5330787"/>
          </a:xfrm>
        </p:spPr>
        <p:txBody>
          <a:bodyPr/>
          <a:lstStyle/>
          <a:p>
            <a:r>
              <a:rPr lang="cs-CZ" sz="2400" b="1" dirty="0" smtClean="0">
                <a:solidFill>
                  <a:srgbClr val="000000"/>
                </a:solidFill>
              </a:rPr>
              <a:t>Stávající stav – varianta 1</a:t>
            </a:r>
          </a:p>
          <a:p>
            <a:pPr marL="0" indent="0">
              <a:buNone/>
            </a:pPr>
            <a:endParaRPr lang="cs-CZ" sz="1800" b="1" dirty="0" smtClean="0">
              <a:solidFill>
                <a:srgbClr val="000000"/>
              </a:solidFill>
            </a:endParaRPr>
          </a:p>
          <a:p>
            <a:pPr marL="0" indent="0">
              <a:buNone/>
            </a:pPr>
            <a:endParaRPr lang="cs-CZ" sz="2400" dirty="0" smtClean="0">
              <a:solidFill>
                <a:srgbClr val="000000"/>
              </a:solidFill>
            </a:endParaRPr>
          </a:p>
          <a:p>
            <a:pPr marL="0" indent="0">
              <a:buNone/>
            </a:pPr>
            <a:endParaRPr lang="cs-CZ" sz="2400" dirty="0">
              <a:solidFill>
                <a:srgbClr val="000000"/>
              </a:solidFill>
            </a:endParaRPr>
          </a:p>
          <a:p>
            <a:pPr marL="0" indent="0">
              <a:buNone/>
            </a:pPr>
            <a:endParaRPr lang="cs-CZ" sz="2400" dirty="0" smtClean="0">
              <a:solidFill>
                <a:srgbClr val="000000"/>
              </a:solidFill>
            </a:endParaRPr>
          </a:p>
          <a:p>
            <a:pPr marL="0" indent="0">
              <a:buNone/>
            </a:pPr>
            <a:endParaRPr lang="cs-CZ" sz="2400" dirty="0">
              <a:solidFill>
                <a:srgbClr val="000000"/>
              </a:solidFill>
            </a:endParaRPr>
          </a:p>
          <a:p>
            <a:pPr marL="0" indent="0">
              <a:buNone/>
            </a:pPr>
            <a:endParaRPr lang="cs-CZ" sz="2400" dirty="0" smtClean="0">
              <a:solidFill>
                <a:srgbClr val="000000"/>
              </a:solidFill>
            </a:endParaRPr>
          </a:p>
          <a:p>
            <a:pPr marL="0" indent="0">
              <a:buNone/>
            </a:pPr>
            <a:endParaRPr lang="cs-CZ" sz="2400" dirty="0">
              <a:solidFill>
                <a:srgbClr val="000000"/>
              </a:solidFill>
            </a:endParaRPr>
          </a:p>
          <a:p>
            <a:pPr marL="457200" lvl="1" indent="0">
              <a:buNone/>
            </a:pPr>
            <a:r>
              <a:rPr lang="cs-CZ" sz="2000" dirty="0" smtClean="0">
                <a:solidFill>
                  <a:srgbClr val="000000"/>
                </a:solidFill>
              </a:rPr>
              <a:t>	</a:t>
            </a:r>
          </a:p>
          <a:p>
            <a:pPr marL="285750" lvl="1" algn="just"/>
            <a:r>
              <a:rPr lang="cs-CZ" sz="1800" dirty="0" smtClean="0">
                <a:solidFill>
                  <a:srgbClr val="000000"/>
                </a:solidFill>
              </a:rPr>
              <a:t>snižování </a:t>
            </a:r>
            <a:r>
              <a:rPr lang="cs-CZ" sz="1800" dirty="0">
                <a:solidFill>
                  <a:srgbClr val="000000"/>
                </a:solidFill>
              </a:rPr>
              <a:t>zisku se snahou zachování stávající ceny tepla až do hranice zisku 1000 </a:t>
            </a:r>
            <a:r>
              <a:rPr lang="cs-CZ" sz="1800" dirty="0" err="1" smtClean="0">
                <a:solidFill>
                  <a:srgbClr val="000000"/>
                </a:solidFill>
              </a:rPr>
              <a:t>tis.Kč</a:t>
            </a:r>
            <a:r>
              <a:rPr lang="cs-CZ" sz="1800" dirty="0" smtClean="0">
                <a:solidFill>
                  <a:srgbClr val="000000"/>
                </a:solidFill>
              </a:rPr>
              <a:t>/rok</a:t>
            </a:r>
            <a:r>
              <a:rPr lang="cs-CZ" sz="1800" dirty="0">
                <a:solidFill>
                  <a:srgbClr val="000000"/>
                </a:solidFill>
              </a:rPr>
              <a:t>, poté dojde k postupnému nárůstu ceny </a:t>
            </a:r>
            <a:r>
              <a:rPr lang="cs-CZ" sz="1800" dirty="0" smtClean="0">
                <a:solidFill>
                  <a:srgbClr val="000000"/>
                </a:solidFill>
              </a:rPr>
              <a:t>tepla až do bodu rozpadu.</a:t>
            </a:r>
            <a:endParaRPr lang="cs-CZ" sz="1800" dirty="0">
              <a:solidFill>
                <a:srgbClr val="000000"/>
              </a:solidFill>
            </a:endParaRPr>
          </a:p>
          <a:p>
            <a:pPr marL="0" indent="0">
              <a:buNone/>
            </a:pPr>
            <a:endParaRPr lang="cs-CZ" sz="2400" dirty="0" smtClean="0">
              <a:solidFill>
                <a:srgbClr val="000000"/>
              </a:solidFill>
            </a:endParaRPr>
          </a:p>
          <a:p>
            <a:pPr marL="0" indent="0">
              <a:buNone/>
            </a:pPr>
            <a:endParaRPr lang="cs-CZ" sz="2400" dirty="0">
              <a:solidFill>
                <a:srgbClr val="000000"/>
              </a:solidFill>
            </a:endParaRPr>
          </a:p>
          <a:p>
            <a:pPr marL="0" indent="0">
              <a:buNone/>
            </a:pPr>
            <a:endParaRPr lang="cs-CZ" sz="2400" dirty="0">
              <a:solidFill>
                <a:srgbClr val="000000"/>
              </a:solidFill>
            </a:endParaRPr>
          </a:p>
        </p:txBody>
      </p:sp>
      <p:pic>
        <p:nvPicPr>
          <p:cNvPr id="4" name="Obrázek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47581" y="1493785"/>
            <a:ext cx="4648835" cy="2873375"/>
          </a:xfrm>
          <a:prstGeom prst="rect">
            <a:avLst/>
          </a:prstGeom>
          <a:noFill/>
        </p:spPr>
      </p:pic>
    </p:spTree>
    <p:extLst>
      <p:ext uri="{BB962C8B-B14F-4D97-AF65-F5344CB8AC3E}">
        <p14:creationId xmlns:p14="http://schemas.microsoft.com/office/powerpoint/2010/main" val="202183975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7" name="Text Box 5"/>
          <p:cNvSpPr txBox="1">
            <a:spLocks noChangeArrowheads="1"/>
          </p:cNvSpPr>
          <p:nvPr/>
        </p:nvSpPr>
        <p:spPr bwMode="auto">
          <a:xfrm>
            <a:off x="250825" y="279400"/>
            <a:ext cx="8712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defRPr/>
            </a:pPr>
            <a:r>
              <a:rPr lang="cs-CZ" sz="2800" u="sng" dirty="0" smtClean="0">
                <a:solidFill>
                  <a:srgbClr val="000000"/>
                </a:solidFill>
                <a:effectLst>
                  <a:outerShdw blurRad="38100" dist="38100" dir="2700000" algn="tl">
                    <a:srgbClr val="C0C0C0"/>
                  </a:outerShdw>
                </a:effectLst>
                <a:latin typeface="Arial" charset="0"/>
                <a:ea typeface="Lucida Sans Unicode" pitchFamily="34" charset="0"/>
                <a:cs typeface="Lucida Sans Unicode" pitchFamily="34" charset="0"/>
              </a:rPr>
              <a:t>Odpojování zákazníků od CZT</a:t>
            </a:r>
            <a:endParaRPr lang="cs-CZ" sz="2800" u="sng" dirty="0">
              <a:solidFill>
                <a:srgbClr val="000000"/>
              </a:solidFill>
              <a:effectLst>
                <a:outerShdw blurRad="38100" dist="38100" dir="2700000" algn="tl">
                  <a:srgbClr val="C0C0C0"/>
                </a:outerShdw>
              </a:effectLst>
              <a:latin typeface="Arial" charset="0"/>
              <a:ea typeface="Lucida Sans Unicode" pitchFamily="34" charset="0"/>
              <a:cs typeface="Lucida Sans Unicode" pitchFamily="34" charset="0"/>
            </a:endParaRPr>
          </a:p>
        </p:txBody>
      </p:sp>
      <p:sp>
        <p:nvSpPr>
          <p:cNvPr id="6" name="Zástupný symbol pro obsah 5"/>
          <p:cNvSpPr>
            <a:spLocks noGrp="1"/>
          </p:cNvSpPr>
          <p:nvPr>
            <p:ph idx="1"/>
          </p:nvPr>
        </p:nvSpPr>
        <p:spPr>
          <a:xfrm>
            <a:off x="492125" y="798513"/>
            <a:ext cx="8470900" cy="5330787"/>
          </a:xfrm>
        </p:spPr>
        <p:txBody>
          <a:bodyPr/>
          <a:lstStyle/>
          <a:p>
            <a:r>
              <a:rPr lang="cs-CZ" sz="2400" b="1" dirty="0" smtClean="0">
                <a:solidFill>
                  <a:srgbClr val="000000"/>
                </a:solidFill>
              </a:rPr>
              <a:t>Stávající stav – varianta 2</a:t>
            </a:r>
          </a:p>
          <a:p>
            <a:pPr marL="0" indent="0">
              <a:buNone/>
            </a:pPr>
            <a:endParaRPr lang="cs-CZ" sz="1800" b="1" dirty="0" smtClean="0">
              <a:solidFill>
                <a:srgbClr val="000000"/>
              </a:solidFill>
            </a:endParaRPr>
          </a:p>
          <a:p>
            <a:pPr marL="0" indent="0">
              <a:buNone/>
            </a:pPr>
            <a:endParaRPr lang="cs-CZ" sz="2400" dirty="0" smtClean="0">
              <a:solidFill>
                <a:srgbClr val="000000"/>
              </a:solidFill>
            </a:endParaRPr>
          </a:p>
          <a:p>
            <a:pPr marL="0" indent="0">
              <a:buNone/>
            </a:pPr>
            <a:endParaRPr lang="cs-CZ" sz="2400" dirty="0">
              <a:solidFill>
                <a:srgbClr val="000000"/>
              </a:solidFill>
            </a:endParaRPr>
          </a:p>
          <a:p>
            <a:pPr marL="0" indent="0">
              <a:buNone/>
            </a:pPr>
            <a:endParaRPr lang="cs-CZ" sz="2400" dirty="0" smtClean="0">
              <a:solidFill>
                <a:srgbClr val="000000"/>
              </a:solidFill>
            </a:endParaRPr>
          </a:p>
          <a:p>
            <a:pPr marL="0" indent="0">
              <a:buNone/>
            </a:pPr>
            <a:endParaRPr lang="cs-CZ" sz="2400" dirty="0">
              <a:solidFill>
                <a:srgbClr val="000000"/>
              </a:solidFill>
            </a:endParaRPr>
          </a:p>
          <a:p>
            <a:pPr marL="0" indent="0">
              <a:buNone/>
            </a:pPr>
            <a:endParaRPr lang="cs-CZ" sz="2400" dirty="0" smtClean="0">
              <a:solidFill>
                <a:srgbClr val="000000"/>
              </a:solidFill>
            </a:endParaRPr>
          </a:p>
          <a:p>
            <a:pPr marL="0" indent="0">
              <a:buNone/>
            </a:pPr>
            <a:endParaRPr lang="cs-CZ" sz="2400" dirty="0">
              <a:solidFill>
                <a:srgbClr val="000000"/>
              </a:solidFill>
            </a:endParaRPr>
          </a:p>
          <a:p>
            <a:pPr marL="457200" lvl="1" indent="0">
              <a:buNone/>
            </a:pPr>
            <a:r>
              <a:rPr lang="cs-CZ" sz="2000" dirty="0" smtClean="0">
                <a:solidFill>
                  <a:srgbClr val="000000"/>
                </a:solidFill>
              </a:rPr>
              <a:t>	</a:t>
            </a:r>
          </a:p>
          <a:p>
            <a:pPr marL="0" lvl="1" indent="0">
              <a:buNone/>
            </a:pPr>
            <a:endParaRPr lang="cs-CZ" sz="1800" dirty="0" smtClean="0">
              <a:solidFill>
                <a:srgbClr val="000000"/>
              </a:solidFill>
            </a:endParaRPr>
          </a:p>
          <a:p>
            <a:pPr marL="285750" lvl="1" algn="just"/>
            <a:r>
              <a:rPr lang="cs-CZ" sz="1800" dirty="0" smtClean="0">
                <a:solidFill>
                  <a:srgbClr val="000000"/>
                </a:solidFill>
              </a:rPr>
              <a:t>navyšování </a:t>
            </a:r>
            <a:r>
              <a:rPr lang="cs-CZ" sz="1800" dirty="0">
                <a:solidFill>
                  <a:srgbClr val="000000"/>
                </a:solidFill>
              </a:rPr>
              <a:t>ceny tepla až do hranice 730 Kč/GJ a až po té snižovaní zisku provozovatele</a:t>
            </a:r>
            <a:r>
              <a:rPr lang="cs-CZ" sz="1800" dirty="0" smtClean="0">
                <a:solidFill>
                  <a:srgbClr val="000000"/>
                </a:solidFill>
              </a:rPr>
              <a:t>. </a:t>
            </a:r>
            <a:endParaRPr lang="cs-CZ" sz="1800" dirty="0">
              <a:solidFill>
                <a:srgbClr val="000000"/>
              </a:solidFill>
            </a:endParaRPr>
          </a:p>
          <a:p>
            <a:pPr marL="0" indent="0">
              <a:buNone/>
            </a:pPr>
            <a:endParaRPr lang="cs-CZ" sz="2400" dirty="0" smtClean="0">
              <a:solidFill>
                <a:srgbClr val="000000"/>
              </a:solidFill>
            </a:endParaRPr>
          </a:p>
          <a:p>
            <a:pPr marL="0" indent="0">
              <a:buNone/>
            </a:pPr>
            <a:endParaRPr lang="cs-CZ" sz="2400" dirty="0">
              <a:solidFill>
                <a:srgbClr val="000000"/>
              </a:solidFill>
            </a:endParaRPr>
          </a:p>
          <a:p>
            <a:pPr marL="0" indent="0">
              <a:buNone/>
            </a:pPr>
            <a:endParaRPr lang="cs-CZ" sz="2400" dirty="0">
              <a:solidFill>
                <a:srgbClr val="000000"/>
              </a:solidFill>
            </a:endParaRPr>
          </a:p>
        </p:txBody>
      </p:sp>
      <p:pic>
        <p:nvPicPr>
          <p:cNvPr id="5" name="Obrázek 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08530" y="1448780"/>
            <a:ext cx="4796790" cy="2969260"/>
          </a:xfrm>
          <a:prstGeom prst="rect">
            <a:avLst/>
          </a:prstGeom>
          <a:noFill/>
        </p:spPr>
      </p:pic>
    </p:spTree>
    <p:extLst>
      <p:ext uri="{BB962C8B-B14F-4D97-AF65-F5344CB8AC3E}">
        <p14:creationId xmlns:p14="http://schemas.microsoft.com/office/powerpoint/2010/main" val="6331227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7" name="Text Box 5"/>
          <p:cNvSpPr txBox="1">
            <a:spLocks noChangeArrowheads="1"/>
          </p:cNvSpPr>
          <p:nvPr/>
        </p:nvSpPr>
        <p:spPr bwMode="auto">
          <a:xfrm>
            <a:off x="250825" y="279400"/>
            <a:ext cx="8712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defRPr/>
            </a:pPr>
            <a:r>
              <a:rPr lang="cs-CZ" sz="2800" u="sng" dirty="0" smtClean="0">
                <a:solidFill>
                  <a:srgbClr val="000000"/>
                </a:solidFill>
                <a:effectLst>
                  <a:outerShdw blurRad="38100" dist="38100" dir="2700000" algn="tl">
                    <a:srgbClr val="C0C0C0"/>
                  </a:outerShdw>
                </a:effectLst>
                <a:latin typeface="Arial" charset="0"/>
                <a:ea typeface="Lucida Sans Unicode" pitchFamily="34" charset="0"/>
                <a:cs typeface="Lucida Sans Unicode" pitchFamily="34" charset="0"/>
              </a:rPr>
              <a:t>Odpojování zákazníků od CZT</a:t>
            </a:r>
            <a:endParaRPr lang="cs-CZ" sz="2800" u="sng" dirty="0">
              <a:solidFill>
                <a:srgbClr val="000000"/>
              </a:solidFill>
              <a:effectLst>
                <a:outerShdw blurRad="38100" dist="38100" dir="2700000" algn="tl">
                  <a:srgbClr val="C0C0C0"/>
                </a:outerShdw>
              </a:effectLst>
              <a:latin typeface="Arial" charset="0"/>
              <a:ea typeface="Lucida Sans Unicode" pitchFamily="34" charset="0"/>
              <a:cs typeface="Lucida Sans Unicode" pitchFamily="34" charset="0"/>
            </a:endParaRPr>
          </a:p>
        </p:txBody>
      </p:sp>
      <p:sp>
        <p:nvSpPr>
          <p:cNvPr id="6" name="Zástupný symbol pro obsah 5"/>
          <p:cNvSpPr>
            <a:spLocks noGrp="1"/>
          </p:cNvSpPr>
          <p:nvPr>
            <p:ph idx="1"/>
          </p:nvPr>
        </p:nvSpPr>
        <p:spPr>
          <a:xfrm>
            <a:off x="492125" y="798513"/>
            <a:ext cx="8470900" cy="5330787"/>
          </a:xfrm>
        </p:spPr>
        <p:txBody>
          <a:bodyPr/>
          <a:lstStyle/>
          <a:p>
            <a:r>
              <a:rPr lang="cs-CZ" sz="2400" b="1" dirty="0" smtClean="0">
                <a:solidFill>
                  <a:srgbClr val="000000"/>
                </a:solidFill>
              </a:rPr>
              <a:t>Stav po roce 2018 – varianta 1</a:t>
            </a:r>
          </a:p>
          <a:p>
            <a:pPr marL="0" indent="0">
              <a:buNone/>
            </a:pPr>
            <a:endParaRPr lang="cs-CZ" sz="1800" b="1" dirty="0" smtClean="0">
              <a:solidFill>
                <a:srgbClr val="000000"/>
              </a:solidFill>
            </a:endParaRPr>
          </a:p>
          <a:p>
            <a:pPr marL="0" indent="0">
              <a:buNone/>
            </a:pPr>
            <a:endParaRPr lang="cs-CZ" sz="2400" dirty="0" smtClean="0">
              <a:solidFill>
                <a:srgbClr val="000000"/>
              </a:solidFill>
            </a:endParaRPr>
          </a:p>
          <a:p>
            <a:pPr marL="0" indent="0">
              <a:buNone/>
            </a:pPr>
            <a:endParaRPr lang="cs-CZ" sz="2400" dirty="0">
              <a:solidFill>
                <a:srgbClr val="000000"/>
              </a:solidFill>
            </a:endParaRPr>
          </a:p>
          <a:p>
            <a:pPr marL="0" indent="0">
              <a:buNone/>
            </a:pPr>
            <a:endParaRPr lang="cs-CZ" sz="2400" dirty="0" smtClean="0">
              <a:solidFill>
                <a:srgbClr val="000000"/>
              </a:solidFill>
            </a:endParaRPr>
          </a:p>
          <a:p>
            <a:pPr marL="0" indent="0">
              <a:buNone/>
            </a:pPr>
            <a:endParaRPr lang="cs-CZ" sz="2400" dirty="0">
              <a:solidFill>
                <a:srgbClr val="000000"/>
              </a:solidFill>
            </a:endParaRPr>
          </a:p>
          <a:p>
            <a:pPr marL="0" indent="0">
              <a:buNone/>
            </a:pPr>
            <a:endParaRPr lang="cs-CZ" sz="2400" dirty="0" smtClean="0">
              <a:solidFill>
                <a:srgbClr val="000000"/>
              </a:solidFill>
            </a:endParaRPr>
          </a:p>
          <a:p>
            <a:pPr marL="0" indent="0">
              <a:buNone/>
            </a:pPr>
            <a:endParaRPr lang="cs-CZ" sz="2400" dirty="0">
              <a:solidFill>
                <a:srgbClr val="000000"/>
              </a:solidFill>
            </a:endParaRPr>
          </a:p>
          <a:p>
            <a:pPr marL="457200" lvl="1" indent="0">
              <a:buNone/>
            </a:pPr>
            <a:r>
              <a:rPr lang="cs-CZ" sz="2000" dirty="0" smtClean="0">
                <a:solidFill>
                  <a:srgbClr val="000000"/>
                </a:solidFill>
              </a:rPr>
              <a:t>	</a:t>
            </a:r>
          </a:p>
          <a:p>
            <a:pPr marL="0" indent="0">
              <a:buNone/>
            </a:pPr>
            <a:r>
              <a:rPr lang="cs-CZ" sz="2400" dirty="0" smtClean="0">
                <a:solidFill>
                  <a:srgbClr val="000000"/>
                </a:solidFill>
              </a:rPr>
              <a:t>	</a:t>
            </a:r>
          </a:p>
          <a:p>
            <a:pPr marL="285750" lvl="1" algn="just"/>
            <a:r>
              <a:rPr lang="cs-CZ" sz="1800" dirty="0">
                <a:solidFill>
                  <a:srgbClr val="000000"/>
                </a:solidFill>
              </a:rPr>
              <a:t>snižování zisku se snahou zachování stávající ceny tepla až do hranice zisku 1000 </a:t>
            </a:r>
            <a:r>
              <a:rPr lang="cs-CZ" sz="1800" dirty="0" err="1">
                <a:solidFill>
                  <a:srgbClr val="000000"/>
                </a:solidFill>
              </a:rPr>
              <a:t>tis.Kč</a:t>
            </a:r>
            <a:r>
              <a:rPr lang="cs-CZ" sz="1800" dirty="0">
                <a:solidFill>
                  <a:srgbClr val="000000"/>
                </a:solidFill>
              </a:rPr>
              <a:t>/rok, poté dojde k postupnému nárůstu ceny tepla až do bodu rozpadu.</a:t>
            </a:r>
          </a:p>
          <a:p>
            <a:pPr marL="0" indent="0">
              <a:buNone/>
            </a:pPr>
            <a:endParaRPr lang="cs-CZ" sz="2400" dirty="0">
              <a:solidFill>
                <a:srgbClr val="000000"/>
              </a:solidFill>
            </a:endParaRPr>
          </a:p>
          <a:p>
            <a:pPr marL="0" indent="0">
              <a:buNone/>
            </a:pPr>
            <a:endParaRPr lang="cs-CZ" sz="2400" dirty="0">
              <a:solidFill>
                <a:srgbClr val="000000"/>
              </a:solidFill>
            </a:endParaRPr>
          </a:p>
        </p:txBody>
      </p:sp>
      <p:pic>
        <p:nvPicPr>
          <p:cNvPr id="7" name="Obrázek 6"/>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17407" y="1763815"/>
            <a:ext cx="4979035" cy="3081020"/>
          </a:xfrm>
          <a:prstGeom prst="rect">
            <a:avLst/>
          </a:prstGeom>
          <a:noFill/>
        </p:spPr>
      </p:pic>
    </p:spTree>
    <p:extLst>
      <p:ext uri="{BB962C8B-B14F-4D97-AF65-F5344CB8AC3E}">
        <p14:creationId xmlns:p14="http://schemas.microsoft.com/office/powerpoint/2010/main" val="96295198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7" name="Text Box 5"/>
          <p:cNvSpPr txBox="1">
            <a:spLocks noChangeArrowheads="1"/>
          </p:cNvSpPr>
          <p:nvPr/>
        </p:nvSpPr>
        <p:spPr bwMode="auto">
          <a:xfrm>
            <a:off x="250825" y="279400"/>
            <a:ext cx="8712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defRPr/>
            </a:pPr>
            <a:r>
              <a:rPr lang="cs-CZ" sz="2800" u="sng" dirty="0" smtClean="0">
                <a:solidFill>
                  <a:srgbClr val="000000"/>
                </a:solidFill>
                <a:effectLst>
                  <a:outerShdw blurRad="38100" dist="38100" dir="2700000" algn="tl">
                    <a:srgbClr val="C0C0C0"/>
                  </a:outerShdw>
                </a:effectLst>
                <a:latin typeface="Arial" charset="0"/>
                <a:ea typeface="Lucida Sans Unicode" pitchFamily="34" charset="0"/>
                <a:cs typeface="Lucida Sans Unicode" pitchFamily="34" charset="0"/>
              </a:rPr>
              <a:t>Odpojování zákazníků od CZT</a:t>
            </a:r>
            <a:endParaRPr lang="cs-CZ" sz="2800" u="sng" dirty="0">
              <a:solidFill>
                <a:srgbClr val="000000"/>
              </a:solidFill>
              <a:effectLst>
                <a:outerShdw blurRad="38100" dist="38100" dir="2700000" algn="tl">
                  <a:srgbClr val="C0C0C0"/>
                </a:outerShdw>
              </a:effectLst>
              <a:latin typeface="Arial" charset="0"/>
              <a:ea typeface="Lucida Sans Unicode" pitchFamily="34" charset="0"/>
              <a:cs typeface="Lucida Sans Unicode" pitchFamily="34" charset="0"/>
            </a:endParaRPr>
          </a:p>
        </p:txBody>
      </p:sp>
      <p:sp>
        <p:nvSpPr>
          <p:cNvPr id="6" name="Zástupný symbol pro obsah 5"/>
          <p:cNvSpPr>
            <a:spLocks noGrp="1"/>
          </p:cNvSpPr>
          <p:nvPr>
            <p:ph idx="1"/>
          </p:nvPr>
        </p:nvSpPr>
        <p:spPr>
          <a:xfrm>
            <a:off x="492125" y="798513"/>
            <a:ext cx="8470900" cy="5330787"/>
          </a:xfrm>
        </p:spPr>
        <p:txBody>
          <a:bodyPr/>
          <a:lstStyle/>
          <a:p>
            <a:r>
              <a:rPr lang="cs-CZ" sz="2400" b="1" dirty="0" smtClean="0">
                <a:solidFill>
                  <a:srgbClr val="000000"/>
                </a:solidFill>
              </a:rPr>
              <a:t>Stav po roce 2018 – varianta 2</a:t>
            </a:r>
          </a:p>
          <a:p>
            <a:pPr marL="0" indent="0">
              <a:buNone/>
            </a:pPr>
            <a:endParaRPr lang="cs-CZ" sz="1800" b="1" dirty="0" smtClean="0">
              <a:solidFill>
                <a:srgbClr val="000000"/>
              </a:solidFill>
            </a:endParaRPr>
          </a:p>
          <a:p>
            <a:pPr marL="0" indent="0">
              <a:buNone/>
            </a:pPr>
            <a:endParaRPr lang="cs-CZ" sz="2400" dirty="0" smtClean="0">
              <a:solidFill>
                <a:srgbClr val="000000"/>
              </a:solidFill>
            </a:endParaRPr>
          </a:p>
          <a:p>
            <a:pPr marL="0" indent="0">
              <a:buNone/>
            </a:pPr>
            <a:endParaRPr lang="cs-CZ" sz="2400" dirty="0">
              <a:solidFill>
                <a:srgbClr val="000000"/>
              </a:solidFill>
            </a:endParaRPr>
          </a:p>
          <a:p>
            <a:pPr marL="0" indent="0">
              <a:buNone/>
            </a:pPr>
            <a:endParaRPr lang="cs-CZ" sz="2400" dirty="0" smtClean="0">
              <a:solidFill>
                <a:srgbClr val="000000"/>
              </a:solidFill>
            </a:endParaRPr>
          </a:p>
          <a:p>
            <a:pPr marL="0" indent="0">
              <a:buNone/>
            </a:pPr>
            <a:endParaRPr lang="cs-CZ" sz="2400" dirty="0">
              <a:solidFill>
                <a:srgbClr val="000000"/>
              </a:solidFill>
            </a:endParaRPr>
          </a:p>
          <a:p>
            <a:pPr marL="0" indent="0">
              <a:buNone/>
            </a:pPr>
            <a:endParaRPr lang="cs-CZ" sz="2400" dirty="0" smtClean="0">
              <a:solidFill>
                <a:srgbClr val="000000"/>
              </a:solidFill>
            </a:endParaRPr>
          </a:p>
          <a:p>
            <a:pPr marL="0" indent="0">
              <a:buNone/>
            </a:pPr>
            <a:endParaRPr lang="cs-CZ" sz="2400" dirty="0">
              <a:solidFill>
                <a:srgbClr val="000000"/>
              </a:solidFill>
            </a:endParaRPr>
          </a:p>
          <a:p>
            <a:pPr marL="457200" lvl="1" indent="0">
              <a:buNone/>
            </a:pPr>
            <a:r>
              <a:rPr lang="cs-CZ" sz="2000" dirty="0" smtClean="0">
                <a:solidFill>
                  <a:srgbClr val="000000"/>
                </a:solidFill>
              </a:rPr>
              <a:t>	</a:t>
            </a:r>
          </a:p>
          <a:p>
            <a:pPr marL="0" indent="0">
              <a:buNone/>
            </a:pPr>
            <a:r>
              <a:rPr lang="cs-CZ" sz="2400" dirty="0" smtClean="0">
                <a:solidFill>
                  <a:srgbClr val="000000"/>
                </a:solidFill>
              </a:rPr>
              <a:t>	</a:t>
            </a:r>
          </a:p>
          <a:p>
            <a:pPr marL="285750" lvl="1" algn="just"/>
            <a:r>
              <a:rPr lang="cs-CZ" sz="1800" dirty="0">
                <a:solidFill>
                  <a:srgbClr val="000000"/>
                </a:solidFill>
              </a:rPr>
              <a:t>navyšování ceny tepla až do hranice 550 Kč/GJ a až po té snižovaní zisku provozovatele. </a:t>
            </a:r>
          </a:p>
          <a:p>
            <a:pPr marL="0" indent="0">
              <a:buNone/>
            </a:pPr>
            <a:endParaRPr lang="cs-CZ" sz="2400" dirty="0">
              <a:solidFill>
                <a:srgbClr val="000000"/>
              </a:solidFill>
            </a:endParaRPr>
          </a:p>
          <a:p>
            <a:pPr marL="0" indent="0">
              <a:buNone/>
            </a:pPr>
            <a:endParaRPr lang="cs-CZ" sz="2400" dirty="0">
              <a:solidFill>
                <a:srgbClr val="000000"/>
              </a:solidFill>
            </a:endParaRPr>
          </a:p>
        </p:txBody>
      </p:sp>
      <p:pic>
        <p:nvPicPr>
          <p:cNvPr id="5" name="Obrázek 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06715" y="1628800"/>
            <a:ext cx="4902200" cy="3033395"/>
          </a:xfrm>
          <a:prstGeom prst="rect">
            <a:avLst/>
          </a:prstGeom>
          <a:noFill/>
        </p:spPr>
      </p:pic>
    </p:spTree>
    <p:extLst>
      <p:ext uri="{BB962C8B-B14F-4D97-AF65-F5344CB8AC3E}">
        <p14:creationId xmlns:p14="http://schemas.microsoft.com/office/powerpoint/2010/main" val="201660615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7" name="Text Box 5"/>
          <p:cNvSpPr txBox="1">
            <a:spLocks noChangeArrowheads="1"/>
          </p:cNvSpPr>
          <p:nvPr/>
        </p:nvSpPr>
        <p:spPr bwMode="auto">
          <a:xfrm>
            <a:off x="250825" y="279400"/>
            <a:ext cx="8712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defRPr/>
            </a:pPr>
            <a:r>
              <a:rPr lang="cs-CZ" sz="2800" u="sng" dirty="0" smtClean="0">
                <a:solidFill>
                  <a:srgbClr val="000000"/>
                </a:solidFill>
                <a:effectLst>
                  <a:outerShdw blurRad="38100" dist="38100" dir="2700000" algn="tl">
                    <a:srgbClr val="C0C0C0"/>
                  </a:outerShdw>
                </a:effectLst>
                <a:latin typeface="Arial" charset="0"/>
                <a:ea typeface="Lucida Sans Unicode" pitchFamily="34" charset="0"/>
                <a:cs typeface="Lucida Sans Unicode" pitchFamily="34" charset="0"/>
              </a:rPr>
              <a:t>Příklady odpojování od CZT</a:t>
            </a:r>
            <a:endParaRPr lang="cs-CZ" sz="2800" u="sng" dirty="0">
              <a:solidFill>
                <a:srgbClr val="000000"/>
              </a:solidFill>
              <a:effectLst>
                <a:outerShdw blurRad="38100" dist="38100" dir="2700000" algn="tl">
                  <a:srgbClr val="C0C0C0"/>
                </a:outerShdw>
              </a:effectLst>
              <a:latin typeface="Arial" charset="0"/>
              <a:ea typeface="Lucida Sans Unicode" pitchFamily="34" charset="0"/>
              <a:cs typeface="Lucida Sans Unicode" pitchFamily="34" charset="0"/>
            </a:endParaRPr>
          </a:p>
        </p:txBody>
      </p:sp>
      <p:sp>
        <p:nvSpPr>
          <p:cNvPr id="6" name="Zástupný symbol pro obsah 5"/>
          <p:cNvSpPr>
            <a:spLocks noGrp="1"/>
          </p:cNvSpPr>
          <p:nvPr>
            <p:ph idx="1"/>
          </p:nvPr>
        </p:nvSpPr>
        <p:spPr>
          <a:xfrm>
            <a:off x="492125" y="798513"/>
            <a:ext cx="8470900" cy="5330787"/>
          </a:xfrm>
        </p:spPr>
        <p:txBody>
          <a:bodyPr/>
          <a:lstStyle/>
          <a:p>
            <a:r>
              <a:rPr lang="cs-CZ" sz="2400" b="1" dirty="0" smtClean="0">
                <a:solidFill>
                  <a:srgbClr val="000000"/>
                </a:solidFill>
              </a:rPr>
              <a:t>Tepelná ztráta BD – 115 kW</a:t>
            </a:r>
          </a:p>
          <a:p>
            <a:r>
              <a:rPr lang="cs-CZ" sz="2400" b="1" dirty="0" smtClean="0">
                <a:solidFill>
                  <a:srgbClr val="000000"/>
                </a:solidFill>
              </a:rPr>
              <a:t>Spotřeba tepla – 900 GJ/rok</a:t>
            </a:r>
          </a:p>
          <a:p>
            <a:endParaRPr lang="cs-CZ" sz="2000" b="1" dirty="0" smtClean="0">
              <a:solidFill>
                <a:srgbClr val="000000"/>
              </a:solidFill>
            </a:endParaRPr>
          </a:p>
          <a:p>
            <a:pPr lvl="1"/>
            <a:r>
              <a:rPr lang="cs-CZ" sz="2000" b="1" dirty="0" smtClean="0">
                <a:solidFill>
                  <a:srgbClr val="000000"/>
                </a:solidFill>
              </a:rPr>
              <a:t>Domovní kotelna – plynové kotle (ZP)</a:t>
            </a:r>
          </a:p>
          <a:p>
            <a:pPr marL="457200" lvl="1" indent="0">
              <a:buNone/>
            </a:pPr>
            <a:endParaRPr lang="cs-CZ" sz="2000" b="1" dirty="0" smtClean="0">
              <a:solidFill>
                <a:srgbClr val="000000"/>
              </a:solidFill>
            </a:endParaRPr>
          </a:p>
          <a:p>
            <a:pPr marL="457200" lvl="1" indent="0">
              <a:buNone/>
            </a:pPr>
            <a:endParaRPr lang="cs-CZ" sz="2000" b="1" dirty="0">
              <a:solidFill>
                <a:srgbClr val="000000"/>
              </a:solidFill>
            </a:endParaRPr>
          </a:p>
          <a:p>
            <a:pPr marL="457200" lvl="1" indent="0">
              <a:buNone/>
            </a:pPr>
            <a:endParaRPr lang="cs-CZ" sz="2000" b="1" dirty="0" smtClean="0">
              <a:solidFill>
                <a:srgbClr val="000000"/>
              </a:solidFill>
            </a:endParaRPr>
          </a:p>
          <a:p>
            <a:pPr marL="457200" lvl="1" indent="0">
              <a:buNone/>
            </a:pPr>
            <a:endParaRPr lang="cs-CZ" sz="2000" b="1" dirty="0" smtClean="0">
              <a:solidFill>
                <a:srgbClr val="000000"/>
              </a:solidFill>
            </a:endParaRPr>
          </a:p>
          <a:p>
            <a:pPr marL="457200" lvl="1" indent="0">
              <a:buNone/>
            </a:pPr>
            <a:endParaRPr lang="cs-CZ" sz="2000" b="1" dirty="0" smtClean="0">
              <a:solidFill>
                <a:srgbClr val="000000"/>
              </a:solidFill>
            </a:endParaRPr>
          </a:p>
          <a:p>
            <a:pPr lvl="1"/>
            <a:r>
              <a:rPr lang="cs-CZ" sz="2000" b="1" dirty="0" smtClean="0">
                <a:solidFill>
                  <a:srgbClr val="000000"/>
                </a:solidFill>
              </a:rPr>
              <a:t>Domovní kotelna – tepelná čerpadla (TČ)</a:t>
            </a:r>
          </a:p>
          <a:p>
            <a:pPr marL="0" indent="0">
              <a:buNone/>
            </a:pPr>
            <a:endParaRPr lang="cs-CZ" sz="1800" b="1" dirty="0" smtClean="0">
              <a:solidFill>
                <a:srgbClr val="000000"/>
              </a:solidFill>
            </a:endParaRPr>
          </a:p>
          <a:p>
            <a:pPr marL="0" indent="0">
              <a:buNone/>
            </a:pPr>
            <a:endParaRPr lang="cs-CZ" sz="2400" dirty="0" smtClean="0">
              <a:solidFill>
                <a:srgbClr val="000000"/>
              </a:solidFill>
            </a:endParaRPr>
          </a:p>
          <a:p>
            <a:pPr marL="0" indent="0">
              <a:buNone/>
            </a:pPr>
            <a:endParaRPr lang="cs-CZ" sz="2400" dirty="0">
              <a:solidFill>
                <a:srgbClr val="000000"/>
              </a:solidFill>
            </a:endParaRPr>
          </a:p>
          <a:p>
            <a:pPr marL="0" indent="0">
              <a:buNone/>
            </a:pPr>
            <a:endParaRPr lang="cs-CZ" sz="2400" dirty="0" smtClean="0">
              <a:solidFill>
                <a:srgbClr val="000000"/>
              </a:solidFill>
            </a:endParaRPr>
          </a:p>
          <a:p>
            <a:pPr marL="0" indent="0">
              <a:buNone/>
            </a:pPr>
            <a:endParaRPr lang="cs-CZ" sz="2400" dirty="0">
              <a:solidFill>
                <a:srgbClr val="000000"/>
              </a:solidFill>
            </a:endParaRPr>
          </a:p>
          <a:p>
            <a:pPr marL="0" indent="0">
              <a:buNone/>
            </a:pPr>
            <a:endParaRPr lang="cs-CZ" sz="2400" dirty="0" smtClean="0">
              <a:solidFill>
                <a:srgbClr val="000000"/>
              </a:solidFill>
            </a:endParaRPr>
          </a:p>
          <a:p>
            <a:pPr marL="0" indent="0">
              <a:buNone/>
            </a:pPr>
            <a:endParaRPr lang="cs-CZ" sz="2400" dirty="0">
              <a:solidFill>
                <a:srgbClr val="000000"/>
              </a:solidFill>
            </a:endParaRPr>
          </a:p>
          <a:p>
            <a:pPr marL="457200" lvl="1" indent="0">
              <a:buNone/>
            </a:pPr>
            <a:r>
              <a:rPr lang="cs-CZ" sz="2000" dirty="0" smtClean="0">
                <a:solidFill>
                  <a:srgbClr val="000000"/>
                </a:solidFill>
              </a:rPr>
              <a:t>	</a:t>
            </a:r>
          </a:p>
          <a:p>
            <a:pPr marL="0" indent="0">
              <a:buNone/>
            </a:pPr>
            <a:r>
              <a:rPr lang="cs-CZ" sz="2400" dirty="0" smtClean="0">
                <a:solidFill>
                  <a:srgbClr val="000000"/>
                </a:solidFill>
              </a:rPr>
              <a:t>	</a:t>
            </a:r>
          </a:p>
          <a:p>
            <a:pPr marL="0" indent="0">
              <a:buNone/>
            </a:pPr>
            <a:endParaRPr lang="cs-CZ" sz="2400" dirty="0">
              <a:solidFill>
                <a:srgbClr val="000000"/>
              </a:solidFill>
            </a:endParaRPr>
          </a:p>
          <a:p>
            <a:pPr marL="0" indent="0">
              <a:buNone/>
            </a:pPr>
            <a:endParaRPr lang="cs-CZ" sz="2400" dirty="0">
              <a:solidFill>
                <a:srgbClr val="000000"/>
              </a:solidFill>
            </a:endParaRPr>
          </a:p>
        </p:txBody>
      </p:sp>
      <p:graphicFrame>
        <p:nvGraphicFramePr>
          <p:cNvPr id="4" name="Tabulka 3"/>
          <p:cNvGraphicFramePr>
            <a:graphicFrameLocks noGrp="1"/>
          </p:cNvGraphicFramePr>
          <p:nvPr>
            <p:extLst>
              <p:ext uri="{D42A27DB-BD31-4B8C-83A1-F6EECF244321}">
                <p14:modId xmlns:p14="http://schemas.microsoft.com/office/powerpoint/2010/main" val="4142051735"/>
              </p:ext>
            </p:extLst>
          </p:nvPr>
        </p:nvGraphicFramePr>
        <p:xfrm>
          <a:off x="1556665" y="2573905"/>
          <a:ext cx="5041655" cy="1413030"/>
        </p:xfrm>
        <a:graphic>
          <a:graphicData uri="http://schemas.openxmlformats.org/drawingml/2006/table">
            <a:tbl>
              <a:tblPr firstRow="1" firstCol="1" bandRow="1">
                <a:tableStyleId>{073A0DAA-6AF3-43AB-8588-CEC1D06C72B9}</a:tableStyleId>
              </a:tblPr>
              <a:tblGrid>
                <a:gridCol w="2112425"/>
                <a:gridCol w="1464615"/>
                <a:gridCol w="1464615"/>
              </a:tblGrid>
              <a:tr h="235505">
                <a:tc gridSpan="3">
                  <a:txBody>
                    <a:bodyPr/>
                    <a:lstStyle/>
                    <a:p>
                      <a:pPr algn="ctr">
                        <a:lnSpc>
                          <a:spcPct val="115000"/>
                        </a:lnSpc>
                        <a:spcAft>
                          <a:spcPts val="0"/>
                        </a:spcAft>
                      </a:pPr>
                      <a:r>
                        <a:rPr lang="cs-CZ" sz="1200" dirty="0">
                          <a:effectLst/>
                        </a:rPr>
                        <a:t>Vlastní domovní kotelna - ZP</a:t>
                      </a:r>
                      <a:endParaRPr lang="cs-CZ" sz="1200" dirty="0">
                        <a:effectLst/>
                        <a:latin typeface="Calibri"/>
                        <a:ea typeface="Calibri"/>
                        <a:cs typeface="Times New Roman"/>
                      </a:endParaRPr>
                    </a:p>
                  </a:txBody>
                  <a:tcPr marL="44450" marR="44450" marT="0" marB="0" anchor="ctr"/>
                </a:tc>
                <a:tc hMerge="1">
                  <a:txBody>
                    <a:bodyPr/>
                    <a:lstStyle/>
                    <a:p>
                      <a:endParaRPr lang="cs-CZ"/>
                    </a:p>
                  </a:txBody>
                  <a:tcPr/>
                </a:tc>
                <a:tc hMerge="1">
                  <a:txBody>
                    <a:bodyPr/>
                    <a:lstStyle/>
                    <a:p>
                      <a:endParaRPr lang="cs-CZ"/>
                    </a:p>
                  </a:txBody>
                  <a:tcPr/>
                </a:tc>
              </a:tr>
              <a:tr h="235505">
                <a:tc>
                  <a:txBody>
                    <a:bodyPr/>
                    <a:lstStyle/>
                    <a:p>
                      <a:pPr algn="ctr">
                        <a:lnSpc>
                          <a:spcPct val="115000"/>
                        </a:lnSpc>
                        <a:spcAft>
                          <a:spcPts val="0"/>
                        </a:spcAft>
                      </a:pPr>
                      <a:r>
                        <a:rPr lang="cs-CZ" sz="1200">
                          <a:effectLst/>
                        </a:rPr>
                        <a:t>Parametr</a:t>
                      </a:r>
                      <a:endParaRPr lang="cs-CZ" sz="12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cs-CZ" sz="1200" dirty="0">
                          <a:effectLst/>
                        </a:rPr>
                        <a:t>Jednotka</a:t>
                      </a:r>
                      <a:endParaRPr lang="cs-CZ" sz="1200" dirty="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cs-CZ" sz="1200" dirty="0">
                          <a:effectLst/>
                        </a:rPr>
                        <a:t>Hodnota</a:t>
                      </a:r>
                      <a:endParaRPr lang="cs-CZ" sz="1200" dirty="0">
                        <a:effectLst/>
                        <a:latin typeface="Calibri"/>
                        <a:ea typeface="Calibri"/>
                        <a:cs typeface="Times New Roman"/>
                      </a:endParaRPr>
                    </a:p>
                  </a:txBody>
                  <a:tcPr marL="44450" marR="44450" marT="0" marB="0" anchor="ctr"/>
                </a:tc>
              </a:tr>
              <a:tr h="235505">
                <a:tc>
                  <a:txBody>
                    <a:bodyPr/>
                    <a:lstStyle/>
                    <a:p>
                      <a:pPr>
                        <a:lnSpc>
                          <a:spcPct val="115000"/>
                        </a:lnSpc>
                        <a:spcAft>
                          <a:spcPts val="0"/>
                        </a:spcAft>
                      </a:pPr>
                      <a:r>
                        <a:rPr lang="cs-CZ" sz="1200">
                          <a:effectLst/>
                        </a:rPr>
                        <a:t>Investiční náklady</a:t>
                      </a:r>
                      <a:endParaRPr lang="cs-CZ" sz="12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cs-CZ" sz="1200" dirty="0" err="1">
                          <a:effectLst/>
                        </a:rPr>
                        <a:t>tis.Kč</a:t>
                      </a:r>
                      <a:endParaRPr lang="cs-CZ" sz="1200" dirty="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cs-CZ" sz="1200" dirty="0">
                          <a:effectLst/>
                        </a:rPr>
                        <a:t>770,0</a:t>
                      </a:r>
                      <a:endParaRPr lang="cs-CZ" sz="1200" dirty="0">
                        <a:effectLst/>
                        <a:latin typeface="Calibri"/>
                        <a:ea typeface="Calibri"/>
                        <a:cs typeface="Times New Roman"/>
                      </a:endParaRPr>
                    </a:p>
                  </a:txBody>
                  <a:tcPr marL="44450" marR="44450" marT="0" marB="0" anchor="ctr"/>
                </a:tc>
              </a:tr>
              <a:tr h="235505">
                <a:tc>
                  <a:txBody>
                    <a:bodyPr/>
                    <a:lstStyle/>
                    <a:p>
                      <a:pPr>
                        <a:lnSpc>
                          <a:spcPct val="115000"/>
                        </a:lnSpc>
                        <a:spcAft>
                          <a:spcPts val="0"/>
                        </a:spcAft>
                      </a:pPr>
                      <a:r>
                        <a:rPr lang="cs-CZ" sz="1200">
                          <a:effectLst/>
                        </a:rPr>
                        <a:t>Úroková sazba</a:t>
                      </a:r>
                      <a:endParaRPr lang="cs-CZ" sz="12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cs-CZ" sz="1200" dirty="0">
                          <a:effectLst/>
                        </a:rPr>
                        <a:t>%</a:t>
                      </a:r>
                      <a:endParaRPr lang="cs-CZ" sz="1200" dirty="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cs-CZ" sz="1200" dirty="0" smtClean="0">
                          <a:effectLst/>
                        </a:rPr>
                        <a:t>3,0</a:t>
                      </a:r>
                      <a:endParaRPr lang="cs-CZ" sz="1200" dirty="0">
                        <a:effectLst/>
                        <a:latin typeface="Calibri"/>
                        <a:ea typeface="Calibri"/>
                        <a:cs typeface="Times New Roman"/>
                      </a:endParaRPr>
                    </a:p>
                  </a:txBody>
                  <a:tcPr marL="44450" marR="44450" marT="0" marB="0" anchor="ctr"/>
                </a:tc>
              </a:tr>
              <a:tr h="235505">
                <a:tc>
                  <a:txBody>
                    <a:bodyPr/>
                    <a:lstStyle/>
                    <a:p>
                      <a:pPr>
                        <a:lnSpc>
                          <a:spcPct val="115000"/>
                        </a:lnSpc>
                        <a:spcAft>
                          <a:spcPts val="0"/>
                        </a:spcAft>
                      </a:pPr>
                      <a:r>
                        <a:rPr lang="cs-CZ" sz="1200">
                          <a:effectLst/>
                        </a:rPr>
                        <a:t>Cena za ZP</a:t>
                      </a:r>
                      <a:endParaRPr lang="cs-CZ" sz="12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cs-CZ" sz="1200">
                          <a:effectLst/>
                        </a:rPr>
                        <a:t>Kč/GJ</a:t>
                      </a:r>
                      <a:endParaRPr lang="cs-CZ" sz="120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cs-CZ" sz="1200" dirty="0">
                          <a:effectLst/>
                        </a:rPr>
                        <a:t>335,0</a:t>
                      </a:r>
                      <a:endParaRPr lang="cs-CZ" sz="1200" dirty="0">
                        <a:effectLst/>
                        <a:latin typeface="Calibri"/>
                        <a:ea typeface="Calibri"/>
                        <a:cs typeface="Times New Roman"/>
                      </a:endParaRPr>
                    </a:p>
                  </a:txBody>
                  <a:tcPr marL="44450" marR="44450" marT="0" marB="0" anchor="ctr"/>
                </a:tc>
              </a:tr>
              <a:tr h="235505">
                <a:tc>
                  <a:txBody>
                    <a:bodyPr/>
                    <a:lstStyle/>
                    <a:p>
                      <a:pPr>
                        <a:lnSpc>
                          <a:spcPct val="115000"/>
                        </a:lnSpc>
                        <a:spcAft>
                          <a:spcPts val="0"/>
                        </a:spcAft>
                      </a:pPr>
                      <a:r>
                        <a:rPr lang="cs-CZ" sz="1200">
                          <a:effectLst/>
                        </a:rPr>
                        <a:t>Instalovaný výkon</a:t>
                      </a:r>
                      <a:endParaRPr lang="cs-CZ" sz="12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cs-CZ" sz="1200">
                          <a:effectLst/>
                        </a:rPr>
                        <a:t>kW</a:t>
                      </a:r>
                      <a:endParaRPr lang="cs-CZ" sz="120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cs-CZ" sz="1200" dirty="0">
                          <a:effectLst/>
                        </a:rPr>
                        <a:t>120,0</a:t>
                      </a:r>
                      <a:endParaRPr lang="cs-CZ" sz="1200" dirty="0">
                        <a:effectLst/>
                        <a:latin typeface="Calibri"/>
                        <a:ea typeface="Calibri"/>
                        <a:cs typeface="Times New Roman"/>
                      </a:endParaRPr>
                    </a:p>
                  </a:txBody>
                  <a:tcPr marL="44450" marR="44450" marT="0" marB="0" anchor="ctr"/>
                </a:tc>
              </a:tr>
            </a:tbl>
          </a:graphicData>
        </a:graphic>
      </p:graphicFrame>
      <p:graphicFrame>
        <p:nvGraphicFramePr>
          <p:cNvPr id="5" name="Tabulka 4"/>
          <p:cNvGraphicFramePr>
            <a:graphicFrameLocks noGrp="1"/>
          </p:cNvGraphicFramePr>
          <p:nvPr>
            <p:extLst>
              <p:ext uri="{D42A27DB-BD31-4B8C-83A1-F6EECF244321}">
                <p14:modId xmlns:p14="http://schemas.microsoft.com/office/powerpoint/2010/main" val="233120337"/>
              </p:ext>
            </p:extLst>
          </p:nvPr>
        </p:nvGraphicFramePr>
        <p:xfrm>
          <a:off x="1511660" y="4644135"/>
          <a:ext cx="4996651" cy="1593054"/>
        </p:xfrm>
        <a:graphic>
          <a:graphicData uri="http://schemas.openxmlformats.org/drawingml/2006/table">
            <a:tbl>
              <a:tblPr firstRow="1" firstCol="1" bandRow="1">
                <a:tableStyleId>{073A0DAA-6AF3-43AB-8588-CEC1D06C72B9}</a:tableStyleId>
              </a:tblPr>
              <a:tblGrid>
                <a:gridCol w="2093569"/>
                <a:gridCol w="1451541"/>
                <a:gridCol w="1451541"/>
              </a:tblGrid>
              <a:tr h="265509">
                <a:tc gridSpan="3">
                  <a:txBody>
                    <a:bodyPr/>
                    <a:lstStyle/>
                    <a:p>
                      <a:pPr algn="ctr">
                        <a:lnSpc>
                          <a:spcPct val="115000"/>
                        </a:lnSpc>
                        <a:spcAft>
                          <a:spcPts val="0"/>
                        </a:spcAft>
                      </a:pPr>
                      <a:r>
                        <a:rPr lang="cs-CZ" sz="1200" dirty="0">
                          <a:effectLst/>
                        </a:rPr>
                        <a:t>Vlastní domovní kotelna - TČ</a:t>
                      </a:r>
                      <a:endParaRPr lang="cs-CZ" sz="1200" dirty="0">
                        <a:effectLst/>
                        <a:latin typeface="Calibri"/>
                        <a:ea typeface="Calibri"/>
                        <a:cs typeface="Times New Roman"/>
                      </a:endParaRPr>
                    </a:p>
                  </a:txBody>
                  <a:tcPr marL="44450" marR="44450" marT="0" marB="0" anchor="ctr"/>
                </a:tc>
                <a:tc hMerge="1">
                  <a:txBody>
                    <a:bodyPr/>
                    <a:lstStyle/>
                    <a:p>
                      <a:endParaRPr lang="cs-CZ"/>
                    </a:p>
                  </a:txBody>
                  <a:tcPr/>
                </a:tc>
                <a:tc hMerge="1">
                  <a:txBody>
                    <a:bodyPr/>
                    <a:lstStyle/>
                    <a:p>
                      <a:endParaRPr lang="cs-CZ"/>
                    </a:p>
                  </a:txBody>
                  <a:tcPr/>
                </a:tc>
              </a:tr>
              <a:tr h="265509">
                <a:tc>
                  <a:txBody>
                    <a:bodyPr/>
                    <a:lstStyle/>
                    <a:p>
                      <a:pPr algn="ctr">
                        <a:lnSpc>
                          <a:spcPct val="115000"/>
                        </a:lnSpc>
                        <a:spcAft>
                          <a:spcPts val="0"/>
                        </a:spcAft>
                      </a:pPr>
                      <a:r>
                        <a:rPr lang="cs-CZ" sz="1200">
                          <a:effectLst/>
                        </a:rPr>
                        <a:t>Parametr</a:t>
                      </a:r>
                      <a:endParaRPr lang="cs-CZ" sz="12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cs-CZ" sz="1200" dirty="0">
                          <a:effectLst/>
                        </a:rPr>
                        <a:t>Jednotka</a:t>
                      </a:r>
                      <a:endParaRPr lang="cs-CZ" sz="1200" dirty="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cs-CZ" sz="1200" dirty="0">
                          <a:effectLst/>
                        </a:rPr>
                        <a:t>Hodnota</a:t>
                      </a:r>
                      <a:endParaRPr lang="cs-CZ" sz="1200" dirty="0">
                        <a:effectLst/>
                        <a:latin typeface="Calibri"/>
                        <a:ea typeface="Calibri"/>
                        <a:cs typeface="Times New Roman"/>
                      </a:endParaRPr>
                    </a:p>
                  </a:txBody>
                  <a:tcPr marL="44450" marR="44450" marT="0" marB="0" anchor="ctr"/>
                </a:tc>
              </a:tr>
              <a:tr h="265509">
                <a:tc>
                  <a:txBody>
                    <a:bodyPr/>
                    <a:lstStyle/>
                    <a:p>
                      <a:pPr>
                        <a:lnSpc>
                          <a:spcPct val="115000"/>
                        </a:lnSpc>
                        <a:spcAft>
                          <a:spcPts val="0"/>
                        </a:spcAft>
                      </a:pPr>
                      <a:r>
                        <a:rPr lang="cs-CZ" sz="1200">
                          <a:effectLst/>
                        </a:rPr>
                        <a:t>Investiční náklady</a:t>
                      </a:r>
                      <a:endParaRPr lang="cs-CZ" sz="12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cs-CZ" sz="1200" dirty="0" err="1">
                          <a:effectLst/>
                        </a:rPr>
                        <a:t>tis.Kč</a:t>
                      </a:r>
                      <a:endParaRPr lang="cs-CZ" sz="1200" dirty="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cs-CZ" sz="1200" dirty="0" smtClean="0">
                          <a:effectLst/>
                        </a:rPr>
                        <a:t>1 650,0</a:t>
                      </a:r>
                      <a:endParaRPr lang="cs-CZ" sz="1200" dirty="0">
                        <a:effectLst/>
                        <a:latin typeface="Calibri"/>
                        <a:ea typeface="Calibri"/>
                        <a:cs typeface="Times New Roman"/>
                      </a:endParaRPr>
                    </a:p>
                  </a:txBody>
                  <a:tcPr marL="44450" marR="44450" marT="0" marB="0" anchor="ctr"/>
                </a:tc>
              </a:tr>
              <a:tr h="265509">
                <a:tc>
                  <a:txBody>
                    <a:bodyPr/>
                    <a:lstStyle/>
                    <a:p>
                      <a:pPr>
                        <a:lnSpc>
                          <a:spcPct val="115000"/>
                        </a:lnSpc>
                        <a:spcAft>
                          <a:spcPts val="0"/>
                        </a:spcAft>
                      </a:pPr>
                      <a:r>
                        <a:rPr lang="cs-CZ" sz="1200">
                          <a:effectLst/>
                        </a:rPr>
                        <a:t>Úroková sazba</a:t>
                      </a:r>
                      <a:endParaRPr lang="cs-CZ" sz="12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cs-CZ" sz="1200" dirty="0">
                          <a:effectLst/>
                        </a:rPr>
                        <a:t>%</a:t>
                      </a:r>
                      <a:endParaRPr lang="cs-CZ" sz="1200" dirty="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cs-CZ" sz="1200" dirty="0" smtClean="0">
                          <a:effectLst/>
                        </a:rPr>
                        <a:t>3,0</a:t>
                      </a:r>
                      <a:endParaRPr lang="cs-CZ" sz="1200" dirty="0">
                        <a:effectLst/>
                        <a:latin typeface="Calibri"/>
                        <a:ea typeface="Calibri"/>
                        <a:cs typeface="Times New Roman"/>
                      </a:endParaRPr>
                    </a:p>
                  </a:txBody>
                  <a:tcPr marL="44450" marR="44450" marT="0" marB="0" anchor="ctr"/>
                </a:tc>
              </a:tr>
              <a:tr h="265509">
                <a:tc>
                  <a:txBody>
                    <a:bodyPr/>
                    <a:lstStyle/>
                    <a:p>
                      <a:pPr>
                        <a:lnSpc>
                          <a:spcPct val="115000"/>
                        </a:lnSpc>
                        <a:spcAft>
                          <a:spcPts val="0"/>
                        </a:spcAft>
                      </a:pPr>
                      <a:r>
                        <a:rPr lang="cs-CZ" sz="1200">
                          <a:effectLst/>
                        </a:rPr>
                        <a:t>Cena za EE</a:t>
                      </a:r>
                      <a:endParaRPr lang="cs-CZ" sz="12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cs-CZ" sz="1200">
                          <a:effectLst/>
                        </a:rPr>
                        <a:t>Kč/MWh</a:t>
                      </a:r>
                      <a:endParaRPr lang="cs-CZ" sz="120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cs-CZ" sz="1200" dirty="0">
                          <a:effectLst/>
                        </a:rPr>
                        <a:t>2 210,0</a:t>
                      </a:r>
                      <a:endParaRPr lang="cs-CZ" sz="1200" dirty="0">
                        <a:effectLst/>
                        <a:latin typeface="Calibri"/>
                        <a:ea typeface="Calibri"/>
                        <a:cs typeface="Times New Roman"/>
                      </a:endParaRPr>
                    </a:p>
                  </a:txBody>
                  <a:tcPr marL="44450" marR="44450" marT="0" marB="0" anchor="ctr"/>
                </a:tc>
              </a:tr>
              <a:tr h="265509">
                <a:tc>
                  <a:txBody>
                    <a:bodyPr/>
                    <a:lstStyle/>
                    <a:p>
                      <a:pPr>
                        <a:lnSpc>
                          <a:spcPct val="115000"/>
                        </a:lnSpc>
                        <a:spcAft>
                          <a:spcPts val="0"/>
                        </a:spcAft>
                      </a:pPr>
                      <a:r>
                        <a:rPr lang="cs-CZ" sz="1200" dirty="0">
                          <a:effectLst/>
                        </a:rPr>
                        <a:t>Instalovaný </a:t>
                      </a:r>
                      <a:r>
                        <a:rPr lang="cs-CZ" sz="1200" dirty="0" smtClean="0">
                          <a:effectLst/>
                        </a:rPr>
                        <a:t>výkon</a:t>
                      </a:r>
                      <a:endParaRPr lang="cs-CZ" sz="1200" dirty="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cs-CZ" sz="1200">
                          <a:effectLst/>
                        </a:rPr>
                        <a:t>kW</a:t>
                      </a:r>
                      <a:endParaRPr lang="cs-CZ" sz="120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cs-CZ" sz="1200" dirty="0">
                          <a:effectLst/>
                        </a:rPr>
                        <a:t>194,4</a:t>
                      </a:r>
                      <a:endParaRPr lang="cs-CZ" sz="1200" dirty="0">
                        <a:effectLst/>
                        <a:latin typeface="Calibri"/>
                        <a:ea typeface="Calibri"/>
                        <a:cs typeface="Times New Roman"/>
                      </a:endParaRPr>
                    </a:p>
                  </a:txBody>
                  <a:tcPr marL="44450" marR="44450" marT="0" marB="0" anchor="ctr"/>
                </a:tc>
              </a:tr>
            </a:tbl>
          </a:graphicData>
        </a:graphic>
      </p:graphicFrame>
    </p:spTree>
    <p:extLst>
      <p:ext uri="{BB962C8B-B14F-4D97-AF65-F5344CB8AC3E}">
        <p14:creationId xmlns:p14="http://schemas.microsoft.com/office/powerpoint/2010/main" val="99290327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7" name="Text Box 5"/>
          <p:cNvSpPr txBox="1">
            <a:spLocks noChangeArrowheads="1"/>
          </p:cNvSpPr>
          <p:nvPr/>
        </p:nvSpPr>
        <p:spPr bwMode="auto">
          <a:xfrm>
            <a:off x="250825" y="279400"/>
            <a:ext cx="8712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defRPr/>
            </a:pPr>
            <a:r>
              <a:rPr lang="cs-CZ" sz="2800" u="sng" dirty="0" smtClean="0">
                <a:solidFill>
                  <a:srgbClr val="000000"/>
                </a:solidFill>
                <a:effectLst>
                  <a:outerShdw blurRad="38100" dist="38100" dir="2700000" algn="tl">
                    <a:srgbClr val="C0C0C0"/>
                  </a:outerShdw>
                </a:effectLst>
                <a:latin typeface="Arial" charset="0"/>
                <a:ea typeface="Lucida Sans Unicode" pitchFamily="34" charset="0"/>
                <a:cs typeface="Lucida Sans Unicode" pitchFamily="34" charset="0"/>
              </a:rPr>
              <a:t>Příklady odpojování od CZT</a:t>
            </a:r>
            <a:endParaRPr lang="cs-CZ" sz="2800" u="sng" dirty="0">
              <a:solidFill>
                <a:srgbClr val="000000"/>
              </a:solidFill>
              <a:effectLst>
                <a:outerShdw blurRad="38100" dist="38100" dir="2700000" algn="tl">
                  <a:srgbClr val="C0C0C0"/>
                </a:outerShdw>
              </a:effectLst>
              <a:latin typeface="Arial" charset="0"/>
              <a:ea typeface="Lucida Sans Unicode" pitchFamily="34" charset="0"/>
              <a:cs typeface="Lucida Sans Unicode" pitchFamily="34" charset="0"/>
            </a:endParaRPr>
          </a:p>
        </p:txBody>
      </p:sp>
      <p:sp>
        <p:nvSpPr>
          <p:cNvPr id="6" name="Zástupný symbol pro obsah 5"/>
          <p:cNvSpPr>
            <a:spLocks noGrp="1"/>
          </p:cNvSpPr>
          <p:nvPr>
            <p:ph idx="1"/>
          </p:nvPr>
        </p:nvSpPr>
        <p:spPr>
          <a:xfrm>
            <a:off x="492125" y="798513"/>
            <a:ext cx="8470900" cy="5330787"/>
          </a:xfrm>
        </p:spPr>
        <p:txBody>
          <a:bodyPr/>
          <a:lstStyle/>
          <a:p>
            <a:r>
              <a:rPr lang="cs-CZ" sz="2400" b="1" dirty="0" smtClean="0">
                <a:solidFill>
                  <a:srgbClr val="000000"/>
                </a:solidFill>
              </a:rPr>
              <a:t>Domovní kotelna – plynové kotle (ZP)</a:t>
            </a:r>
          </a:p>
          <a:p>
            <a:pPr lvl="1"/>
            <a:r>
              <a:rPr lang="cs-CZ" sz="2000" b="1" dirty="0" smtClean="0">
                <a:solidFill>
                  <a:srgbClr val="000000"/>
                </a:solidFill>
              </a:rPr>
              <a:t>Instalovaný výkon – 3 x 40 </a:t>
            </a:r>
            <a:r>
              <a:rPr lang="cs-CZ" sz="2000" b="1" dirty="0" err="1" smtClean="0">
                <a:solidFill>
                  <a:srgbClr val="000000"/>
                </a:solidFill>
              </a:rPr>
              <a:t>kWt</a:t>
            </a:r>
            <a:endParaRPr lang="cs-CZ" sz="2000" b="1" dirty="0" smtClean="0">
              <a:solidFill>
                <a:srgbClr val="000000"/>
              </a:solidFill>
            </a:endParaRPr>
          </a:p>
          <a:p>
            <a:pPr lvl="1"/>
            <a:endParaRPr lang="cs-CZ" sz="2000" b="1" dirty="0" smtClean="0">
              <a:solidFill>
                <a:srgbClr val="000000"/>
              </a:solidFill>
            </a:endParaRPr>
          </a:p>
          <a:p>
            <a:pPr marL="457200" lvl="1" indent="0">
              <a:buNone/>
            </a:pPr>
            <a:endParaRPr lang="cs-CZ" sz="2000" b="1" dirty="0" smtClean="0">
              <a:solidFill>
                <a:srgbClr val="000000"/>
              </a:solidFill>
            </a:endParaRPr>
          </a:p>
          <a:p>
            <a:pPr lvl="1"/>
            <a:endParaRPr lang="cs-CZ" sz="2000" b="1" dirty="0" smtClean="0">
              <a:solidFill>
                <a:srgbClr val="000000"/>
              </a:solidFill>
            </a:endParaRPr>
          </a:p>
          <a:p>
            <a:pPr marL="0" indent="0">
              <a:buNone/>
            </a:pPr>
            <a:endParaRPr lang="cs-CZ" sz="1800" b="1" dirty="0" smtClean="0">
              <a:solidFill>
                <a:srgbClr val="000000"/>
              </a:solidFill>
            </a:endParaRPr>
          </a:p>
          <a:p>
            <a:pPr marL="0" indent="0">
              <a:buNone/>
            </a:pPr>
            <a:endParaRPr lang="cs-CZ" sz="2400" dirty="0" smtClean="0">
              <a:solidFill>
                <a:srgbClr val="000000"/>
              </a:solidFill>
            </a:endParaRPr>
          </a:p>
          <a:p>
            <a:pPr marL="0" indent="0">
              <a:buNone/>
            </a:pPr>
            <a:endParaRPr lang="cs-CZ" sz="2400" dirty="0">
              <a:solidFill>
                <a:srgbClr val="000000"/>
              </a:solidFill>
            </a:endParaRPr>
          </a:p>
          <a:p>
            <a:pPr marL="0" indent="0">
              <a:buNone/>
            </a:pPr>
            <a:endParaRPr lang="cs-CZ" sz="2400" dirty="0" smtClean="0">
              <a:solidFill>
                <a:srgbClr val="000000"/>
              </a:solidFill>
            </a:endParaRPr>
          </a:p>
          <a:p>
            <a:pPr marL="0" indent="0">
              <a:buNone/>
            </a:pPr>
            <a:endParaRPr lang="cs-CZ" sz="2400" dirty="0">
              <a:solidFill>
                <a:srgbClr val="000000"/>
              </a:solidFill>
            </a:endParaRPr>
          </a:p>
          <a:p>
            <a:pPr marL="0" indent="0">
              <a:buNone/>
            </a:pPr>
            <a:endParaRPr lang="cs-CZ" sz="2400" dirty="0" smtClean="0">
              <a:solidFill>
                <a:srgbClr val="000000"/>
              </a:solidFill>
            </a:endParaRPr>
          </a:p>
          <a:p>
            <a:pPr marL="0" indent="0">
              <a:buNone/>
            </a:pPr>
            <a:endParaRPr lang="cs-CZ" sz="2400" dirty="0">
              <a:solidFill>
                <a:srgbClr val="000000"/>
              </a:solidFill>
            </a:endParaRPr>
          </a:p>
          <a:p>
            <a:pPr marL="457200" lvl="1" indent="0">
              <a:buNone/>
            </a:pPr>
            <a:r>
              <a:rPr lang="cs-CZ" sz="2000" dirty="0" smtClean="0">
                <a:solidFill>
                  <a:srgbClr val="000000"/>
                </a:solidFill>
              </a:rPr>
              <a:t>	</a:t>
            </a:r>
          </a:p>
          <a:p>
            <a:pPr marL="0" indent="0">
              <a:buNone/>
            </a:pPr>
            <a:r>
              <a:rPr lang="cs-CZ" sz="2400" dirty="0" smtClean="0">
                <a:solidFill>
                  <a:srgbClr val="000000"/>
                </a:solidFill>
              </a:rPr>
              <a:t>	</a:t>
            </a:r>
          </a:p>
          <a:p>
            <a:pPr marL="0" indent="0">
              <a:buNone/>
            </a:pPr>
            <a:endParaRPr lang="cs-CZ" sz="2400" dirty="0">
              <a:solidFill>
                <a:srgbClr val="000000"/>
              </a:solidFill>
            </a:endParaRPr>
          </a:p>
          <a:p>
            <a:pPr marL="0" indent="0">
              <a:buNone/>
            </a:pPr>
            <a:endParaRPr lang="cs-CZ" sz="2400" dirty="0">
              <a:solidFill>
                <a:srgbClr val="000000"/>
              </a:solidFill>
            </a:endParaRPr>
          </a:p>
        </p:txBody>
      </p:sp>
      <p:graphicFrame>
        <p:nvGraphicFramePr>
          <p:cNvPr id="3" name="Tabulka 2"/>
          <p:cNvGraphicFramePr>
            <a:graphicFrameLocks noGrp="1"/>
          </p:cNvGraphicFramePr>
          <p:nvPr>
            <p:extLst>
              <p:ext uri="{D42A27DB-BD31-4B8C-83A1-F6EECF244321}">
                <p14:modId xmlns:p14="http://schemas.microsoft.com/office/powerpoint/2010/main" val="1570654644"/>
              </p:ext>
            </p:extLst>
          </p:nvPr>
        </p:nvGraphicFramePr>
        <p:xfrm>
          <a:off x="1151620" y="1853825"/>
          <a:ext cx="6320045" cy="4206240"/>
        </p:xfrm>
        <a:graphic>
          <a:graphicData uri="http://schemas.openxmlformats.org/drawingml/2006/table">
            <a:tbl>
              <a:tblPr firstRow="1" firstCol="1" bandRow="1">
                <a:tableStyleId>{073A0DAA-6AF3-43AB-8588-CEC1D06C72B9}</a:tableStyleId>
              </a:tblPr>
              <a:tblGrid>
                <a:gridCol w="4582033"/>
                <a:gridCol w="781158"/>
                <a:gridCol w="956854"/>
              </a:tblGrid>
              <a:tr h="113537">
                <a:tc gridSpan="3">
                  <a:txBody>
                    <a:bodyPr/>
                    <a:lstStyle/>
                    <a:p>
                      <a:pPr algn="ctr">
                        <a:spcAft>
                          <a:spcPts val="0"/>
                        </a:spcAft>
                      </a:pPr>
                      <a:r>
                        <a:rPr lang="cs-CZ" sz="1200" dirty="0">
                          <a:effectLst/>
                        </a:rPr>
                        <a:t>Domovní kotelna - ZP</a:t>
                      </a:r>
                      <a:endParaRPr lang="cs-CZ" sz="1200" dirty="0">
                        <a:effectLst/>
                        <a:latin typeface="Times New Roman"/>
                        <a:ea typeface="Times New Roman"/>
                      </a:endParaRPr>
                    </a:p>
                  </a:txBody>
                  <a:tcPr marL="44450" marR="44450" marT="0" marB="0" anchor="ctr"/>
                </a:tc>
                <a:tc hMerge="1">
                  <a:txBody>
                    <a:bodyPr/>
                    <a:lstStyle/>
                    <a:p>
                      <a:endParaRPr lang="cs-CZ"/>
                    </a:p>
                  </a:txBody>
                  <a:tcPr/>
                </a:tc>
                <a:tc hMerge="1">
                  <a:txBody>
                    <a:bodyPr/>
                    <a:lstStyle/>
                    <a:p>
                      <a:endParaRPr lang="cs-CZ"/>
                    </a:p>
                  </a:txBody>
                  <a:tcPr/>
                </a:tc>
              </a:tr>
              <a:tr h="113537">
                <a:tc>
                  <a:txBody>
                    <a:bodyPr/>
                    <a:lstStyle/>
                    <a:p>
                      <a:pPr algn="ctr">
                        <a:spcAft>
                          <a:spcPts val="0"/>
                        </a:spcAft>
                      </a:pPr>
                      <a:r>
                        <a:rPr lang="cs-CZ" sz="1200" dirty="0">
                          <a:effectLst/>
                        </a:rPr>
                        <a:t>Položka</a:t>
                      </a:r>
                      <a:endParaRPr lang="cs-CZ" sz="1200" dirty="0">
                        <a:effectLst/>
                        <a:latin typeface="Times New Roman"/>
                        <a:ea typeface="Times New Roman"/>
                      </a:endParaRPr>
                    </a:p>
                  </a:txBody>
                  <a:tcPr marL="44450" marR="44450" marT="0" marB="0" anchor="ctr"/>
                </a:tc>
                <a:tc>
                  <a:txBody>
                    <a:bodyPr/>
                    <a:lstStyle/>
                    <a:p>
                      <a:pPr algn="ctr">
                        <a:spcAft>
                          <a:spcPts val="0"/>
                        </a:spcAft>
                      </a:pPr>
                      <a:r>
                        <a:rPr lang="cs-CZ" sz="1200">
                          <a:effectLst/>
                        </a:rPr>
                        <a:t>Jednotka</a:t>
                      </a:r>
                      <a:endParaRPr lang="cs-CZ" sz="1200">
                        <a:effectLst/>
                        <a:latin typeface="Times New Roman"/>
                        <a:ea typeface="Times New Roman"/>
                      </a:endParaRPr>
                    </a:p>
                  </a:txBody>
                  <a:tcPr marL="44450" marR="44450" marT="0" marB="0" anchor="ctr"/>
                </a:tc>
                <a:tc>
                  <a:txBody>
                    <a:bodyPr/>
                    <a:lstStyle/>
                    <a:p>
                      <a:pPr algn="ctr">
                        <a:spcAft>
                          <a:spcPts val="0"/>
                        </a:spcAft>
                      </a:pPr>
                      <a:r>
                        <a:rPr lang="cs-CZ" sz="1200">
                          <a:effectLst/>
                        </a:rPr>
                        <a:t>Hodnota</a:t>
                      </a:r>
                      <a:endParaRPr lang="cs-CZ" sz="1200">
                        <a:effectLst/>
                        <a:latin typeface="Times New Roman"/>
                        <a:ea typeface="Times New Roman"/>
                      </a:endParaRPr>
                    </a:p>
                  </a:txBody>
                  <a:tcPr marL="44450" marR="44450" marT="0" marB="0" anchor="ctr"/>
                </a:tc>
              </a:tr>
              <a:tr h="113537">
                <a:tc>
                  <a:txBody>
                    <a:bodyPr/>
                    <a:lstStyle/>
                    <a:p>
                      <a:pPr>
                        <a:spcAft>
                          <a:spcPts val="0"/>
                        </a:spcAft>
                      </a:pPr>
                      <a:r>
                        <a:rPr lang="cs-CZ" sz="1200" dirty="0">
                          <a:effectLst/>
                        </a:rPr>
                        <a:t>Palivo - ZP</a:t>
                      </a:r>
                      <a:endParaRPr lang="cs-CZ" sz="1200" dirty="0">
                        <a:effectLst/>
                        <a:latin typeface="Times New Roman"/>
                        <a:ea typeface="Times New Roman"/>
                      </a:endParaRPr>
                    </a:p>
                  </a:txBody>
                  <a:tcPr marL="44450" marR="44450" marT="0" marB="0" anchor="ctr"/>
                </a:tc>
                <a:tc>
                  <a:txBody>
                    <a:bodyPr/>
                    <a:lstStyle/>
                    <a:p>
                      <a:pPr algn="ctr">
                        <a:spcAft>
                          <a:spcPts val="0"/>
                        </a:spcAft>
                      </a:pPr>
                      <a:r>
                        <a:rPr lang="cs-CZ" sz="1200">
                          <a:effectLst/>
                        </a:rPr>
                        <a:t>tis.Kč/rok</a:t>
                      </a:r>
                      <a:endParaRPr lang="cs-CZ" sz="1200">
                        <a:effectLst/>
                        <a:latin typeface="Times New Roman"/>
                        <a:ea typeface="Times New Roman"/>
                      </a:endParaRPr>
                    </a:p>
                  </a:txBody>
                  <a:tcPr marL="44450" marR="44450" marT="0" marB="0" anchor="ctr"/>
                </a:tc>
                <a:tc>
                  <a:txBody>
                    <a:bodyPr/>
                    <a:lstStyle/>
                    <a:p>
                      <a:pPr algn="r">
                        <a:spcAft>
                          <a:spcPts val="0"/>
                        </a:spcAft>
                      </a:pPr>
                      <a:r>
                        <a:rPr lang="cs-CZ" sz="1200">
                          <a:effectLst/>
                        </a:rPr>
                        <a:t>328</a:t>
                      </a:r>
                      <a:endParaRPr lang="cs-CZ" sz="1200">
                        <a:effectLst/>
                        <a:latin typeface="Times New Roman"/>
                        <a:ea typeface="Times New Roman"/>
                      </a:endParaRPr>
                    </a:p>
                  </a:txBody>
                  <a:tcPr marL="44450" marR="44450" marT="0" marB="0" anchor="ctr"/>
                </a:tc>
              </a:tr>
              <a:tr h="113537">
                <a:tc>
                  <a:txBody>
                    <a:bodyPr/>
                    <a:lstStyle/>
                    <a:p>
                      <a:pPr>
                        <a:spcAft>
                          <a:spcPts val="0"/>
                        </a:spcAft>
                      </a:pPr>
                      <a:r>
                        <a:rPr lang="cs-CZ" sz="1200" dirty="0">
                          <a:effectLst/>
                        </a:rPr>
                        <a:t>Elektrická energie</a:t>
                      </a:r>
                      <a:endParaRPr lang="cs-CZ" sz="1200" dirty="0">
                        <a:effectLst/>
                        <a:latin typeface="Times New Roman"/>
                        <a:ea typeface="Times New Roman"/>
                      </a:endParaRPr>
                    </a:p>
                  </a:txBody>
                  <a:tcPr marL="44450" marR="44450" marT="0" marB="0" anchor="ctr"/>
                </a:tc>
                <a:tc>
                  <a:txBody>
                    <a:bodyPr/>
                    <a:lstStyle/>
                    <a:p>
                      <a:pPr algn="ctr">
                        <a:spcAft>
                          <a:spcPts val="0"/>
                        </a:spcAft>
                      </a:pPr>
                      <a:r>
                        <a:rPr lang="cs-CZ" sz="1200">
                          <a:effectLst/>
                        </a:rPr>
                        <a:t>tis.Kč/rok</a:t>
                      </a:r>
                      <a:endParaRPr lang="cs-CZ" sz="1200">
                        <a:effectLst/>
                        <a:latin typeface="Times New Roman"/>
                        <a:ea typeface="Times New Roman"/>
                      </a:endParaRPr>
                    </a:p>
                  </a:txBody>
                  <a:tcPr marL="44450" marR="44450" marT="0" marB="0" anchor="ctr"/>
                </a:tc>
                <a:tc>
                  <a:txBody>
                    <a:bodyPr/>
                    <a:lstStyle/>
                    <a:p>
                      <a:pPr algn="r">
                        <a:spcAft>
                          <a:spcPts val="0"/>
                        </a:spcAft>
                      </a:pPr>
                      <a:r>
                        <a:rPr lang="cs-CZ" sz="1200">
                          <a:effectLst/>
                        </a:rPr>
                        <a:t>6</a:t>
                      </a:r>
                      <a:endParaRPr lang="cs-CZ" sz="1200">
                        <a:effectLst/>
                        <a:latin typeface="Times New Roman"/>
                        <a:ea typeface="Times New Roman"/>
                      </a:endParaRPr>
                    </a:p>
                  </a:txBody>
                  <a:tcPr marL="44450" marR="44450" marT="0" marB="0" anchor="ctr"/>
                </a:tc>
              </a:tr>
              <a:tr h="113537">
                <a:tc>
                  <a:txBody>
                    <a:bodyPr/>
                    <a:lstStyle/>
                    <a:p>
                      <a:pPr>
                        <a:spcAft>
                          <a:spcPts val="0"/>
                        </a:spcAft>
                      </a:pPr>
                      <a:r>
                        <a:rPr lang="cs-CZ" sz="1200" dirty="0">
                          <a:effectLst/>
                        </a:rPr>
                        <a:t>Technologická voda</a:t>
                      </a:r>
                      <a:endParaRPr lang="cs-CZ" sz="1200" dirty="0">
                        <a:effectLst/>
                        <a:latin typeface="Times New Roman"/>
                        <a:ea typeface="Times New Roman"/>
                      </a:endParaRPr>
                    </a:p>
                  </a:txBody>
                  <a:tcPr marL="44450" marR="44450" marT="0" marB="0" anchor="ctr"/>
                </a:tc>
                <a:tc>
                  <a:txBody>
                    <a:bodyPr/>
                    <a:lstStyle/>
                    <a:p>
                      <a:pPr algn="ctr">
                        <a:spcAft>
                          <a:spcPts val="0"/>
                        </a:spcAft>
                      </a:pPr>
                      <a:r>
                        <a:rPr lang="cs-CZ" sz="1200">
                          <a:effectLst/>
                        </a:rPr>
                        <a:t>tis.Kč/rok</a:t>
                      </a:r>
                      <a:endParaRPr lang="cs-CZ" sz="1200">
                        <a:effectLst/>
                        <a:latin typeface="Times New Roman"/>
                        <a:ea typeface="Times New Roman"/>
                      </a:endParaRPr>
                    </a:p>
                  </a:txBody>
                  <a:tcPr marL="44450" marR="44450" marT="0" marB="0" anchor="ctr"/>
                </a:tc>
                <a:tc>
                  <a:txBody>
                    <a:bodyPr/>
                    <a:lstStyle/>
                    <a:p>
                      <a:pPr algn="r">
                        <a:spcAft>
                          <a:spcPts val="0"/>
                        </a:spcAft>
                      </a:pPr>
                      <a:r>
                        <a:rPr lang="cs-CZ" sz="1200">
                          <a:effectLst/>
                        </a:rPr>
                        <a:t>1</a:t>
                      </a:r>
                      <a:endParaRPr lang="cs-CZ" sz="1200">
                        <a:effectLst/>
                        <a:latin typeface="Times New Roman"/>
                        <a:ea typeface="Times New Roman"/>
                      </a:endParaRPr>
                    </a:p>
                  </a:txBody>
                  <a:tcPr marL="44450" marR="44450" marT="0" marB="0" anchor="ctr"/>
                </a:tc>
              </a:tr>
              <a:tr h="113537">
                <a:tc>
                  <a:txBody>
                    <a:bodyPr/>
                    <a:lstStyle/>
                    <a:p>
                      <a:pPr>
                        <a:spcAft>
                          <a:spcPts val="0"/>
                        </a:spcAft>
                      </a:pPr>
                      <a:r>
                        <a:rPr lang="cs-CZ" sz="1200">
                          <a:effectLst/>
                        </a:rPr>
                        <a:t>Ostatní proměnné náklady</a:t>
                      </a:r>
                      <a:endParaRPr lang="cs-CZ" sz="1200">
                        <a:effectLst/>
                        <a:latin typeface="Times New Roman"/>
                        <a:ea typeface="Times New Roman"/>
                      </a:endParaRPr>
                    </a:p>
                  </a:txBody>
                  <a:tcPr marL="44450" marR="44450" marT="0" marB="0" anchor="ctr"/>
                </a:tc>
                <a:tc>
                  <a:txBody>
                    <a:bodyPr/>
                    <a:lstStyle/>
                    <a:p>
                      <a:pPr algn="ctr">
                        <a:spcAft>
                          <a:spcPts val="0"/>
                        </a:spcAft>
                      </a:pPr>
                      <a:r>
                        <a:rPr lang="cs-CZ" sz="1200">
                          <a:effectLst/>
                        </a:rPr>
                        <a:t>tis.Kč/rok</a:t>
                      </a:r>
                      <a:endParaRPr lang="cs-CZ" sz="1200">
                        <a:effectLst/>
                        <a:latin typeface="Times New Roman"/>
                        <a:ea typeface="Times New Roman"/>
                      </a:endParaRPr>
                    </a:p>
                  </a:txBody>
                  <a:tcPr marL="44450" marR="44450" marT="0" marB="0" anchor="ctr"/>
                </a:tc>
                <a:tc>
                  <a:txBody>
                    <a:bodyPr/>
                    <a:lstStyle/>
                    <a:p>
                      <a:pPr algn="r">
                        <a:spcAft>
                          <a:spcPts val="0"/>
                        </a:spcAft>
                      </a:pPr>
                      <a:r>
                        <a:rPr lang="cs-CZ" sz="1200">
                          <a:effectLst/>
                        </a:rPr>
                        <a:t>2</a:t>
                      </a:r>
                      <a:endParaRPr lang="cs-CZ" sz="1200">
                        <a:effectLst/>
                        <a:latin typeface="Times New Roman"/>
                        <a:ea typeface="Times New Roman"/>
                      </a:endParaRPr>
                    </a:p>
                  </a:txBody>
                  <a:tcPr marL="44450" marR="44450" marT="0" marB="0" anchor="ctr"/>
                </a:tc>
              </a:tr>
              <a:tr h="113537">
                <a:tc>
                  <a:txBody>
                    <a:bodyPr/>
                    <a:lstStyle/>
                    <a:p>
                      <a:pPr>
                        <a:spcAft>
                          <a:spcPts val="0"/>
                        </a:spcAft>
                      </a:pPr>
                      <a:r>
                        <a:rPr lang="cs-CZ" sz="1200" dirty="0">
                          <a:effectLst/>
                        </a:rPr>
                        <a:t>Proměnné náklady celkem</a:t>
                      </a:r>
                      <a:endParaRPr lang="cs-CZ" sz="1200" dirty="0">
                        <a:effectLst/>
                        <a:latin typeface="Times New Roman"/>
                        <a:ea typeface="Times New Roman"/>
                      </a:endParaRPr>
                    </a:p>
                  </a:txBody>
                  <a:tcPr marL="44450" marR="44450" marT="0" marB="0" anchor="ctr"/>
                </a:tc>
                <a:tc>
                  <a:txBody>
                    <a:bodyPr/>
                    <a:lstStyle/>
                    <a:p>
                      <a:pPr algn="ctr">
                        <a:spcAft>
                          <a:spcPts val="0"/>
                        </a:spcAft>
                      </a:pPr>
                      <a:r>
                        <a:rPr lang="cs-CZ" sz="1200">
                          <a:effectLst/>
                        </a:rPr>
                        <a:t>tis.Kč/rok</a:t>
                      </a:r>
                      <a:endParaRPr lang="cs-CZ" sz="1200">
                        <a:effectLst/>
                        <a:latin typeface="Times New Roman"/>
                        <a:ea typeface="Times New Roman"/>
                      </a:endParaRPr>
                    </a:p>
                  </a:txBody>
                  <a:tcPr marL="44450" marR="44450" marT="0" marB="0" anchor="ctr"/>
                </a:tc>
                <a:tc>
                  <a:txBody>
                    <a:bodyPr/>
                    <a:lstStyle/>
                    <a:p>
                      <a:pPr algn="r">
                        <a:spcAft>
                          <a:spcPts val="0"/>
                        </a:spcAft>
                      </a:pPr>
                      <a:r>
                        <a:rPr lang="cs-CZ" sz="1200">
                          <a:effectLst/>
                        </a:rPr>
                        <a:t>337</a:t>
                      </a:r>
                      <a:endParaRPr lang="cs-CZ" sz="1200">
                        <a:effectLst/>
                        <a:latin typeface="Times New Roman"/>
                        <a:ea typeface="Times New Roman"/>
                      </a:endParaRPr>
                    </a:p>
                  </a:txBody>
                  <a:tcPr marL="44450" marR="44450" marT="0" marB="0" anchor="ctr"/>
                </a:tc>
              </a:tr>
              <a:tr h="113537">
                <a:tc>
                  <a:txBody>
                    <a:bodyPr/>
                    <a:lstStyle/>
                    <a:p>
                      <a:pPr>
                        <a:spcAft>
                          <a:spcPts val="0"/>
                        </a:spcAft>
                      </a:pPr>
                      <a:r>
                        <a:rPr lang="cs-CZ" sz="1200" dirty="0">
                          <a:effectLst/>
                        </a:rPr>
                        <a:t>Mzdy a zákonné pojištění</a:t>
                      </a:r>
                      <a:endParaRPr lang="cs-CZ" sz="1200" dirty="0">
                        <a:effectLst/>
                        <a:latin typeface="Times New Roman"/>
                        <a:ea typeface="Times New Roman"/>
                      </a:endParaRPr>
                    </a:p>
                  </a:txBody>
                  <a:tcPr marL="44450" marR="44450" marT="0" marB="0" anchor="ctr"/>
                </a:tc>
                <a:tc>
                  <a:txBody>
                    <a:bodyPr/>
                    <a:lstStyle/>
                    <a:p>
                      <a:pPr algn="ctr">
                        <a:spcAft>
                          <a:spcPts val="0"/>
                        </a:spcAft>
                      </a:pPr>
                      <a:r>
                        <a:rPr lang="cs-CZ" sz="1200">
                          <a:effectLst/>
                        </a:rPr>
                        <a:t>tis.Kč/rok</a:t>
                      </a:r>
                      <a:endParaRPr lang="cs-CZ" sz="1200">
                        <a:effectLst/>
                        <a:latin typeface="Times New Roman"/>
                        <a:ea typeface="Times New Roman"/>
                      </a:endParaRPr>
                    </a:p>
                  </a:txBody>
                  <a:tcPr marL="44450" marR="44450" marT="0" marB="0" anchor="ctr"/>
                </a:tc>
                <a:tc>
                  <a:txBody>
                    <a:bodyPr/>
                    <a:lstStyle/>
                    <a:p>
                      <a:pPr algn="r">
                        <a:spcAft>
                          <a:spcPts val="0"/>
                        </a:spcAft>
                      </a:pPr>
                      <a:r>
                        <a:rPr lang="cs-CZ" sz="1200">
                          <a:effectLst/>
                        </a:rPr>
                        <a:t>28</a:t>
                      </a:r>
                      <a:endParaRPr lang="cs-CZ" sz="1200">
                        <a:effectLst/>
                        <a:latin typeface="Times New Roman"/>
                        <a:ea typeface="Times New Roman"/>
                      </a:endParaRPr>
                    </a:p>
                  </a:txBody>
                  <a:tcPr marL="44450" marR="44450" marT="0" marB="0" anchor="ctr"/>
                </a:tc>
              </a:tr>
              <a:tr h="113537">
                <a:tc>
                  <a:txBody>
                    <a:bodyPr/>
                    <a:lstStyle/>
                    <a:p>
                      <a:pPr>
                        <a:spcAft>
                          <a:spcPts val="0"/>
                        </a:spcAft>
                      </a:pPr>
                      <a:r>
                        <a:rPr lang="cs-CZ" sz="1200" dirty="0">
                          <a:effectLst/>
                        </a:rPr>
                        <a:t>Opravy a údržba</a:t>
                      </a:r>
                      <a:endParaRPr lang="cs-CZ" sz="1200" dirty="0">
                        <a:effectLst/>
                        <a:latin typeface="Times New Roman"/>
                        <a:ea typeface="Times New Roman"/>
                      </a:endParaRPr>
                    </a:p>
                  </a:txBody>
                  <a:tcPr marL="44450" marR="44450" marT="0" marB="0" anchor="ctr"/>
                </a:tc>
                <a:tc>
                  <a:txBody>
                    <a:bodyPr/>
                    <a:lstStyle/>
                    <a:p>
                      <a:pPr algn="ctr">
                        <a:spcAft>
                          <a:spcPts val="0"/>
                        </a:spcAft>
                      </a:pPr>
                      <a:r>
                        <a:rPr lang="cs-CZ" sz="1200">
                          <a:effectLst/>
                        </a:rPr>
                        <a:t>tis.Kč/rok</a:t>
                      </a:r>
                      <a:endParaRPr lang="cs-CZ" sz="1200">
                        <a:effectLst/>
                        <a:latin typeface="Times New Roman"/>
                        <a:ea typeface="Times New Roman"/>
                      </a:endParaRPr>
                    </a:p>
                  </a:txBody>
                  <a:tcPr marL="44450" marR="44450" marT="0" marB="0" anchor="ctr"/>
                </a:tc>
                <a:tc>
                  <a:txBody>
                    <a:bodyPr/>
                    <a:lstStyle/>
                    <a:p>
                      <a:pPr algn="r">
                        <a:spcAft>
                          <a:spcPts val="0"/>
                        </a:spcAft>
                      </a:pPr>
                      <a:r>
                        <a:rPr lang="cs-CZ" sz="1200">
                          <a:effectLst/>
                        </a:rPr>
                        <a:t>4</a:t>
                      </a:r>
                      <a:endParaRPr lang="cs-CZ" sz="1200">
                        <a:effectLst/>
                        <a:latin typeface="Times New Roman"/>
                        <a:ea typeface="Times New Roman"/>
                      </a:endParaRPr>
                    </a:p>
                  </a:txBody>
                  <a:tcPr marL="44450" marR="44450" marT="0" marB="0" anchor="ctr"/>
                </a:tc>
              </a:tr>
              <a:tr h="113537">
                <a:tc>
                  <a:txBody>
                    <a:bodyPr/>
                    <a:lstStyle/>
                    <a:p>
                      <a:pPr>
                        <a:spcAft>
                          <a:spcPts val="0"/>
                        </a:spcAft>
                      </a:pPr>
                      <a:r>
                        <a:rPr lang="cs-CZ" sz="1200" dirty="0">
                          <a:effectLst/>
                        </a:rPr>
                        <a:t>Odpisy</a:t>
                      </a:r>
                      <a:endParaRPr lang="cs-CZ" sz="1200" dirty="0">
                        <a:effectLst/>
                        <a:latin typeface="Times New Roman"/>
                        <a:ea typeface="Times New Roman"/>
                      </a:endParaRPr>
                    </a:p>
                  </a:txBody>
                  <a:tcPr marL="44450" marR="44450" marT="0" marB="0" anchor="ctr"/>
                </a:tc>
                <a:tc>
                  <a:txBody>
                    <a:bodyPr/>
                    <a:lstStyle/>
                    <a:p>
                      <a:pPr algn="ctr">
                        <a:spcAft>
                          <a:spcPts val="0"/>
                        </a:spcAft>
                      </a:pPr>
                      <a:r>
                        <a:rPr lang="cs-CZ" sz="1200">
                          <a:effectLst/>
                        </a:rPr>
                        <a:t>tis.Kč/rok</a:t>
                      </a:r>
                      <a:endParaRPr lang="cs-CZ" sz="1200">
                        <a:effectLst/>
                        <a:latin typeface="Times New Roman"/>
                        <a:ea typeface="Times New Roman"/>
                      </a:endParaRPr>
                    </a:p>
                  </a:txBody>
                  <a:tcPr marL="44450" marR="44450" marT="0" marB="0" anchor="ctr"/>
                </a:tc>
                <a:tc>
                  <a:txBody>
                    <a:bodyPr/>
                    <a:lstStyle/>
                    <a:p>
                      <a:pPr algn="r">
                        <a:spcAft>
                          <a:spcPts val="0"/>
                        </a:spcAft>
                      </a:pPr>
                      <a:r>
                        <a:rPr lang="cs-CZ" sz="1200">
                          <a:effectLst/>
                        </a:rPr>
                        <a:t>51</a:t>
                      </a:r>
                      <a:endParaRPr lang="cs-CZ" sz="1200">
                        <a:effectLst/>
                        <a:latin typeface="Times New Roman"/>
                        <a:ea typeface="Times New Roman"/>
                      </a:endParaRPr>
                    </a:p>
                  </a:txBody>
                  <a:tcPr marL="44450" marR="44450" marT="0" marB="0" anchor="ctr"/>
                </a:tc>
              </a:tr>
              <a:tr h="113537">
                <a:tc>
                  <a:txBody>
                    <a:bodyPr/>
                    <a:lstStyle/>
                    <a:p>
                      <a:pPr>
                        <a:spcAft>
                          <a:spcPts val="0"/>
                        </a:spcAft>
                      </a:pPr>
                      <a:r>
                        <a:rPr lang="cs-CZ" sz="1200" dirty="0">
                          <a:effectLst/>
                        </a:rPr>
                        <a:t>Nájemné</a:t>
                      </a:r>
                      <a:endParaRPr lang="cs-CZ" sz="1200" dirty="0">
                        <a:effectLst/>
                        <a:latin typeface="Times New Roman"/>
                        <a:ea typeface="Times New Roman"/>
                      </a:endParaRPr>
                    </a:p>
                  </a:txBody>
                  <a:tcPr marL="44450" marR="44450" marT="0" marB="0" anchor="ctr"/>
                </a:tc>
                <a:tc>
                  <a:txBody>
                    <a:bodyPr/>
                    <a:lstStyle/>
                    <a:p>
                      <a:pPr algn="ctr">
                        <a:spcAft>
                          <a:spcPts val="0"/>
                        </a:spcAft>
                      </a:pPr>
                      <a:r>
                        <a:rPr lang="cs-CZ" sz="1200">
                          <a:effectLst/>
                        </a:rPr>
                        <a:t>tis.Kč/rok</a:t>
                      </a:r>
                      <a:endParaRPr lang="cs-CZ" sz="1200">
                        <a:effectLst/>
                        <a:latin typeface="Times New Roman"/>
                        <a:ea typeface="Times New Roman"/>
                      </a:endParaRPr>
                    </a:p>
                  </a:txBody>
                  <a:tcPr marL="44450" marR="44450" marT="0" marB="0" anchor="ctr"/>
                </a:tc>
                <a:tc>
                  <a:txBody>
                    <a:bodyPr/>
                    <a:lstStyle/>
                    <a:p>
                      <a:pPr algn="r">
                        <a:spcAft>
                          <a:spcPts val="0"/>
                        </a:spcAft>
                      </a:pPr>
                      <a:r>
                        <a:rPr lang="cs-CZ" sz="1200">
                          <a:effectLst/>
                        </a:rPr>
                        <a:t>0</a:t>
                      </a:r>
                      <a:endParaRPr lang="cs-CZ" sz="1200">
                        <a:effectLst/>
                        <a:latin typeface="Times New Roman"/>
                        <a:ea typeface="Times New Roman"/>
                      </a:endParaRPr>
                    </a:p>
                  </a:txBody>
                  <a:tcPr marL="44450" marR="44450" marT="0" marB="0" anchor="ctr"/>
                </a:tc>
              </a:tr>
              <a:tr h="113537">
                <a:tc>
                  <a:txBody>
                    <a:bodyPr/>
                    <a:lstStyle/>
                    <a:p>
                      <a:pPr>
                        <a:spcAft>
                          <a:spcPts val="0"/>
                        </a:spcAft>
                      </a:pPr>
                      <a:r>
                        <a:rPr lang="cs-CZ" sz="1200" dirty="0">
                          <a:effectLst/>
                        </a:rPr>
                        <a:t>Finanční leasing</a:t>
                      </a:r>
                      <a:endParaRPr lang="cs-CZ" sz="1200" dirty="0">
                        <a:effectLst/>
                        <a:latin typeface="Times New Roman"/>
                        <a:ea typeface="Times New Roman"/>
                      </a:endParaRPr>
                    </a:p>
                  </a:txBody>
                  <a:tcPr marL="44450" marR="44450" marT="0" marB="0" anchor="ctr"/>
                </a:tc>
                <a:tc>
                  <a:txBody>
                    <a:bodyPr/>
                    <a:lstStyle/>
                    <a:p>
                      <a:pPr algn="ctr">
                        <a:spcAft>
                          <a:spcPts val="0"/>
                        </a:spcAft>
                      </a:pPr>
                      <a:r>
                        <a:rPr lang="cs-CZ" sz="1200" dirty="0" err="1">
                          <a:effectLst/>
                        </a:rPr>
                        <a:t>tis.Kč</a:t>
                      </a:r>
                      <a:r>
                        <a:rPr lang="cs-CZ" sz="1200" dirty="0">
                          <a:effectLst/>
                        </a:rPr>
                        <a:t>/rok</a:t>
                      </a:r>
                      <a:endParaRPr lang="cs-CZ" sz="1200" dirty="0">
                        <a:effectLst/>
                        <a:latin typeface="Times New Roman"/>
                        <a:ea typeface="Times New Roman"/>
                      </a:endParaRPr>
                    </a:p>
                  </a:txBody>
                  <a:tcPr marL="44450" marR="44450" marT="0" marB="0" anchor="ctr"/>
                </a:tc>
                <a:tc>
                  <a:txBody>
                    <a:bodyPr/>
                    <a:lstStyle/>
                    <a:p>
                      <a:pPr algn="r">
                        <a:spcAft>
                          <a:spcPts val="0"/>
                        </a:spcAft>
                      </a:pPr>
                      <a:r>
                        <a:rPr lang="cs-CZ" sz="1200">
                          <a:effectLst/>
                        </a:rPr>
                        <a:t>0</a:t>
                      </a:r>
                      <a:endParaRPr lang="cs-CZ" sz="1200">
                        <a:effectLst/>
                        <a:latin typeface="Times New Roman"/>
                        <a:ea typeface="Times New Roman"/>
                      </a:endParaRPr>
                    </a:p>
                  </a:txBody>
                  <a:tcPr marL="44450" marR="44450" marT="0" marB="0" anchor="ctr"/>
                </a:tc>
              </a:tr>
              <a:tr h="113537">
                <a:tc>
                  <a:txBody>
                    <a:bodyPr/>
                    <a:lstStyle/>
                    <a:p>
                      <a:pPr>
                        <a:spcAft>
                          <a:spcPts val="0"/>
                        </a:spcAft>
                      </a:pPr>
                      <a:r>
                        <a:rPr lang="cs-CZ" sz="1200">
                          <a:effectLst/>
                        </a:rPr>
                        <a:t>Zákonné rezervy</a:t>
                      </a:r>
                      <a:endParaRPr lang="cs-CZ" sz="1200">
                        <a:effectLst/>
                        <a:latin typeface="Times New Roman"/>
                        <a:ea typeface="Times New Roman"/>
                      </a:endParaRPr>
                    </a:p>
                  </a:txBody>
                  <a:tcPr marL="44450" marR="44450" marT="0" marB="0" anchor="ctr"/>
                </a:tc>
                <a:tc>
                  <a:txBody>
                    <a:bodyPr/>
                    <a:lstStyle/>
                    <a:p>
                      <a:pPr algn="ctr">
                        <a:spcAft>
                          <a:spcPts val="0"/>
                        </a:spcAft>
                      </a:pPr>
                      <a:r>
                        <a:rPr lang="cs-CZ" sz="1200" dirty="0" err="1">
                          <a:effectLst/>
                        </a:rPr>
                        <a:t>tis.Kč</a:t>
                      </a:r>
                      <a:r>
                        <a:rPr lang="cs-CZ" sz="1200" dirty="0">
                          <a:effectLst/>
                        </a:rPr>
                        <a:t>/rok</a:t>
                      </a:r>
                      <a:endParaRPr lang="cs-CZ" sz="1200" dirty="0">
                        <a:effectLst/>
                        <a:latin typeface="Times New Roman"/>
                        <a:ea typeface="Times New Roman"/>
                      </a:endParaRPr>
                    </a:p>
                  </a:txBody>
                  <a:tcPr marL="44450" marR="44450" marT="0" marB="0" anchor="ctr"/>
                </a:tc>
                <a:tc>
                  <a:txBody>
                    <a:bodyPr/>
                    <a:lstStyle/>
                    <a:p>
                      <a:pPr algn="r">
                        <a:spcAft>
                          <a:spcPts val="0"/>
                        </a:spcAft>
                      </a:pPr>
                      <a:r>
                        <a:rPr lang="cs-CZ" sz="1200">
                          <a:effectLst/>
                        </a:rPr>
                        <a:t>0</a:t>
                      </a:r>
                      <a:endParaRPr lang="cs-CZ" sz="1200">
                        <a:effectLst/>
                        <a:latin typeface="Times New Roman"/>
                        <a:ea typeface="Times New Roman"/>
                      </a:endParaRPr>
                    </a:p>
                  </a:txBody>
                  <a:tcPr marL="44450" marR="44450" marT="0" marB="0" anchor="ctr"/>
                </a:tc>
              </a:tr>
              <a:tr h="113537">
                <a:tc>
                  <a:txBody>
                    <a:bodyPr/>
                    <a:lstStyle/>
                    <a:p>
                      <a:pPr>
                        <a:spcAft>
                          <a:spcPts val="0"/>
                        </a:spcAft>
                      </a:pPr>
                      <a:r>
                        <a:rPr lang="cs-CZ" sz="1200">
                          <a:effectLst/>
                        </a:rPr>
                        <a:t>Výrobní režie</a:t>
                      </a:r>
                      <a:endParaRPr lang="cs-CZ" sz="1200">
                        <a:effectLst/>
                        <a:latin typeface="Times New Roman"/>
                        <a:ea typeface="Times New Roman"/>
                      </a:endParaRPr>
                    </a:p>
                  </a:txBody>
                  <a:tcPr marL="44450" marR="44450" marT="0" marB="0" anchor="ctr"/>
                </a:tc>
                <a:tc>
                  <a:txBody>
                    <a:bodyPr/>
                    <a:lstStyle/>
                    <a:p>
                      <a:pPr algn="ctr">
                        <a:spcAft>
                          <a:spcPts val="0"/>
                        </a:spcAft>
                      </a:pPr>
                      <a:r>
                        <a:rPr lang="cs-CZ" sz="1200" dirty="0" err="1">
                          <a:effectLst/>
                        </a:rPr>
                        <a:t>tis.Kč</a:t>
                      </a:r>
                      <a:r>
                        <a:rPr lang="cs-CZ" sz="1200" dirty="0">
                          <a:effectLst/>
                        </a:rPr>
                        <a:t>/rok</a:t>
                      </a:r>
                      <a:endParaRPr lang="cs-CZ" sz="1200" dirty="0">
                        <a:effectLst/>
                        <a:latin typeface="Times New Roman"/>
                        <a:ea typeface="Times New Roman"/>
                      </a:endParaRPr>
                    </a:p>
                  </a:txBody>
                  <a:tcPr marL="44450" marR="44450" marT="0" marB="0" anchor="ctr"/>
                </a:tc>
                <a:tc>
                  <a:txBody>
                    <a:bodyPr/>
                    <a:lstStyle/>
                    <a:p>
                      <a:pPr algn="r">
                        <a:spcAft>
                          <a:spcPts val="0"/>
                        </a:spcAft>
                      </a:pPr>
                      <a:r>
                        <a:rPr lang="cs-CZ" sz="1200">
                          <a:effectLst/>
                        </a:rPr>
                        <a:t>4</a:t>
                      </a:r>
                      <a:endParaRPr lang="cs-CZ" sz="1200">
                        <a:effectLst/>
                        <a:latin typeface="Times New Roman"/>
                        <a:ea typeface="Times New Roman"/>
                      </a:endParaRPr>
                    </a:p>
                  </a:txBody>
                  <a:tcPr marL="44450" marR="44450" marT="0" marB="0" anchor="ctr"/>
                </a:tc>
              </a:tr>
              <a:tr h="113537">
                <a:tc>
                  <a:txBody>
                    <a:bodyPr/>
                    <a:lstStyle/>
                    <a:p>
                      <a:pPr>
                        <a:spcAft>
                          <a:spcPts val="0"/>
                        </a:spcAft>
                      </a:pPr>
                      <a:r>
                        <a:rPr lang="cs-CZ" sz="1200">
                          <a:effectLst/>
                        </a:rPr>
                        <a:t>Správní režie</a:t>
                      </a:r>
                      <a:endParaRPr lang="cs-CZ" sz="1200">
                        <a:effectLst/>
                        <a:latin typeface="Times New Roman"/>
                        <a:ea typeface="Times New Roman"/>
                      </a:endParaRPr>
                    </a:p>
                  </a:txBody>
                  <a:tcPr marL="44450" marR="44450" marT="0" marB="0" anchor="ctr"/>
                </a:tc>
                <a:tc>
                  <a:txBody>
                    <a:bodyPr/>
                    <a:lstStyle/>
                    <a:p>
                      <a:pPr algn="ctr">
                        <a:spcAft>
                          <a:spcPts val="0"/>
                        </a:spcAft>
                      </a:pPr>
                      <a:r>
                        <a:rPr lang="cs-CZ" sz="1200" dirty="0" err="1">
                          <a:effectLst/>
                        </a:rPr>
                        <a:t>tis.Kč</a:t>
                      </a:r>
                      <a:r>
                        <a:rPr lang="cs-CZ" sz="1200" dirty="0">
                          <a:effectLst/>
                        </a:rPr>
                        <a:t>/rok</a:t>
                      </a:r>
                      <a:endParaRPr lang="cs-CZ" sz="1200" dirty="0">
                        <a:effectLst/>
                        <a:latin typeface="Times New Roman"/>
                        <a:ea typeface="Times New Roman"/>
                      </a:endParaRPr>
                    </a:p>
                  </a:txBody>
                  <a:tcPr marL="44450" marR="44450" marT="0" marB="0" anchor="ctr"/>
                </a:tc>
                <a:tc>
                  <a:txBody>
                    <a:bodyPr/>
                    <a:lstStyle/>
                    <a:p>
                      <a:pPr algn="r">
                        <a:spcAft>
                          <a:spcPts val="0"/>
                        </a:spcAft>
                      </a:pPr>
                      <a:r>
                        <a:rPr lang="cs-CZ" sz="1200">
                          <a:effectLst/>
                        </a:rPr>
                        <a:t>2</a:t>
                      </a:r>
                      <a:endParaRPr lang="cs-CZ" sz="1200">
                        <a:effectLst/>
                        <a:latin typeface="Times New Roman"/>
                        <a:ea typeface="Times New Roman"/>
                      </a:endParaRPr>
                    </a:p>
                  </a:txBody>
                  <a:tcPr marL="44450" marR="44450" marT="0" marB="0" anchor="ctr"/>
                </a:tc>
              </a:tr>
              <a:tr h="113537">
                <a:tc>
                  <a:txBody>
                    <a:bodyPr/>
                    <a:lstStyle/>
                    <a:p>
                      <a:pPr>
                        <a:spcAft>
                          <a:spcPts val="0"/>
                        </a:spcAft>
                      </a:pPr>
                      <a:r>
                        <a:rPr lang="cs-CZ" sz="1200">
                          <a:effectLst/>
                        </a:rPr>
                        <a:t>Úroky</a:t>
                      </a:r>
                      <a:endParaRPr lang="cs-CZ" sz="1200">
                        <a:effectLst/>
                        <a:latin typeface="Times New Roman"/>
                        <a:ea typeface="Times New Roman"/>
                      </a:endParaRPr>
                    </a:p>
                  </a:txBody>
                  <a:tcPr marL="44450" marR="44450" marT="0" marB="0" anchor="ctr"/>
                </a:tc>
                <a:tc>
                  <a:txBody>
                    <a:bodyPr/>
                    <a:lstStyle/>
                    <a:p>
                      <a:pPr algn="ctr">
                        <a:spcAft>
                          <a:spcPts val="0"/>
                        </a:spcAft>
                      </a:pPr>
                      <a:r>
                        <a:rPr lang="cs-CZ" sz="1200" dirty="0" err="1">
                          <a:effectLst/>
                        </a:rPr>
                        <a:t>tis.Kč</a:t>
                      </a:r>
                      <a:r>
                        <a:rPr lang="cs-CZ" sz="1200" dirty="0">
                          <a:effectLst/>
                        </a:rPr>
                        <a:t>/rok</a:t>
                      </a:r>
                      <a:endParaRPr lang="cs-CZ" sz="1200" dirty="0">
                        <a:effectLst/>
                        <a:latin typeface="Times New Roman"/>
                        <a:ea typeface="Times New Roman"/>
                      </a:endParaRPr>
                    </a:p>
                  </a:txBody>
                  <a:tcPr marL="44450" marR="44450" marT="0" marB="0" anchor="ctr"/>
                </a:tc>
                <a:tc>
                  <a:txBody>
                    <a:bodyPr/>
                    <a:lstStyle/>
                    <a:p>
                      <a:pPr algn="r">
                        <a:spcAft>
                          <a:spcPts val="0"/>
                        </a:spcAft>
                      </a:pPr>
                      <a:r>
                        <a:rPr lang="cs-CZ" sz="1200">
                          <a:effectLst/>
                        </a:rPr>
                        <a:t>12</a:t>
                      </a:r>
                      <a:endParaRPr lang="cs-CZ" sz="1200">
                        <a:effectLst/>
                        <a:latin typeface="Times New Roman"/>
                        <a:ea typeface="Times New Roman"/>
                      </a:endParaRPr>
                    </a:p>
                  </a:txBody>
                  <a:tcPr marL="44450" marR="44450" marT="0" marB="0" anchor="ctr"/>
                </a:tc>
              </a:tr>
              <a:tr h="113537">
                <a:tc>
                  <a:txBody>
                    <a:bodyPr/>
                    <a:lstStyle/>
                    <a:p>
                      <a:pPr>
                        <a:spcAft>
                          <a:spcPts val="0"/>
                        </a:spcAft>
                      </a:pPr>
                      <a:r>
                        <a:rPr lang="cs-CZ" sz="1200">
                          <a:effectLst/>
                        </a:rPr>
                        <a:t>Ostatní stálé náklady</a:t>
                      </a:r>
                      <a:endParaRPr lang="cs-CZ" sz="1200">
                        <a:effectLst/>
                        <a:latin typeface="Times New Roman"/>
                        <a:ea typeface="Times New Roman"/>
                      </a:endParaRPr>
                    </a:p>
                  </a:txBody>
                  <a:tcPr marL="44450" marR="44450" marT="0" marB="0" anchor="ctr"/>
                </a:tc>
                <a:tc>
                  <a:txBody>
                    <a:bodyPr/>
                    <a:lstStyle/>
                    <a:p>
                      <a:pPr algn="ctr">
                        <a:spcAft>
                          <a:spcPts val="0"/>
                        </a:spcAft>
                      </a:pPr>
                      <a:r>
                        <a:rPr lang="cs-CZ" sz="1200" dirty="0" err="1">
                          <a:effectLst/>
                        </a:rPr>
                        <a:t>tis.Kč</a:t>
                      </a:r>
                      <a:r>
                        <a:rPr lang="cs-CZ" sz="1200" dirty="0">
                          <a:effectLst/>
                        </a:rPr>
                        <a:t>/rok</a:t>
                      </a:r>
                      <a:endParaRPr lang="cs-CZ" sz="1200" dirty="0">
                        <a:effectLst/>
                        <a:latin typeface="Times New Roman"/>
                        <a:ea typeface="Times New Roman"/>
                      </a:endParaRPr>
                    </a:p>
                  </a:txBody>
                  <a:tcPr marL="44450" marR="44450" marT="0" marB="0" anchor="ctr"/>
                </a:tc>
                <a:tc>
                  <a:txBody>
                    <a:bodyPr/>
                    <a:lstStyle/>
                    <a:p>
                      <a:pPr algn="r">
                        <a:spcAft>
                          <a:spcPts val="0"/>
                        </a:spcAft>
                      </a:pPr>
                      <a:r>
                        <a:rPr lang="cs-CZ" sz="1200">
                          <a:effectLst/>
                        </a:rPr>
                        <a:t>4</a:t>
                      </a:r>
                      <a:endParaRPr lang="cs-CZ" sz="1200">
                        <a:effectLst/>
                        <a:latin typeface="Times New Roman"/>
                        <a:ea typeface="Times New Roman"/>
                      </a:endParaRPr>
                    </a:p>
                  </a:txBody>
                  <a:tcPr marL="44450" marR="44450" marT="0" marB="0" anchor="ctr"/>
                </a:tc>
              </a:tr>
              <a:tr h="113537">
                <a:tc>
                  <a:txBody>
                    <a:bodyPr/>
                    <a:lstStyle/>
                    <a:p>
                      <a:pPr>
                        <a:spcAft>
                          <a:spcPts val="0"/>
                        </a:spcAft>
                      </a:pPr>
                      <a:r>
                        <a:rPr lang="cs-CZ" sz="1200">
                          <a:effectLst/>
                        </a:rPr>
                        <a:t>Stálé náklady celkem</a:t>
                      </a:r>
                      <a:endParaRPr lang="cs-CZ" sz="1200">
                        <a:effectLst/>
                        <a:latin typeface="Times New Roman"/>
                        <a:ea typeface="Times New Roman"/>
                      </a:endParaRPr>
                    </a:p>
                  </a:txBody>
                  <a:tcPr marL="44450" marR="44450" marT="0" marB="0" anchor="ctr"/>
                </a:tc>
                <a:tc>
                  <a:txBody>
                    <a:bodyPr/>
                    <a:lstStyle/>
                    <a:p>
                      <a:pPr algn="ctr">
                        <a:spcAft>
                          <a:spcPts val="0"/>
                        </a:spcAft>
                      </a:pPr>
                      <a:r>
                        <a:rPr lang="cs-CZ" sz="1200" dirty="0" err="1">
                          <a:effectLst/>
                        </a:rPr>
                        <a:t>tis.Kč</a:t>
                      </a:r>
                      <a:r>
                        <a:rPr lang="cs-CZ" sz="1200" dirty="0">
                          <a:effectLst/>
                        </a:rPr>
                        <a:t>/rok</a:t>
                      </a:r>
                      <a:endParaRPr lang="cs-CZ" sz="1200" dirty="0">
                        <a:effectLst/>
                        <a:latin typeface="Times New Roman"/>
                        <a:ea typeface="Times New Roman"/>
                      </a:endParaRPr>
                    </a:p>
                  </a:txBody>
                  <a:tcPr marL="44450" marR="44450" marT="0" marB="0" anchor="ctr"/>
                </a:tc>
                <a:tc>
                  <a:txBody>
                    <a:bodyPr/>
                    <a:lstStyle/>
                    <a:p>
                      <a:pPr algn="r">
                        <a:spcAft>
                          <a:spcPts val="0"/>
                        </a:spcAft>
                      </a:pPr>
                      <a:r>
                        <a:rPr lang="cs-CZ" sz="1200">
                          <a:effectLst/>
                        </a:rPr>
                        <a:t>106</a:t>
                      </a:r>
                      <a:endParaRPr lang="cs-CZ" sz="1200">
                        <a:effectLst/>
                        <a:latin typeface="Times New Roman"/>
                        <a:ea typeface="Times New Roman"/>
                      </a:endParaRPr>
                    </a:p>
                  </a:txBody>
                  <a:tcPr marL="44450" marR="44450" marT="0" marB="0" anchor="ctr"/>
                </a:tc>
              </a:tr>
              <a:tr h="113537">
                <a:tc>
                  <a:txBody>
                    <a:bodyPr/>
                    <a:lstStyle/>
                    <a:p>
                      <a:pPr>
                        <a:spcAft>
                          <a:spcPts val="0"/>
                        </a:spcAft>
                      </a:pPr>
                      <a:r>
                        <a:rPr lang="cs-CZ" sz="1200">
                          <a:effectLst/>
                        </a:rPr>
                        <a:t>Zisk</a:t>
                      </a:r>
                      <a:endParaRPr lang="cs-CZ" sz="1200">
                        <a:effectLst/>
                        <a:latin typeface="Times New Roman"/>
                        <a:ea typeface="Times New Roman"/>
                      </a:endParaRPr>
                    </a:p>
                  </a:txBody>
                  <a:tcPr marL="44450" marR="44450" marT="0" marB="0" anchor="ctr"/>
                </a:tc>
                <a:tc>
                  <a:txBody>
                    <a:bodyPr/>
                    <a:lstStyle/>
                    <a:p>
                      <a:pPr algn="ctr">
                        <a:spcAft>
                          <a:spcPts val="0"/>
                        </a:spcAft>
                      </a:pPr>
                      <a:r>
                        <a:rPr lang="cs-CZ" sz="1200" dirty="0" err="1">
                          <a:effectLst/>
                        </a:rPr>
                        <a:t>tis.Kč</a:t>
                      </a:r>
                      <a:r>
                        <a:rPr lang="cs-CZ" sz="1200" dirty="0">
                          <a:effectLst/>
                        </a:rPr>
                        <a:t>/rok</a:t>
                      </a:r>
                      <a:endParaRPr lang="cs-CZ" sz="1200" dirty="0">
                        <a:effectLst/>
                        <a:latin typeface="Times New Roman"/>
                        <a:ea typeface="Times New Roman"/>
                      </a:endParaRPr>
                    </a:p>
                  </a:txBody>
                  <a:tcPr marL="44450" marR="44450" marT="0" marB="0" anchor="ctr"/>
                </a:tc>
                <a:tc>
                  <a:txBody>
                    <a:bodyPr/>
                    <a:lstStyle/>
                    <a:p>
                      <a:pPr algn="r">
                        <a:spcAft>
                          <a:spcPts val="0"/>
                        </a:spcAft>
                      </a:pPr>
                      <a:r>
                        <a:rPr lang="cs-CZ" sz="1200">
                          <a:effectLst/>
                        </a:rPr>
                        <a:t>0</a:t>
                      </a:r>
                      <a:endParaRPr lang="cs-CZ" sz="1200">
                        <a:effectLst/>
                        <a:latin typeface="Times New Roman"/>
                        <a:ea typeface="Times New Roman"/>
                      </a:endParaRPr>
                    </a:p>
                  </a:txBody>
                  <a:tcPr marL="44450" marR="44450" marT="0" marB="0" anchor="ctr"/>
                </a:tc>
              </a:tr>
              <a:tr h="113537">
                <a:tc>
                  <a:txBody>
                    <a:bodyPr/>
                    <a:lstStyle/>
                    <a:p>
                      <a:pPr>
                        <a:spcAft>
                          <a:spcPts val="0"/>
                        </a:spcAft>
                      </a:pPr>
                      <a:r>
                        <a:rPr lang="cs-CZ" sz="1200">
                          <a:effectLst/>
                        </a:rPr>
                        <a:t>Stálé náklady a zisk celkem</a:t>
                      </a:r>
                      <a:endParaRPr lang="cs-CZ" sz="1200">
                        <a:effectLst/>
                        <a:latin typeface="Times New Roman"/>
                        <a:ea typeface="Times New Roman"/>
                      </a:endParaRPr>
                    </a:p>
                  </a:txBody>
                  <a:tcPr marL="44450" marR="44450" marT="0" marB="0" anchor="ctr"/>
                </a:tc>
                <a:tc>
                  <a:txBody>
                    <a:bodyPr/>
                    <a:lstStyle/>
                    <a:p>
                      <a:pPr algn="ctr">
                        <a:spcAft>
                          <a:spcPts val="0"/>
                        </a:spcAft>
                      </a:pPr>
                      <a:r>
                        <a:rPr lang="cs-CZ" sz="1200" dirty="0" err="1">
                          <a:effectLst/>
                        </a:rPr>
                        <a:t>tis.Kč</a:t>
                      </a:r>
                      <a:r>
                        <a:rPr lang="cs-CZ" sz="1200" dirty="0">
                          <a:effectLst/>
                        </a:rPr>
                        <a:t>/rok</a:t>
                      </a:r>
                      <a:endParaRPr lang="cs-CZ" sz="1200" dirty="0">
                        <a:effectLst/>
                        <a:latin typeface="Times New Roman"/>
                        <a:ea typeface="Times New Roman"/>
                      </a:endParaRPr>
                    </a:p>
                  </a:txBody>
                  <a:tcPr marL="44450" marR="44450" marT="0" marB="0" anchor="ctr"/>
                </a:tc>
                <a:tc>
                  <a:txBody>
                    <a:bodyPr/>
                    <a:lstStyle/>
                    <a:p>
                      <a:pPr algn="r">
                        <a:spcAft>
                          <a:spcPts val="0"/>
                        </a:spcAft>
                      </a:pPr>
                      <a:r>
                        <a:rPr lang="cs-CZ" sz="1200">
                          <a:effectLst/>
                        </a:rPr>
                        <a:t>106</a:t>
                      </a:r>
                      <a:endParaRPr lang="cs-CZ" sz="1200">
                        <a:effectLst/>
                        <a:latin typeface="Times New Roman"/>
                        <a:ea typeface="Times New Roman"/>
                      </a:endParaRPr>
                    </a:p>
                  </a:txBody>
                  <a:tcPr marL="44450" marR="44450" marT="0" marB="0" anchor="ctr"/>
                </a:tc>
              </a:tr>
              <a:tr h="113537">
                <a:tc>
                  <a:txBody>
                    <a:bodyPr/>
                    <a:lstStyle/>
                    <a:p>
                      <a:pPr>
                        <a:spcAft>
                          <a:spcPts val="0"/>
                        </a:spcAft>
                      </a:pPr>
                      <a:r>
                        <a:rPr lang="cs-CZ" sz="1200">
                          <a:effectLst/>
                        </a:rPr>
                        <a:t>Náklady celkem včetně zisku</a:t>
                      </a:r>
                      <a:endParaRPr lang="cs-CZ" sz="1200">
                        <a:effectLst/>
                        <a:latin typeface="Times New Roman"/>
                        <a:ea typeface="Times New Roman"/>
                      </a:endParaRPr>
                    </a:p>
                  </a:txBody>
                  <a:tcPr marL="44450" marR="44450" marT="0" marB="0" anchor="ctr"/>
                </a:tc>
                <a:tc>
                  <a:txBody>
                    <a:bodyPr/>
                    <a:lstStyle/>
                    <a:p>
                      <a:pPr algn="ctr">
                        <a:spcAft>
                          <a:spcPts val="0"/>
                        </a:spcAft>
                      </a:pPr>
                      <a:r>
                        <a:rPr lang="cs-CZ" sz="1200" dirty="0" err="1">
                          <a:effectLst/>
                        </a:rPr>
                        <a:t>tis.Kč</a:t>
                      </a:r>
                      <a:r>
                        <a:rPr lang="cs-CZ" sz="1200" dirty="0">
                          <a:effectLst/>
                        </a:rPr>
                        <a:t>/rok</a:t>
                      </a:r>
                      <a:endParaRPr lang="cs-CZ" sz="1200" dirty="0">
                        <a:effectLst/>
                        <a:latin typeface="Times New Roman"/>
                        <a:ea typeface="Times New Roman"/>
                      </a:endParaRPr>
                    </a:p>
                  </a:txBody>
                  <a:tcPr marL="44450" marR="44450" marT="0" marB="0" anchor="ctr"/>
                </a:tc>
                <a:tc>
                  <a:txBody>
                    <a:bodyPr/>
                    <a:lstStyle/>
                    <a:p>
                      <a:pPr algn="r">
                        <a:spcAft>
                          <a:spcPts val="0"/>
                        </a:spcAft>
                      </a:pPr>
                      <a:r>
                        <a:rPr lang="cs-CZ" sz="1200" dirty="0">
                          <a:effectLst/>
                        </a:rPr>
                        <a:t>442</a:t>
                      </a:r>
                      <a:endParaRPr lang="cs-CZ" sz="1200" dirty="0">
                        <a:effectLst/>
                        <a:latin typeface="Times New Roman"/>
                        <a:ea typeface="Times New Roman"/>
                      </a:endParaRPr>
                    </a:p>
                  </a:txBody>
                  <a:tcPr marL="44450" marR="44450" marT="0" marB="0" anchor="ctr"/>
                </a:tc>
              </a:tr>
              <a:tr h="113537">
                <a:tc>
                  <a:txBody>
                    <a:bodyPr/>
                    <a:lstStyle/>
                    <a:p>
                      <a:pPr>
                        <a:spcAft>
                          <a:spcPts val="0"/>
                        </a:spcAft>
                      </a:pPr>
                      <a:r>
                        <a:rPr lang="cs-CZ" sz="1200">
                          <a:effectLst/>
                        </a:rPr>
                        <a:t>Množství tepelné energie</a:t>
                      </a:r>
                      <a:endParaRPr lang="cs-CZ" sz="1200">
                        <a:effectLst/>
                        <a:latin typeface="Times New Roman"/>
                        <a:ea typeface="Times New Roman"/>
                      </a:endParaRPr>
                    </a:p>
                  </a:txBody>
                  <a:tcPr marL="44450" marR="44450" marT="0" marB="0" anchor="ctr"/>
                </a:tc>
                <a:tc>
                  <a:txBody>
                    <a:bodyPr/>
                    <a:lstStyle/>
                    <a:p>
                      <a:pPr algn="ctr">
                        <a:spcAft>
                          <a:spcPts val="0"/>
                        </a:spcAft>
                      </a:pPr>
                      <a:r>
                        <a:rPr lang="cs-CZ" sz="1200">
                          <a:effectLst/>
                        </a:rPr>
                        <a:t>GJ/rok</a:t>
                      </a:r>
                      <a:endParaRPr lang="cs-CZ" sz="1200">
                        <a:effectLst/>
                        <a:latin typeface="Times New Roman"/>
                        <a:ea typeface="Times New Roman"/>
                      </a:endParaRPr>
                    </a:p>
                  </a:txBody>
                  <a:tcPr marL="44450" marR="44450" marT="0" marB="0" anchor="ctr"/>
                </a:tc>
                <a:tc>
                  <a:txBody>
                    <a:bodyPr/>
                    <a:lstStyle/>
                    <a:p>
                      <a:pPr algn="r">
                        <a:spcAft>
                          <a:spcPts val="0"/>
                        </a:spcAft>
                      </a:pPr>
                      <a:r>
                        <a:rPr lang="cs-CZ" sz="1200" dirty="0">
                          <a:effectLst/>
                        </a:rPr>
                        <a:t>900</a:t>
                      </a:r>
                      <a:endParaRPr lang="cs-CZ" sz="1200" dirty="0">
                        <a:effectLst/>
                        <a:latin typeface="Times New Roman"/>
                        <a:ea typeface="Times New Roman"/>
                      </a:endParaRPr>
                    </a:p>
                  </a:txBody>
                  <a:tcPr marL="44450" marR="44450" marT="0" marB="0" anchor="ctr"/>
                </a:tc>
              </a:tr>
              <a:tr h="113537">
                <a:tc>
                  <a:txBody>
                    <a:bodyPr/>
                    <a:lstStyle/>
                    <a:p>
                      <a:pPr>
                        <a:spcAft>
                          <a:spcPts val="0"/>
                        </a:spcAft>
                      </a:pPr>
                      <a:r>
                        <a:rPr lang="cs-CZ" sz="1200">
                          <a:effectLst/>
                        </a:rPr>
                        <a:t>Cena za GJ tepla bez DPH</a:t>
                      </a:r>
                      <a:endParaRPr lang="cs-CZ" sz="1200">
                        <a:effectLst/>
                        <a:latin typeface="Times New Roman"/>
                        <a:ea typeface="Times New Roman"/>
                      </a:endParaRPr>
                    </a:p>
                  </a:txBody>
                  <a:tcPr marL="44450" marR="44450" marT="0" marB="0" anchor="ctr"/>
                </a:tc>
                <a:tc>
                  <a:txBody>
                    <a:bodyPr/>
                    <a:lstStyle/>
                    <a:p>
                      <a:pPr algn="ctr">
                        <a:spcAft>
                          <a:spcPts val="0"/>
                        </a:spcAft>
                      </a:pPr>
                      <a:r>
                        <a:rPr lang="cs-CZ" sz="1200">
                          <a:effectLst/>
                        </a:rPr>
                        <a:t>Kč/GJ</a:t>
                      </a:r>
                      <a:endParaRPr lang="cs-CZ" sz="1200">
                        <a:effectLst/>
                        <a:latin typeface="Times New Roman"/>
                        <a:ea typeface="Times New Roman"/>
                      </a:endParaRPr>
                    </a:p>
                  </a:txBody>
                  <a:tcPr marL="44450" marR="44450" marT="0" marB="0" anchor="ctr"/>
                </a:tc>
                <a:tc>
                  <a:txBody>
                    <a:bodyPr/>
                    <a:lstStyle/>
                    <a:p>
                      <a:pPr algn="r">
                        <a:spcAft>
                          <a:spcPts val="0"/>
                        </a:spcAft>
                      </a:pPr>
                      <a:r>
                        <a:rPr lang="cs-CZ" sz="1200" b="1" dirty="0">
                          <a:effectLst/>
                        </a:rPr>
                        <a:t>491,37</a:t>
                      </a:r>
                      <a:endParaRPr lang="cs-CZ" sz="1200" b="1" dirty="0">
                        <a:effectLst/>
                        <a:latin typeface="Times New Roman"/>
                        <a:ea typeface="Times New Roman"/>
                      </a:endParaRPr>
                    </a:p>
                  </a:txBody>
                  <a:tcPr marL="44450" marR="44450" marT="0" marB="0" anchor="ctr"/>
                </a:tc>
              </a:tr>
            </a:tbl>
          </a:graphicData>
        </a:graphic>
      </p:graphicFrame>
    </p:spTree>
    <p:extLst>
      <p:ext uri="{BB962C8B-B14F-4D97-AF65-F5344CB8AC3E}">
        <p14:creationId xmlns:p14="http://schemas.microsoft.com/office/powerpoint/2010/main" val="3948773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990" name="Text Box 518"/>
          <p:cNvSpPr txBox="1">
            <a:spLocks noChangeArrowheads="1"/>
          </p:cNvSpPr>
          <p:nvPr/>
        </p:nvSpPr>
        <p:spPr bwMode="auto">
          <a:xfrm>
            <a:off x="250825" y="279400"/>
            <a:ext cx="8712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defRPr/>
            </a:pPr>
            <a:r>
              <a:rPr lang="cs-CZ" sz="2800" u="sng" dirty="0">
                <a:solidFill>
                  <a:srgbClr val="000000"/>
                </a:solidFill>
                <a:effectLst>
                  <a:outerShdw blurRad="38100" dist="38100" dir="2700000" algn="tl">
                    <a:srgbClr val="C0C0C0"/>
                  </a:outerShdw>
                </a:effectLst>
                <a:latin typeface="Arial" charset="0"/>
                <a:ea typeface="Lucida Sans Unicode" pitchFamily="34" charset="0"/>
                <a:cs typeface="Lucida Sans Unicode" pitchFamily="34" charset="0"/>
              </a:rPr>
              <a:t>Vybrané </a:t>
            </a:r>
            <a:r>
              <a:rPr lang="cs-CZ" sz="2800" u="sng" dirty="0" smtClean="0">
                <a:solidFill>
                  <a:srgbClr val="000000"/>
                </a:solidFill>
                <a:effectLst>
                  <a:outerShdw blurRad="38100" dist="38100" dir="2700000" algn="tl">
                    <a:srgbClr val="C0C0C0"/>
                  </a:outerShdw>
                </a:effectLst>
                <a:latin typeface="Arial" charset="0"/>
                <a:ea typeface="Lucida Sans Unicode" pitchFamily="34" charset="0"/>
                <a:cs typeface="Lucida Sans Unicode" pitchFamily="34" charset="0"/>
              </a:rPr>
              <a:t>okrskové kotelny</a:t>
            </a:r>
            <a:endParaRPr lang="cs-CZ" sz="2800" u="sng" dirty="0">
              <a:solidFill>
                <a:srgbClr val="000000"/>
              </a:solidFill>
              <a:effectLst>
                <a:outerShdw blurRad="38100" dist="38100" dir="2700000" algn="tl">
                  <a:srgbClr val="C0C0C0"/>
                </a:outerShdw>
              </a:effectLst>
              <a:latin typeface="Arial" charset="0"/>
              <a:ea typeface="Lucida Sans Unicode" pitchFamily="34" charset="0"/>
              <a:cs typeface="Lucida Sans Unicode" pitchFamily="34" charset="0"/>
            </a:endParaRPr>
          </a:p>
        </p:txBody>
      </p:sp>
      <p:sp>
        <p:nvSpPr>
          <p:cNvPr id="5123" name="Text Box 519"/>
          <p:cNvSpPr txBox="1">
            <a:spLocks noChangeArrowheads="1"/>
          </p:cNvSpPr>
          <p:nvPr/>
        </p:nvSpPr>
        <p:spPr bwMode="auto">
          <a:xfrm>
            <a:off x="354012" y="773112"/>
            <a:ext cx="8505825" cy="24115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marL="342900" indent="-342900" defTabSz="449263" eaLnBrk="0" hangingPunct="0">
              <a:tabLst>
                <a:tab pos="261938" algn="l"/>
                <a:tab pos="533400"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b="1">
                <a:solidFill>
                  <a:schemeClr val="tx2"/>
                </a:solidFill>
                <a:latin typeface="Times New Roman" pitchFamily="18" charset="0"/>
              </a:defRPr>
            </a:lvl1pPr>
            <a:lvl2pPr marL="533400" indent="-266700" defTabSz="449263" eaLnBrk="0" hangingPunct="0">
              <a:tabLst>
                <a:tab pos="261938" algn="l"/>
                <a:tab pos="533400"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b="1">
                <a:solidFill>
                  <a:schemeClr val="tx2"/>
                </a:solidFill>
                <a:latin typeface="Times New Roman" pitchFamily="18" charset="0"/>
              </a:defRPr>
            </a:lvl2pPr>
            <a:lvl3pPr marL="1143000" indent="-228600" defTabSz="449263" eaLnBrk="0" hangingPunct="0">
              <a:tabLst>
                <a:tab pos="261938" algn="l"/>
                <a:tab pos="533400"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b="1">
                <a:solidFill>
                  <a:schemeClr val="tx2"/>
                </a:solidFill>
                <a:latin typeface="Times New Roman" pitchFamily="18" charset="0"/>
              </a:defRPr>
            </a:lvl3pPr>
            <a:lvl4pPr marL="1600200" indent="-228600" defTabSz="449263" eaLnBrk="0" hangingPunct="0">
              <a:tabLst>
                <a:tab pos="261938" algn="l"/>
                <a:tab pos="533400"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b="1">
                <a:solidFill>
                  <a:schemeClr val="tx2"/>
                </a:solidFill>
                <a:latin typeface="Times New Roman" pitchFamily="18" charset="0"/>
              </a:defRPr>
            </a:lvl4pPr>
            <a:lvl5pPr marL="2057400" indent="-228600" defTabSz="449263" eaLnBrk="0" hangingPunct="0">
              <a:tabLst>
                <a:tab pos="261938" algn="l"/>
                <a:tab pos="533400"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b="1">
                <a:solidFill>
                  <a:schemeClr val="tx2"/>
                </a:solidFill>
                <a:latin typeface="Times New Roman" pitchFamily="18" charset="0"/>
              </a:defRPr>
            </a:lvl5pPr>
            <a:lvl6pPr marL="2514600" indent="-228600" algn="ctr" defTabSz="449263" eaLnBrk="0" fontAlgn="base" hangingPunct="0">
              <a:spcBef>
                <a:spcPct val="0"/>
              </a:spcBef>
              <a:spcAft>
                <a:spcPct val="0"/>
              </a:spcAft>
              <a:tabLst>
                <a:tab pos="261938" algn="l"/>
                <a:tab pos="533400"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b="1">
                <a:solidFill>
                  <a:schemeClr val="tx2"/>
                </a:solidFill>
                <a:latin typeface="Times New Roman" pitchFamily="18" charset="0"/>
              </a:defRPr>
            </a:lvl6pPr>
            <a:lvl7pPr marL="2971800" indent="-228600" algn="ctr" defTabSz="449263" eaLnBrk="0" fontAlgn="base" hangingPunct="0">
              <a:spcBef>
                <a:spcPct val="0"/>
              </a:spcBef>
              <a:spcAft>
                <a:spcPct val="0"/>
              </a:spcAft>
              <a:tabLst>
                <a:tab pos="261938" algn="l"/>
                <a:tab pos="533400"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b="1">
                <a:solidFill>
                  <a:schemeClr val="tx2"/>
                </a:solidFill>
                <a:latin typeface="Times New Roman" pitchFamily="18" charset="0"/>
              </a:defRPr>
            </a:lvl7pPr>
            <a:lvl8pPr marL="3429000" indent="-228600" algn="ctr" defTabSz="449263" eaLnBrk="0" fontAlgn="base" hangingPunct="0">
              <a:spcBef>
                <a:spcPct val="0"/>
              </a:spcBef>
              <a:spcAft>
                <a:spcPct val="0"/>
              </a:spcAft>
              <a:tabLst>
                <a:tab pos="261938" algn="l"/>
                <a:tab pos="533400"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b="1">
                <a:solidFill>
                  <a:schemeClr val="tx2"/>
                </a:solidFill>
                <a:latin typeface="Times New Roman" pitchFamily="18" charset="0"/>
              </a:defRPr>
            </a:lvl8pPr>
            <a:lvl9pPr marL="3886200" indent="-228600" algn="ctr" defTabSz="449263" eaLnBrk="0" fontAlgn="base" hangingPunct="0">
              <a:spcBef>
                <a:spcPct val="0"/>
              </a:spcBef>
              <a:spcAft>
                <a:spcPct val="0"/>
              </a:spcAft>
              <a:tabLst>
                <a:tab pos="261938" algn="l"/>
                <a:tab pos="533400"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b="1">
                <a:solidFill>
                  <a:schemeClr val="tx2"/>
                </a:solidFill>
                <a:latin typeface="Times New Roman" pitchFamily="18" charset="0"/>
              </a:defRPr>
            </a:lvl9pPr>
          </a:lstStyle>
          <a:p>
            <a:pPr lvl="1" algn="l" eaLnBrk="1" hangingPunct="1">
              <a:lnSpc>
                <a:spcPct val="130000"/>
              </a:lnSpc>
              <a:buClr>
                <a:srgbClr val="000000"/>
              </a:buClr>
              <a:buSzPct val="110000"/>
              <a:buFontTx/>
              <a:buChar char="•"/>
            </a:pPr>
            <a:endParaRPr lang="cs-CZ" altLang="cs-CZ" dirty="0" smtClean="0">
              <a:solidFill>
                <a:srgbClr val="000000"/>
              </a:solidFill>
              <a:latin typeface="Arial" charset="0"/>
            </a:endParaRPr>
          </a:p>
          <a:p>
            <a:pPr lvl="1" algn="l" eaLnBrk="1" hangingPunct="1">
              <a:lnSpc>
                <a:spcPct val="130000"/>
              </a:lnSpc>
              <a:buClr>
                <a:srgbClr val="000000"/>
              </a:buClr>
              <a:buSzPct val="110000"/>
              <a:buFontTx/>
              <a:buChar char="•"/>
            </a:pPr>
            <a:r>
              <a:rPr lang="cs-CZ" altLang="cs-CZ" sz="2000" dirty="0" smtClean="0">
                <a:solidFill>
                  <a:srgbClr val="000000"/>
                </a:solidFill>
                <a:latin typeface="Arial" charset="0"/>
              </a:rPr>
              <a:t>Okrsek K 309</a:t>
            </a:r>
            <a:endParaRPr lang="cs-CZ" altLang="cs-CZ" sz="2000" b="0" dirty="0">
              <a:solidFill>
                <a:srgbClr val="000000"/>
              </a:solidFill>
              <a:latin typeface="Arial" charset="0"/>
            </a:endParaRPr>
          </a:p>
          <a:p>
            <a:pPr lvl="1" algn="l" eaLnBrk="1" hangingPunct="1">
              <a:lnSpc>
                <a:spcPct val="130000"/>
              </a:lnSpc>
              <a:buClr>
                <a:srgbClr val="000000"/>
              </a:buClr>
              <a:buSzPct val="110000"/>
              <a:buFontTx/>
              <a:buChar char="•"/>
            </a:pPr>
            <a:r>
              <a:rPr lang="cs-CZ" altLang="cs-CZ" sz="2000" dirty="0" smtClean="0">
                <a:solidFill>
                  <a:srgbClr val="000000"/>
                </a:solidFill>
                <a:latin typeface="Arial" charset="0"/>
              </a:rPr>
              <a:t>Okrsek K 317</a:t>
            </a:r>
            <a:endParaRPr lang="cs-CZ" altLang="cs-CZ" sz="2000" dirty="0">
              <a:solidFill>
                <a:srgbClr val="000000"/>
              </a:solidFill>
              <a:latin typeface="Arial" charset="0"/>
            </a:endParaRPr>
          </a:p>
          <a:p>
            <a:pPr lvl="1" algn="l" eaLnBrk="1" hangingPunct="1">
              <a:lnSpc>
                <a:spcPct val="130000"/>
              </a:lnSpc>
              <a:buClr>
                <a:srgbClr val="000000"/>
              </a:buClr>
              <a:buSzPct val="110000"/>
              <a:buFontTx/>
              <a:buChar char="•"/>
            </a:pPr>
            <a:r>
              <a:rPr lang="cs-CZ" altLang="cs-CZ" sz="2000" dirty="0" smtClean="0">
                <a:solidFill>
                  <a:srgbClr val="000000"/>
                </a:solidFill>
                <a:latin typeface="Arial" charset="0"/>
              </a:rPr>
              <a:t>Okrsek K 328</a:t>
            </a:r>
          </a:p>
          <a:p>
            <a:pPr lvl="1" algn="l" eaLnBrk="1" hangingPunct="1">
              <a:lnSpc>
                <a:spcPct val="130000"/>
              </a:lnSpc>
              <a:buClr>
                <a:srgbClr val="000000"/>
              </a:buClr>
              <a:buSzPct val="110000"/>
              <a:buFontTx/>
              <a:buChar char="•"/>
            </a:pPr>
            <a:r>
              <a:rPr lang="cs-CZ" altLang="cs-CZ" sz="2000" dirty="0" smtClean="0">
                <a:solidFill>
                  <a:srgbClr val="000000"/>
                </a:solidFill>
                <a:latin typeface="Arial" charset="0"/>
              </a:rPr>
              <a:t>Okrsek K 331</a:t>
            </a:r>
          </a:p>
          <a:p>
            <a:pPr lvl="1" algn="l" eaLnBrk="1" hangingPunct="1">
              <a:lnSpc>
                <a:spcPct val="130000"/>
              </a:lnSpc>
              <a:buClr>
                <a:srgbClr val="000000"/>
              </a:buClr>
              <a:buSzPct val="110000"/>
              <a:buFontTx/>
              <a:buChar char="•"/>
            </a:pPr>
            <a:r>
              <a:rPr lang="cs-CZ" altLang="cs-CZ" sz="2000" dirty="0" smtClean="0">
                <a:solidFill>
                  <a:srgbClr val="000000"/>
                </a:solidFill>
                <a:latin typeface="Arial" charset="0"/>
              </a:rPr>
              <a:t>Okrsek K 332</a:t>
            </a:r>
          </a:p>
        </p:txBody>
      </p:sp>
      <p:pic>
        <p:nvPicPr>
          <p:cNvPr id="6" name="Obrázek 5"/>
          <p:cNvPicPr/>
          <p:nvPr/>
        </p:nvPicPr>
        <p:blipFill>
          <a:blip r:embed="rId3">
            <a:extLst>
              <a:ext uri="{28A0092B-C50C-407E-A947-70E740481C1C}">
                <a14:useLocalDpi xmlns:a14="http://schemas.microsoft.com/office/drawing/2010/main" val="0"/>
              </a:ext>
            </a:extLst>
          </a:blip>
          <a:stretch>
            <a:fillRect/>
          </a:stretch>
        </p:blipFill>
        <p:spPr>
          <a:xfrm>
            <a:off x="4301970" y="953724"/>
            <a:ext cx="2418505" cy="3285959"/>
          </a:xfrm>
          <a:prstGeom prst="rect">
            <a:avLst/>
          </a:prstGeom>
        </p:spPr>
      </p:pic>
      <p:graphicFrame>
        <p:nvGraphicFramePr>
          <p:cNvPr id="2" name="Tabulka 1"/>
          <p:cNvGraphicFramePr>
            <a:graphicFrameLocks noGrp="1"/>
          </p:cNvGraphicFramePr>
          <p:nvPr>
            <p:extLst>
              <p:ext uri="{D42A27DB-BD31-4B8C-83A1-F6EECF244321}">
                <p14:modId xmlns:p14="http://schemas.microsoft.com/office/powerpoint/2010/main" val="1233625643"/>
              </p:ext>
            </p:extLst>
          </p:nvPr>
        </p:nvGraphicFramePr>
        <p:xfrm>
          <a:off x="1203325" y="4259250"/>
          <a:ext cx="6807198" cy="1927860"/>
        </p:xfrm>
        <a:graphic>
          <a:graphicData uri="http://schemas.openxmlformats.org/drawingml/2006/table">
            <a:tbl>
              <a:tblPr firstRow="1" firstCol="1" bandRow="1">
                <a:tableStyleId>{073A0DAA-6AF3-43AB-8588-CEC1D06C72B9}</a:tableStyleId>
              </a:tblPr>
              <a:tblGrid>
                <a:gridCol w="1235470"/>
                <a:gridCol w="1235470"/>
                <a:gridCol w="1235470"/>
                <a:gridCol w="1550394"/>
                <a:gridCol w="1550394"/>
              </a:tblGrid>
              <a:tr h="190500">
                <a:tc rowSpan="3">
                  <a:txBody>
                    <a:bodyPr/>
                    <a:lstStyle/>
                    <a:p>
                      <a:pPr algn="ctr">
                        <a:lnSpc>
                          <a:spcPct val="115000"/>
                        </a:lnSpc>
                        <a:spcAft>
                          <a:spcPts val="0"/>
                        </a:spcAft>
                      </a:pPr>
                      <a:r>
                        <a:rPr lang="cs-CZ" sz="1100" dirty="0">
                          <a:effectLst/>
                        </a:rPr>
                        <a:t>Okrsek</a:t>
                      </a:r>
                      <a:endParaRPr lang="cs-CZ" sz="1100" dirty="0">
                        <a:effectLst/>
                        <a:latin typeface="Calibri"/>
                        <a:ea typeface="Calibri"/>
                        <a:cs typeface="Times New Roman"/>
                      </a:endParaRPr>
                    </a:p>
                  </a:txBody>
                  <a:tcPr marL="44450" marR="44450" marT="0" marB="0" anchor="ctr"/>
                </a:tc>
                <a:tc gridSpan="4">
                  <a:txBody>
                    <a:bodyPr/>
                    <a:lstStyle/>
                    <a:p>
                      <a:pPr algn="ctr">
                        <a:lnSpc>
                          <a:spcPct val="115000"/>
                        </a:lnSpc>
                        <a:spcAft>
                          <a:spcPts val="0"/>
                        </a:spcAft>
                      </a:pPr>
                      <a:r>
                        <a:rPr lang="cs-CZ" sz="1100">
                          <a:effectLst/>
                        </a:rPr>
                        <a:t>Výroba tepla</a:t>
                      </a:r>
                      <a:endParaRPr lang="cs-CZ" sz="1100">
                        <a:effectLst/>
                        <a:latin typeface="Calibri"/>
                        <a:ea typeface="Calibri"/>
                        <a:cs typeface="Times New Roman"/>
                      </a:endParaRPr>
                    </a:p>
                  </a:txBody>
                  <a:tcPr marL="44450" marR="44450" marT="0" marB="0" anchor="ctr"/>
                </a:tc>
                <a:tc hMerge="1">
                  <a:txBody>
                    <a:bodyPr/>
                    <a:lstStyle/>
                    <a:p>
                      <a:endParaRPr lang="cs-CZ"/>
                    </a:p>
                  </a:txBody>
                  <a:tcPr/>
                </a:tc>
                <a:tc hMerge="1">
                  <a:txBody>
                    <a:bodyPr/>
                    <a:lstStyle/>
                    <a:p>
                      <a:endParaRPr lang="cs-CZ"/>
                    </a:p>
                  </a:txBody>
                  <a:tcPr/>
                </a:tc>
                <a:tc hMerge="1">
                  <a:txBody>
                    <a:bodyPr/>
                    <a:lstStyle/>
                    <a:p>
                      <a:endParaRPr lang="cs-CZ"/>
                    </a:p>
                  </a:txBody>
                  <a:tcPr/>
                </a:tc>
              </a:tr>
              <a:tr h="190500">
                <a:tc vMerge="1">
                  <a:txBody>
                    <a:bodyPr/>
                    <a:lstStyle/>
                    <a:p>
                      <a:endParaRPr lang="cs-CZ"/>
                    </a:p>
                  </a:txBody>
                  <a:tcPr/>
                </a:tc>
                <a:tc>
                  <a:txBody>
                    <a:bodyPr/>
                    <a:lstStyle/>
                    <a:p>
                      <a:pPr algn="ctr">
                        <a:lnSpc>
                          <a:spcPct val="115000"/>
                        </a:lnSpc>
                        <a:spcAft>
                          <a:spcPts val="0"/>
                        </a:spcAft>
                      </a:pPr>
                      <a:r>
                        <a:rPr lang="cs-CZ" sz="1100" b="1">
                          <a:effectLst/>
                        </a:rPr>
                        <a:t>Provozní kotelna</a:t>
                      </a:r>
                      <a:endParaRPr lang="cs-CZ" sz="1100" b="1">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cs-CZ" sz="1100" b="1">
                          <a:effectLst/>
                        </a:rPr>
                        <a:t>Špičková kotelna</a:t>
                      </a:r>
                      <a:endParaRPr lang="cs-CZ" sz="1100" b="1">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cs-CZ" sz="1100" b="1">
                          <a:effectLst/>
                        </a:rPr>
                        <a:t>KGJ</a:t>
                      </a:r>
                      <a:endParaRPr lang="cs-CZ" sz="1100" b="1">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cs-CZ" sz="1100" b="1" dirty="0">
                          <a:effectLst/>
                        </a:rPr>
                        <a:t>Celkem</a:t>
                      </a:r>
                      <a:endParaRPr lang="cs-CZ" sz="1100" b="1" dirty="0">
                        <a:effectLst/>
                        <a:latin typeface="Calibri"/>
                        <a:ea typeface="Calibri"/>
                        <a:cs typeface="Times New Roman"/>
                      </a:endParaRPr>
                    </a:p>
                  </a:txBody>
                  <a:tcPr marL="44450" marR="44450" marT="0" marB="0" anchor="ctr"/>
                </a:tc>
              </a:tr>
              <a:tr h="190500">
                <a:tc vMerge="1">
                  <a:txBody>
                    <a:bodyPr/>
                    <a:lstStyle/>
                    <a:p>
                      <a:endParaRPr lang="cs-CZ"/>
                    </a:p>
                  </a:txBody>
                  <a:tcPr/>
                </a:tc>
                <a:tc>
                  <a:txBody>
                    <a:bodyPr/>
                    <a:lstStyle/>
                    <a:p>
                      <a:pPr algn="ctr">
                        <a:lnSpc>
                          <a:spcPct val="115000"/>
                        </a:lnSpc>
                        <a:spcAft>
                          <a:spcPts val="0"/>
                        </a:spcAft>
                      </a:pPr>
                      <a:r>
                        <a:rPr lang="cs-CZ" sz="1100">
                          <a:effectLst/>
                        </a:rPr>
                        <a:t>GJ</a:t>
                      </a:r>
                      <a:endParaRPr lang="cs-CZ"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cs-CZ" sz="1100">
                          <a:effectLst/>
                        </a:rPr>
                        <a:t>GJ</a:t>
                      </a:r>
                      <a:endParaRPr lang="cs-CZ"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cs-CZ" sz="1100">
                          <a:effectLst/>
                        </a:rPr>
                        <a:t>GJ</a:t>
                      </a:r>
                      <a:endParaRPr lang="cs-CZ"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cs-CZ" sz="1100">
                          <a:effectLst/>
                        </a:rPr>
                        <a:t>GJ</a:t>
                      </a:r>
                      <a:endParaRPr lang="cs-CZ" sz="1100">
                        <a:effectLst/>
                        <a:latin typeface="Calibri"/>
                        <a:ea typeface="Calibri"/>
                        <a:cs typeface="Times New Roman"/>
                      </a:endParaRPr>
                    </a:p>
                  </a:txBody>
                  <a:tcPr marL="44450" marR="44450" marT="0" marB="0" anchor="ctr"/>
                </a:tc>
              </a:tr>
              <a:tr h="190500">
                <a:tc>
                  <a:txBody>
                    <a:bodyPr/>
                    <a:lstStyle/>
                    <a:p>
                      <a:pPr>
                        <a:lnSpc>
                          <a:spcPct val="115000"/>
                        </a:lnSpc>
                        <a:spcAft>
                          <a:spcPts val="0"/>
                        </a:spcAft>
                      </a:pPr>
                      <a:r>
                        <a:rPr lang="cs-CZ" sz="1100">
                          <a:effectLst/>
                        </a:rPr>
                        <a:t>Okrsek K 309</a:t>
                      </a:r>
                      <a:endParaRPr lang="cs-CZ" sz="110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cs-CZ" sz="1100">
                          <a:effectLst/>
                        </a:rPr>
                        <a:t>17 534,0</a:t>
                      </a:r>
                      <a:endParaRPr lang="cs-CZ" sz="110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cs-CZ" sz="1100">
                          <a:effectLst/>
                        </a:rPr>
                        <a:t>1 259,0</a:t>
                      </a:r>
                      <a:endParaRPr lang="cs-CZ" sz="110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cs-CZ" sz="1100">
                          <a:effectLst/>
                        </a:rPr>
                        <a:t>0,0</a:t>
                      </a:r>
                      <a:endParaRPr lang="cs-CZ"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cs-CZ" sz="1100" b="1" dirty="0">
                          <a:effectLst/>
                        </a:rPr>
                        <a:t>18 793</a:t>
                      </a:r>
                      <a:endParaRPr lang="cs-CZ" sz="1100" b="1" dirty="0">
                        <a:effectLst/>
                        <a:latin typeface="Calibri"/>
                        <a:ea typeface="Calibri"/>
                        <a:cs typeface="Times New Roman"/>
                      </a:endParaRPr>
                    </a:p>
                  </a:txBody>
                  <a:tcPr marL="44450" marR="44450" marT="0" marB="0" anchor="ctr"/>
                </a:tc>
              </a:tr>
              <a:tr h="190500">
                <a:tc>
                  <a:txBody>
                    <a:bodyPr/>
                    <a:lstStyle/>
                    <a:p>
                      <a:pPr>
                        <a:lnSpc>
                          <a:spcPct val="115000"/>
                        </a:lnSpc>
                        <a:spcAft>
                          <a:spcPts val="0"/>
                        </a:spcAft>
                      </a:pPr>
                      <a:r>
                        <a:rPr lang="cs-CZ" sz="1100">
                          <a:effectLst/>
                        </a:rPr>
                        <a:t>Okrsek K 317</a:t>
                      </a:r>
                      <a:endParaRPr lang="cs-CZ" sz="110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cs-CZ" sz="1100">
                          <a:effectLst/>
                        </a:rPr>
                        <a:t>13 277,0</a:t>
                      </a:r>
                      <a:endParaRPr lang="cs-CZ" sz="110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cs-CZ" sz="1100">
                          <a:effectLst/>
                        </a:rPr>
                        <a:t>1 295,0</a:t>
                      </a:r>
                      <a:endParaRPr lang="cs-CZ" sz="110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cs-CZ" sz="1100">
                          <a:effectLst/>
                        </a:rPr>
                        <a:t>7 134,0</a:t>
                      </a:r>
                      <a:endParaRPr lang="cs-CZ"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cs-CZ" sz="1100" b="1" dirty="0">
                          <a:effectLst/>
                        </a:rPr>
                        <a:t>21 706</a:t>
                      </a:r>
                      <a:endParaRPr lang="cs-CZ" sz="1100" b="1" dirty="0">
                        <a:effectLst/>
                        <a:latin typeface="Calibri"/>
                        <a:ea typeface="Calibri"/>
                        <a:cs typeface="Times New Roman"/>
                      </a:endParaRPr>
                    </a:p>
                  </a:txBody>
                  <a:tcPr marL="44450" marR="44450" marT="0" marB="0" anchor="ctr"/>
                </a:tc>
              </a:tr>
              <a:tr h="190500">
                <a:tc>
                  <a:txBody>
                    <a:bodyPr/>
                    <a:lstStyle/>
                    <a:p>
                      <a:pPr>
                        <a:lnSpc>
                          <a:spcPct val="115000"/>
                        </a:lnSpc>
                        <a:spcAft>
                          <a:spcPts val="0"/>
                        </a:spcAft>
                      </a:pPr>
                      <a:r>
                        <a:rPr lang="cs-CZ" sz="1100">
                          <a:effectLst/>
                        </a:rPr>
                        <a:t>Okrsek K 328</a:t>
                      </a:r>
                      <a:endParaRPr lang="cs-CZ" sz="110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cs-CZ" sz="1100">
                          <a:effectLst/>
                        </a:rPr>
                        <a:t>2 079,0</a:t>
                      </a:r>
                      <a:endParaRPr lang="cs-CZ" sz="110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cs-CZ" sz="1100">
                          <a:effectLst/>
                        </a:rPr>
                        <a:t>0,0</a:t>
                      </a:r>
                      <a:endParaRPr lang="cs-CZ" sz="110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cs-CZ" sz="1100">
                          <a:effectLst/>
                        </a:rPr>
                        <a:t>2 163,0</a:t>
                      </a:r>
                      <a:endParaRPr lang="cs-CZ"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cs-CZ" sz="1100" b="1" dirty="0">
                          <a:effectLst/>
                        </a:rPr>
                        <a:t>4 242</a:t>
                      </a:r>
                      <a:endParaRPr lang="cs-CZ" sz="1100" b="1" dirty="0">
                        <a:effectLst/>
                        <a:latin typeface="Calibri"/>
                        <a:ea typeface="Calibri"/>
                        <a:cs typeface="Times New Roman"/>
                      </a:endParaRPr>
                    </a:p>
                  </a:txBody>
                  <a:tcPr marL="44450" marR="44450" marT="0" marB="0" anchor="ctr"/>
                </a:tc>
              </a:tr>
              <a:tr h="190500">
                <a:tc>
                  <a:txBody>
                    <a:bodyPr/>
                    <a:lstStyle/>
                    <a:p>
                      <a:pPr>
                        <a:lnSpc>
                          <a:spcPct val="115000"/>
                        </a:lnSpc>
                        <a:spcAft>
                          <a:spcPts val="0"/>
                        </a:spcAft>
                      </a:pPr>
                      <a:r>
                        <a:rPr lang="cs-CZ" sz="1100">
                          <a:effectLst/>
                        </a:rPr>
                        <a:t>Okrsek K 331</a:t>
                      </a:r>
                      <a:endParaRPr lang="cs-CZ" sz="110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cs-CZ" sz="1100">
                          <a:effectLst/>
                        </a:rPr>
                        <a:t>21 126,0</a:t>
                      </a:r>
                      <a:endParaRPr lang="cs-CZ" sz="110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cs-CZ" sz="1100">
                          <a:effectLst/>
                        </a:rPr>
                        <a:t>465,0</a:t>
                      </a:r>
                      <a:endParaRPr lang="cs-CZ" sz="110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cs-CZ" sz="1100">
                          <a:effectLst/>
                        </a:rPr>
                        <a:t>8 360,0</a:t>
                      </a:r>
                      <a:endParaRPr lang="cs-CZ"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cs-CZ" sz="1100" b="1" dirty="0">
                          <a:effectLst/>
                        </a:rPr>
                        <a:t>29 951</a:t>
                      </a:r>
                      <a:endParaRPr lang="cs-CZ" sz="1100" b="1" dirty="0">
                        <a:effectLst/>
                        <a:latin typeface="Calibri"/>
                        <a:ea typeface="Calibri"/>
                        <a:cs typeface="Times New Roman"/>
                      </a:endParaRPr>
                    </a:p>
                  </a:txBody>
                  <a:tcPr marL="44450" marR="44450" marT="0" marB="0" anchor="ctr"/>
                </a:tc>
              </a:tr>
              <a:tr h="190500">
                <a:tc>
                  <a:txBody>
                    <a:bodyPr/>
                    <a:lstStyle/>
                    <a:p>
                      <a:pPr>
                        <a:lnSpc>
                          <a:spcPct val="115000"/>
                        </a:lnSpc>
                        <a:spcAft>
                          <a:spcPts val="0"/>
                        </a:spcAft>
                      </a:pPr>
                      <a:r>
                        <a:rPr lang="cs-CZ" sz="1100">
                          <a:effectLst/>
                        </a:rPr>
                        <a:t>Okrsek K 332</a:t>
                      </a:r>
                      <a:endParaRPr lang="cs-CZ" sz="110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cs-CZ" sz="1100">
                          <a:effectLst/>
                        </a:rPr>
                        <a:t>4 904,0</a:t>
                      </a:r>
                      <a:endParaRPr lang="cs-CZ" sz="110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cs-CZ" sz="1100">
                          <a:effectLst/>
                        </a:rPr>
                        <a:t>0,0</a:t>
                      </a:r>
                      <a:endParaRPr lang="cs-CZ" sz="110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cs-CZ" sz="1100">
                          <a:effectLst/>
                        </a:rPr>
                        <a:t>7 308,0</a:t>
                      </a:r>
                      <a:endParaRPr lang="cs-CZ"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cs-CZ" sz="1100" b="1" dirty="0">
                          <a:effectLst/>
                        </a:rPr>
                        <a:t>12 212</a:t>
                      </a:r>
                      <a:endParaRPr lang="cs-CZ" sz="1100" b="1" dirty="0">
                        <a:effectLst/>
                        <a:latin typeface="Calibri"/>
                        <a:ea typeface="Calibri"/>
                        <a:cs typeface="Times New Roman"/>
                      </a:endParaRPr>
                    </a:p>
                  </a:txBody>
                  <a:tcPr marL="44450" marR="44450" marT="0" marB="0" anchor="ctr"/>
                </a:tc>
              </a:tr>
              <a:tr h="190500">
                <a:tc>
                  <a:txBody>
                    <a:bodyPr/>
                    <a:lstStyle/>
                    <a:p>
                      <a:pPr>
                        <a:lnSpc>
                          <a:spcPct val="115000"/>
                        </a:lnSpc>
                        <a:spcAft>
                          <a:spcPts val="0"/>
                        </a:spcAft>
                      </a:pPr>
                      <a:r>
                        <a:rPr lang="cs-CZ" sz="1100">
                          <a:effectLst/>
                        </a:rPr>
                        <a:t>Celkem</a:t>
                      </a:r>
                      <a:endParaRPr lang="cs-CZ" sz="110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cs-CZ" sz="1100" b="1" dirty="0">
                          <a:effectLst/>
                        </a:rPr>
                        <a:t>58 920,0</a:t>
                      </a:r>
                      <a:endParaRPr lang="cs-CZ" sz="1100" b="1" dirty="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cs-CZ" sz="1100" b="1" dirty="0">
                          <a:effectLst/>
                        </a:rPr>
                        <a:t>3 019,0</a:t>
                      </a:r>
                      <a:endParaRPr lang="cs-CZ" sz="1100" b="1" dirty="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cs-CZ" sz="1100" b="1" dirty="0">
                          <a:effectLst/>
                        </a:rPr>
                        <a:t>24 965,0</a:t>
                      </a:r>
                      <a:endParaRPr lang="cs-CZ" sz="1100" b="1" dirty="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cs-CZ" sz="1100" b="1" dirty="0">
                          <a:effectLst/>
                        </a:rPr>
                        <a:t>74 692</a:t>
                      </a:r>
                      <a:endParaRPr lang="cs-CZ" sz="1100" b="1" dirty="0">
                        <a:effectLst/>
                        <a:latin typeface="Calibri"/>
                        <a:ea typeface="Calibri"/>
                        <a:cs typeface="Times New Roman"/>
                      </a:endParaRPr>
                    </a:p>
                  </a:txBody>
                  <a:tcPr marL="44450" marR="44450" marT="0" marB="0" anchor="ctr"/>
                </a:tc>
              </a:tr>
              <a:tr h="190500">
                <a:tc>
                  <a:txBody>
                    <a:bodyPr/>
                    <a:lstStyle/>
                    <a:p>
                      <a:pPr>
                        <a:lnSpc>
                          <a:spcPct val="115000"/>
                        </a:lnSpc>
                        <a:spcAft>
                          <a:spcPts val="0"/>
                        </a:spcAft>
                      </a:pPr>
                      <a:r>
                        <a:rPr lang="cs-CZ" sz="1100">
                          <a:effectLst/>
                        </a:rPr>
                        <a:t>Celkem CZT</a:t>
                      </a:r>
                      <a:endParaRPr lang="cs-CZ" sz="1100">
                        <a:effectLst/>
                        <a:latin typeface="Calibri"/>
                        <a:ea typeface="Calibri"/>
                        <a:cs typeface="Times New Roman"/>
                      </a:endParaRPr>
                    </a:p>
                  </a:txBody>
                  <a:tcPr marL="44450" marR="44450" marT="0" marB="0" anchor="ctr"/>
                </a:tc>
                <a:tc gridSpan="3">
                  <a:txBody>
                    <a:bodyPr/>
                    <a:lstStyle/>
                    <a:p>
                      <a:pPr algn="ctr">
                        <a:lnSpc>
                          <a:spcPct val="115000"/>
                        </a:lnSpc>
                        <a:spcAft>
                          <a:spcPts val="0"/>
                        </a:spcAft>
                      </a:pPr>
                      <a:r>
                        <a:rPr lang="cs-CZ" sz="1000" i="1">
                          <a:effectLst/>
                        </a:rPr>
                        <a:t> </a:t>
                      </a:r>
                      <a:endParaRPr lang="cs-CZ" sz="1000" i="1">
                        <a:effectLst/>
                        <a:latin typeface="Calibri"/>
                        <a:ea typeface="Calibri"/>
                        <a:cs typeface="Times New Roman"/>
                      </a:endParaRPr>
                    </a:p>
                  </a:txBody>
                  <a:tcPr marL="44450" marR="44450" marT="0" marB="0" anchor="ctr"/>
                </a:tc>
                <a:tc hMerge="1">
                  <a:txBody>
                    <a:bodyPr/>
                    <a:lstStyle/>
                    <a:p>
                      <a:endParaRPr lang="cs-CZ"/>
                    </a:p>
                  </a:txBody>
                  <a:tcPr/>
                </a:tc>
                <a:tc hMerge="1">
                  <a:txBody>
                    <a:bodyPr/>
                    <a:lstStyle/>
                    <a:p>
                      <a:endParaRPr lang="cs-CZ"/>
                    </a:p>
                  </a:txBody>
                  <a:tcPr/>
                </a:tc>
                <a:tc>
                  <a:txBody>
                    <a:bodyPr/>
                    <a:lstStyle/>
                    <a:p>
                      <a:pPr algn="ctr">
                        <a:lnSpc>
                          <a:spcPct val="115000"/>
                        </a:lnSpc>
                        <a:spcAft>
                          <a:spcPts val="0"/>
                        </a:spcAft>
                      </a:pPr>
                      <a:r>
                        <a:rPr lang="cs-CZ" sz="1000" b="1" i="1" dirty="0">
                          <a:effectLst/>
                        </a:rPr>
                        <a:t>80 000</a:t>
                      </a:r>
                      <a:endParaRPr lang="cs-CZ" sz="1000" b="1" i="1" dirty="0">
                        <a:effectLst/>
                        <a:latin typeface="Calibri"/>
                        <a:ea typeface="Calibri"/>
                        <a:cs typeface="Times New Roman"/>
                      </a:endParaRPr>
                    </a:p>
                  </a:txBody>
                  <a:tcPr marL="44450" marR="44450" marT="0" marB="0" anchor="b"/>
                </a:tc>
              </a:tr>
            </a:tbl>
          </a:graphicData>
        </a:graphic>
      </p:graphicFrame>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7" name="Text Box 5"/>
          <p:cNvSpPr txBox="1">
            <a:spLocks noChangeArrowheads="1"/>
          </p:cNvSpPr>
          <p:nvPr/>
        </p:nvSpPr>
        <p:spPr bwMode="auto">
          <a:xfrm>
            <a:off x="250825" y="279400"/>
            <a:ext cx="8712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defRPr/>
            </a:pPr>
            <a:r>
              <a:rPr lang="cs-CZ" sz="2800" u="sng" dirty="0" smtClean="0">
                <a:solidFill>
                  <a:srgbClr val="000000"/>
                </a:solidFill>
                <a:effectLst>
                  <a:outerShdw blurRad="38100" dist="38100" dir="2700000" algn="tl">
                    <a:srgbClr val="C0C0C0"/>
                  </a:outerShdw>
                </a:effectLst>
                <a:latin typeface="Arial" charset="0"/>
                <a:ea typeface="Lucida Sans Unicode" pitchFamily="34" charset="0"/>
                <a:cs typeface="Lucida Sans Unicode" pitchFamily="34" charset="0"/>
              </a:rPr>
              <a:t>Příklady odpojování od CZT</a:t>
            </a:r>
            <a:endParaRPr lang="cs-CZ" sz="2800" u="sng" dirty="0">
              <a:solidFill>
                <a:srgbClr val="000000"/>
              </a:solidFill>
              <a:effectLst>
                <a:outerShdw blurRad="38100" dist="38100" dir="2700000" algn="tl">
                  <a:srgbClr val="C0C0C0"/>
                </a:outerShdw>
              </a:effectLst>
              <a:latin typeface="Arial" charset="0"/>
              <a:ea typeface="Lucida Sans Unicode" pitchFamily="34" charset="0"/>
              <a:cs typeface="Lucida Sans Unicode" pitchFamily="34" charset="0"/>
            </a:endParaRPr>
          </a:p>
        </p:txBody>
      </p:sp>
      <p:sp>
        <p:nvSpPr>
          <p:cNvPr id="6" name="Zástupný symbol pro obsah 5"/>
          <p:cNvSpPr>
            <a:spLocks noGrp="1"/>
          </p:cNvSpPr>
          <p:nvPr>
            <p:ph idx="1"/>
          </p:nvPr>
        </p:nvSpPr>
        <p:spPr>
          <a:xfrm>
            <a:off x="492125" y="798513"/>
            <a:ext cx="8470900" cy="5330787"/>
          </a:xfrm>
        </p:spPr>
        <p:txBody>
          <a:bodyPr/>
          <a:lstStyle/>
          <a:p>
            <a:r>
              <a:rPr lang="cs-CZ" sz="2400" b="1" dirty="0" smtClean="0">
                <a:solidFill>
                  <a:srgbClr val="000000"/>
                </a:solidFill>
              </a:rPr>
              <a:t>Domovní kotelna – tepelná čerpadla (TČ)</a:t>
            </a:r>
          </a:p>
          <a:p>
            <a:pPr lvl="1"/>
            <a:r>
              <a:rPr lang="cs-CZ" sz="1600" b="1" dirty="0" smtClean="0">
                <a:solidFill>
                  <a:srgbClr val="000000"/>
                </a:solidFill>
              </a:rPr>
              <a:t>Instalovaný výkon </a:t>
            </a:r>
          </a:p>
          <a:p>
            <a:pPr lvl="2"/>
            <a:r>
              <a:rPr lang="cs-CZ" sz="1600" b="1" dirty="0" smtClean="0">
                <a:solidFill>
                  <a:srgbClr val="000000"/>
                </a:solidFill>
              </a:rPr>
              <a:t>TČ – 2 x 47,2 </a:t>
            </a:r>
            <a:r>
              <a:rPr lang="cs-CZ" sz="1600" b="1" dirty="0" err="1" smtClean="0">
                <a:solidFill>
                  <a:srgbClr val="000000"/>
                </a:solidFill>
              </a:rPr>
              <a:t>kWt</a:t>
            </a:r>
            <a:endParaRPr lang="cs-CZ" sz="1600" b="1" dirty="0" smtClean="0">
              <a:solidFill>
                <a:srgbClr val="000000"/>
              </a:solidFill>
            </a:endParaRPr>
          </a:p>
          <a:p>
            <a:pPr lvl="2"/>
            <a:r>
              <a:rPr lang="cs-CZ" sz="1600" b="1" dirty="0" smtClean="0">
                <a:solidFill>
                  <a:srgbClr val="000000"/>
                </a:solidFill>
              </a:rPr>
              <a:t>elektrokotel – 4 x 25 </a:t>
            </a:r>
            <a:r>
              <a:rPr lang="cs-CZ" sz="1600" b="1" dirty="0" err="1" smtClean="0">
                <a:solidFill>
                  <a:srgbClr val="000000"/>
                </a:solidFill>
              </a:rPr>
              <a:t>kWt</a:t>
            </a:r>
            <a:endParaRPr lang="cs-CZ" sz="1600" b="1" dirty="0" smtClean="0">
              <a:solidFill>
                <a:srgbClr val="000000"/>
              </a:solidFill>
            </a:endParaRPr>
          </a:p>
          <a:p>
            <a:pPr lvl="2"/>
            <a:endParaRPr lang="cs-CZ" sz="1600" b="1" dirty="0">
              <a:solidFill>
                <a:srgbClr val="000000"/>
              </a:solidFill>
            </a:endParaRPr>
          </a:p>
          <a:p>
            <a:pPr lvl="2"/>
            <a:endParaRPr lang="cs-CZ" sz="1600" b="1" dirty="0" smtClean="0">
              <a:solidFill>
                <a:srgbClr val="000000"/>
              </a:solidFill>
            </a:endParaRPr>
          </a:p>
          <a:p>
            <a:pPr lvl="2"/>
            <a:endParaRPr lang="cs-CZ" sz="1600" b="1" dirty="0">
              <a:solidFill>
                <a:srgbClr val="000000"/>
              </a:solidFill>
            </a:endParaRPr>
          </a:p>
          <a:p>
            <a:pPr lvl="2"/>
            <a:endParaRPr lang="cs-CZ" sz="1600" b="1" dirty="0" smtClean="0">
              <a:solidFill>
                <a:srgbClr val="000000"/>
              </a:solidFill>
            </a:endParaRPr>
          </a:p>
          <a:p>
            <a:pPr lvl="7"/>
            <a:endParaRPr lang="cs-CZ" sz="1400" b="1" dirty="0" smtClean="0">
              <a:solidFill>
                <a:srgbClr val="000000"/>
              </a:solidFill>
            </a:endParaRPr>
          </a:p>
          <a:p>
            <a:pPr marL="457200" lvl="1" indent="0">
              <a:buNone/>
            </a:pPr>
            <a:endParaRPr lang="cs-CZ" sz="2000" b="1" dirty="0" smtClean="0">
              <a:solidFill>
                <a:srgbClr val="000000"/>
              </a:solidFill>
            </a:endParaRPr>
          </a:p>
          <a:p>
            <a:pPr lvl="1"/>
            <a:endParaRPr lang="cs-CZ" sz="2000" b="1" dirty="0" smtClean="0">
              <a:solidFill>
                <a:srgbClr val="000000"/>
              </a:solidFill>
            </a:endParaRPr>
          </a:p>
          <a:p>
            <a:pPr marL="0" indent="0">
              <a:buNone/>
            </a:pPr>
            <a:endParaRPr lang="cs-CZ" sz="1800" b="1" dirty="0" smtClean="0">
              <a:solidFill>
                <a:srgbClr val="000000"/>
              </a:solidFill>
            </a:endParaRPr>
          </a:p>
          <a:p>
            <a:pPr marL="0" indent="0">
              <a:buNone/>
            </a:pPr>
            <a:endParaRPr lang="cs-CZ" sz="2400" dirty="0" smtClean="0">
              <a:solidFill>
                <a:srgbClr val="000000"/>
              </a:solidFill>
            </a:endParaRPr>
          </a:p>
          <a:p>
            <a:pPr marL="0" indent="0">
              <a:buNone/>
            </a:pPr>
            <a:endParaRPr lang="cs-CZ" sz="2400" dirty="0">
              <a:solidFill>
                <a:srgbClr val="000000"/>
              </a:solidFill>
            </a:endParaRPr>
          </a:p>
          <a:p>
            <a:pPr marL="0" indent="0">
              <a:buNone/>
            </a:pPr>
            <a:endParaRPr lang="cs-CZ" sz="2400" dirty="0" smtClean="0">
              <a:solidFill>
                <a:srgbClr val="000000"/>
              </a:solidFill>
            </a:endParaRPr>
          </a:p>
          <a:p>
            <a:pPr marL="0" indent="0">
              <a:buNone/>
            </a:pPr>
            <a:endParaRPr lang="cs-CZ" sz="2400" dirty="0">
              <a:solidFill>
                <a:srgbClr val="000000"/>
              </a:solidFill>
            </a:endParaRPr>
          </a:p>
          <a:p>
            <a:pPr marL="0" indent="0">
              <a:buNone/>
            </a:pPr>
            <a:endParaRPr lang="cs-CZ" sz="2400" dirty="0" smtClean="0">
              <a:solidFill>
                <a:srgbClr val="000000"/>
              </a:solidFill>
            </a:endParaRPr>
          </a:p>
          <a:p>
            <a:pPr marL="0" indent="0">
              <a:buNone/>
            </a:pPr>
            <a:endParaRPr lang="cs-CZ" sz="2400" dirty="0">
              <a:solidFill>
                <a:srgbClr val="000000"/>
              </a:solidFill>
            </a:endParaRPr>
          </a:p>
          <a:p>
            <a:pPr marL="457200" lvl="1" indent="0">
              <a:buNone/>
            </a:pPr>
            <a:r>
              <a:rPr lang="cs-CZ" sz="2000" dirty="0" smtClean="0">
                <a:solidFill>
                  <a:srgbClr val="000000"/>
                </a:solidFill>
              </a:rPr>
              <a:t>	</a:t>
            </a:r>
          </a:p>
          <a:p>
            <a:pPr marL="0" indent="0">
              <a:buNone/>
            </a:pPr>
            <a:r>
              <a:rPr lang="cs-CZ" sz="2400" dirty="0" smtClean="0">
                <a:solidFill>
                  <a:srgbClr val="000000"/>
                </a:solidFill>
              </a:rPr>
              <a:t>	</a:t>
            </a:r>
          </a:p>
          <a:p>
            <a:pPr marL="0" indent="0">
              <a:buNone/>
            </a:pPr>
            <a:endParaRPr lang="cs-CZ" sz="2400" dirty="0">
              <a:solidFill>
                <a:srgbClr val="000000"/>
              </a:solidFill>
            </a:endParaRPr>
          </a:p>
          <a:p>
            <a:pPr marL="0" indent="0">
              <a:buNone/>
            </a:pPr>
            <a:endParaRPr lang="cs-CZ" sz="2400" dirty="0">
              <a:solidFill>
                <a:srgbClr val="000000"/>
              </a:solidFill>
            </a:endParaRPr>
          </a:p>
        </p:txBody>
      </p:sp>
      <p:graphicFrame>
        <p:nvGraphicFramePr>
          <p:cNvPr id="3" name="Tabulka 2"/>
          <p:cNvGraphicFramePr>
            <a:graphicFrameLocks noGrp="1"/>
          </p:cNvGraphicFramePr>
          <p:nvPr>
            <p:extLst>
              <p:ext uri="{D42A27DB-BD31-4B8C-83A1-F6EECF244321}">
                <p14:modId xmlns:p14="http://schemas.microsoft.com/office/powerpoint/2010/main" val="522655694"/>
              </p:ext>
            </p:extLst>
          </p:nvPr>
        </p:nvGraphicFramePr>
        <p:xfrm>
          <a:off x="1466655" y="2123855"/>
          <a:ext cx="6142774" cy="4206240"/>
        </p:xfrm>
        <a:graphic>
          <a:graphicData uri="http://schemas.openxmlformats.org/drawingml/2006/table">
            <a:tbl>
              <a:tblPr firstRow="1" firstCol="1" bandRow="1">
                <a:tableStyleId>{073A0DAA-6AF3-43AB-8588-CEC1D06C72B9}</a:tableStyleId>
              </a:tblPr>
              <a:tblGrid>
                <a:gridCol w="4453512"/>
                <a:gridCol w="759247"/>
                <a:gridCol w="930015"/>
              </a:tblGrid>
              <a:tr h="173096">
                <a:tc gridSpan="3">
                  <a:txBody>
                    <a:bodyPr/>
                    <a:lstStyle/>
                    <a:p>
                      <a:pPr algn="ctr">
                        <a:spcAft>
                          <a:spcPts val="0"/>
                        </a:spcAft>
                      </a:pPr>
                      <a:r>
                        <a:rPr lang="cs-CZ" sz="1200" dirty="0">
                          <a:effectLst/>
                        </a:rPr>
                        <a:t>Nová domovní kotelna - TČ (2x47,2 </a:t>
                      </a:r>
                      <a:r>
                        <a:rPr lang="cs-CZ" sz="1200" dirty="0" err="1">
                          <a:effectLst/>
                        </a:rPr>
                        <a:t>kW</a:t>
                      </a:r>
                      <a:r>
                        <a:rPr lang="cs-CZ" sz="1200" baseline="-25000" dirty="0" err="1">
                          <a:effectLst/>
                        </a:rPr>
                        <a:t>t</a:t>
                      </a:r>
                      <a:r>
                        <a:rPr lang="cs-CZ" sz="1200" dirty="0">
                          <a:effectLst/>
                        </a:rPr>
                        <a:t>)</a:t>
                      </a:r>
                      <a:endParaRPr lang="cs-CZ" sz="1200" dirty="0">
                        <a:effectLst/>
                        <a:latin typeface="Times New Roman"/>
                        <a:ea typeface="Times New Roman"/>
                      </a:endParaRPr>
                    </a:p>
                  </a:txBody>
                  <a:tcPr marL="44450" marR="44450" marT="0" marB="0" anchor="ctr"/>
                </a:tc>
                <a:tc hMerge="1">
                  <a:txBody>
                    <a:bodyPr/>
                    <a:lstStyle/>
                    <a:p>
                      <a:endParaRPr lang="cs-CZ"/>
                    </a:p>
                  </a:txBody>
                  <a:tcPr/>
                </a:tc>
                <a:tc hMerge="1">
                  <a:txBody>
                    <a:bodyPr/>
                    <a:lstStyle/>
                    <a:p>
                      <a:endParaRPr lang="cs-CZ"/>
                    </a:p>
                  </a:txBody>
                  <a:tcPr/>
                </a:tc>
              </a:tr>
              <a:tr h="173096">
                <a:tc>
                  <a:txBody>
                    <a:bodyPr/>
                    <a:lstStyle/>
                    <a:p>
                      <a:pPr algn="ctr">
                        <a:spcAft>
                          <a:spcPts val="0"/>
                        </a:spcAft>
                      </a:pPr>
                      <a:r>
                        <a:rPr lang="cs-CZ" sz="1200">
                          <a:effectLst/>
                        </a:rPr>
                        <a:t>Položka</a:t>
                      </a:r>
                      <a:endParaRPr lang="cs-CZ" sz="1200">
                        <a:effectLst/>
                        <a:latin typeface="Times New Roman"/>
                        <a:ea typeface="Times New Roman"/>
                      </a:endParaRPr>
                    </a:p>
                  </a:txBody>
                  <a:tcPr marL="44450" marR="44450" marT="0" marB="0" anchor="ctr"/>
                </a:tc>
                <a:tc>
                  <a:txBody>
                    <a:bodyPr/>
                    <a:lstStyle/>
                    <a:p>
                      <a:pPr algn="ctr">
                        <a:spcAft>
                          <a:spcPts val="0"/>
                        </a:spcAft>
                      </a:pPr>
                      <a:r>
                        <a:rPr lang="cs-CZ" sz="1200">
                          <a:effectLst/>
                        </a:rPr>
                        <a:t>Jednotka</a:t>
                      </a:r>
                      <a:endParaRPr lang="cs-CZ" sz="1200">
                        <a:effectLst/>
                        <a:latin typeface="Times New Roman"/>
                        <a:ea typeface="Times New Roman"/>
                      </a:endParaRPr>
                    </a:p>
                  </a:txBody>
                  <a:tcPr marL="44450" marR="44450" marT="0" marB="0" anchor="ctr"/>
                </a:tc>
                <a:tc>
                  <a:txBody>
                    <a:bodyPr/>
                    <a:lstStyle/>
                    <a:p>
                      <a:pPr algn="ctr">
                        <a:spcAft>
                          <a:spcPts val="0"/>
                        </a:spcAft>
                      </a:pPr>
                      <a:r>
                        <a:rPr lang="cs-CZ" sz="1200">
                          <a:effectLst/>
                        </a:rPr>
                        <a:t>Hodnota</a:t>
                      </a:r>
                      <a:endParaRPr lang="cs-CZ" sz="1200">
                        <a:effectLst/>
                        <a:latin typeface="Times New Roman"/>
                        <a:ea typeface="Times New Roman"/>
                      </a:endParaRPr>
                    </a:p>
                  </a:txBody>
                  <a:tcPr marL="44450" marR="44450" marT="0" marB="0" anchor="ctr"/>
                </a:tc>
              </a:tr>
              <a:tr h="173096">
                <a:tc>
                  <a:txBody>
                    <a:bodyPr/>
                    <a:lstStyle/>
                    <a:p>
                      <a:pPr>
                        <a:spcAft>
                          <a:spcPts val="0"/>
                        </a:spcAft>
                      </a:pPr>
                      <a:r>
                        <a:rPr lang="cs-CZ" sz="1200">
                          <a:effectLst/>
                        </a:rPr>
                        <a:t>Palivo </a:t>
                      </a:r>
                      <a:endParaRPr lang="cs-CZ" sz="1200">
                        <a:effectLst/>
                        <a:latin typeface="Times New Roman"/>
                        <a:ea typeface="Times New Roman"/>
                      </a:endParaRPr>
                    </a:p>
                  </a:txBody>
                  <a:tcPr marL="44450" marR="44450" marT="0" marB="0" anchor="ctr"/>
                </a:tc>
                <a:tc>
                  <a:txBody>
                    <a:bodyPr/>
                    <a:lstStyle/>
                    <a:p>
                      <a:pPr algn="ctr">
                        <a:spcAft>
                          <a:spcPts val="0"/>
                        </a:spcAft>
                      </a:pPr>
                      <a:r>
                        <a:rPr lang="cs-CZ" sz="1200">
                          <a:effectLst/>
                        </a:rPr>
                        <a:t>tis.Kč/rok</a:t>
                      </a:r>
                      <a:endParaRPr lang="cs-CZ" sz="1200">
                        <a:effectLst/>
                        <a:latin typeface="Times New Roman"/>
                        <a:ea typeface="Times New Roman"/>
                      </a:endParaRPr>
                    </a:p>
                  </a:txBody>
                  <a:tcPr marL="44450" marR="44450" marT="0" marB="0" anchor="ctr"/>
                </a:tc>
                <a:tc>
                  <a:txBody>
                    <a:bodyPr/>
                    <a:lstStyle/>
                    <a:p>
                      <a:pPr algn="r">
                        <a:spcAft>
                          <a:spcPts val="0"/>
                        </a:spcAft>
                      </a:pPr>
                      <a:r>
                        <a:rPr lang="cs-CZ" sz="1200">
                          <a:effectLst/>
                        </a:rPr>
                        <a:t>0</a:t>
                      </a:r>
                      <a:endParaRPr lang="cs-CZ" sz="1200">
                        <a:effectLst/>
                        <a:latin typeface="Times New Roman"/>
                        <a:ea typeface="Times New Roman"/>
                      </a:endParaRPr>
                    </a:p>
                  </a:txBody>
                  <a:tcPr marL="44450" marR="44450" marT="0" marB="0" anchor="ctr"/>
                </a:tc>
              </a:tr>
              <a:tr h="173096">
                <a:tc>
                  <a:txBody>
                    <a:bodyPr/>
                    <a:lstStyle/>
                    <a:p>
                      <a:pPr>
                        <a:spcAft>
                          <a:spcPts val="0"/>
                        </a:spcAft>
                      </a:pPr>
                      <a:r>
                        <a:rPr lang="cs-CZ" sz="1200">
                          <a:effectLst/>
                        </a:rPr>
                        <a:t>Elektrická energie</a:t>
                      </a:r>
                      <a:endParaRPr lang="cs-CZ" sz="1200">
                        <a:effectLst/>
                        <a:latin typeface="Times New Roman"/>
                        <a:ea typeface="Times New Roman"/>
                      </a:endParaRPr>
                    </a:p>
                  </a:txBody>
                  <a:tcPr marL="44450" marR="44450" marT="0" marB="0" anchor="ctr"/>
                </a:tc>
                <a:tc>
                  <a:txBody>
                    <a:bodyPr/>
                    <a:lstStyle/>
                    <a:p>
                      <a:pPr algn="ctr">
                        <a:spcAft>
                          <a:spcPts val="0"/>
                        </a:spcAft>
                      </a:pPr>
                      <a:r>
                        <a:rPr lang="cs-CZ" sz="1200">
                          <a:effectLst/>
                        </a:rPr>
                        <a:t>tis.Kč/rok</a:t>
                      </a:r>
                      <a:endParaRPr lang="cs-CZ" sz="1200">
                        <a:effectLst/>
                        <a:latin typeface="Times New Roman"/>
                        <a:ea typeface="Times New Roman"/>
                      </a:endParaRPr>
                    </a:p>
                  </a:txBody>
                  <a:tcPr marL="44450" marR="44450" marT="0" marB="0" anchor="ctr"/>
                </a:tc>
                <a:tc>
                  <a:txBody>
                    <a:bodyPr/>
                    <a:lstStyle/>
                    <a:p>
                      <a:pPr algn="r">
                        <a:spcAft>
                          <a:spcPts val="0"/>
                        </a:spcAft>
                      </a:pPr>
                      <a:r>
                        <a:rPr lang="cs-CZ" sz="1200">
                          <a:effectLst/>
                        </a:rPr>
                        <a:t>371</a:t>
                      </a:r>
                      <a:endParaRPr lang="cs-CZ" sz="1200">
                        <a:effectLst/>
                        <a:latin typeface="Times New Roman"/>
                        <a:ea typeface="Times New Roman"/>
                      </a:endParaRPr>
                    </a:p>
                  </a:txBody>
                  <a:tcPr marL="44450" marR="44450" marT="0" marB="0" anchor="ctr"/>
                </a:tc>
              </a:tr>
              <a:tr h="173096">
                <a:tc>
                  <a:txBody>
                    <a:bodyPr/>
                    <a:lstStyle/>
                    <a:p>
                      <a:pPr>
                        <a:spcAft>
                          <a:spcPts val="0"/>
                        </a:spcAft>
                      </a:pPr>
                      <a:r>
                        <a:rPr lang="cs-CZ" sz="1200">
                          <a:effectLst/>
                        </a:rPr>
                        <a:t>Technologická voda</a:t>
                      </a:r>
                      <a:endParaRPr lang="cs-CZ" sz="1200">
                        <a:effectLst/>
                        <a:latin typeface="Times New Roman"/>
                        <a:ea typeface="Times New Roman"/>
                      </a:endParaRPr>
                    </a:p>
                  </a:txBody>
                  <a:tcPr marL="44450" marR="44450" marT="0" marB="0" anchor="ctr"/>
                </a:tc>
                <a:tc>
                  <a:txBody>
                    <a:bodyPr/>
                    <a:lstStyle/>
                    <a:p>
                      <a:pPr algn="ctr">
                        <a:spcAft>
                          <a:spcPts val="0"/>
                        </a:spcAft>
                      </a:pPr>
                      <a:r>
                        <a:rPr lang="cs-CZ" sz="1200">
                          <a:effectLst/>
                        </a:rPr>
                        <a:t>tis.Kč/rok</a:t>
                      </a:r>
                      <a:endParaRPr lang="cs-CZ" sz="1200">
                        <a:effectLst/>
                        <a:latin typeface="Times New Roman"/>
                        <a:ea typeface="Times New Roman"/>
                      </a:endParaRPr>
                    </a:p>
                  </a:txBody>
                  <a:tcPr marL="44450" marR="44450" marT="0" marB="0" anchor="ctr"/>
                </a:tc>
                <a:tc>
                  <a:txBody>
                    <a:bodyPr/>
                    <a:lstStyle/>
                    <a:p>
                      <a:pPr algn="r">
                        <a:spcAft>
                          <a:spcPts val="0"/>
                        </a:spcAft>
                      </a:pPr>
                      <a:r>
                        <a:rPr lang="cs-CZ" sz="1200">
                          <a:effectLst/>
                        </a:rPr>
                        <a:t>1</a:t>
                      </a:r>
                      <a:endParaRPr lang="cs-CZ" sz="1200">
                        <a:effectLst/>
                        <a:latin typeface="Times New Roman"/>
                        <a:ea typeface="Times New Roman"/>
                      </a:endParaRPr>
                    </a:p>
                  </a:txBody>
                  <a:tcPr marL="44450" marR="44450" marT="0" marB="0" anchor="ctr"/>
                </a:tc>
              </a:tr>
              <a:tr h="173096">
                <a:tc>
                  <a:txBody>
                    <a:bodyPr/>
                    <a:lstStyle/>
                    <a:p>
                      <a:pPr>
                        <a:spcAft>
                          <a:spcPts val="0"/>
                        </a:spcAft>
                      </a:pPr>
                      <a:r>
                        <a:rPr lang="cs-CZ" sz="1200">
                          <a:effectLst/>
                        </a:rPr>
                        <a:t>Ostatní proměnné náklady</a:t>
                      </a:r>
                      <a:endParaRPr lang="cs-CZ" sz="1200">
                        <a:effectLst/>
                        <a:latin typeface="Times New Roman"/>
                        <a:ea typeface="Times New Roman"/>
                      </a:endParaRPr>
                    </a:p>
                  </a:txBody>
                  <a:tcPr marL="44450" marR="44450" marT="0" marB="0" anchor="ctr"/>
                </a:tc>
                <a:tc>
                  <a:txBody>
                    <a:bodyPr/>
                    <a:lstStyle/>
                    <a:p>
                      <a:pPr algn="ctr">
                        <a:spcAft>
                          <a:spcPts val="0"/>
                        </a:spcAft>
                      </a:pPr>
                      <a:r>
                        <a:rPr lang="cs-CZ" sz="1200">
                          <a:effectLst/>
                        </a:rPr>
                        <a:t>tis.Kč/rok</a:t>
                      </a:r>
                      <a:endParaRPr lang="cs-CZ" sz="1200">
                        <a:effectLst/>
                        <a:latin typeface="Times New Roman"/>
                        <a:ea typeface="Times New Roman"/>
                      </a:endParaRPr>
                    </a:p>
                  </a:txBody>
                  <a:tcPr marL="44450" marR="44450" marT="0" marB="0" anchor="ctr"/>
                </a:tc>
                <a:tc>
                  <a:txBody>
                    <a:bodyPr/>
                    <a:lstStyle/>
                    <a:p>
                      <a:pPr algn="r">
                        <a:spcAft>
                          <a:spcPts val="0"/>
                        </a:spcAft>
                      </a:pPr>
                      <a:r>
                        <a:rPr lang="cs-CZ" sz="1200">
                          <a:effectLst/>
                        </a:rPr>
                        <a:t>2</a:t>
                      </a:r>
                      <a:endParaRPr lang="cs-CZ" sz="1200">
                        <a:effectLst/>
                        <a:latin typeface="Times New Roman"/>
                        <a:ea typeface="Times New Roman"/>
                      </a:endParaRPr>
                    </a:p>
                  </a:txBody>
                  <a:tcPr marL="44450" marR="44450" marT="0" marB="0" anchor="ctr"/>
                </a:tc>
              </a:tr>
              <a:tr h="173096">
                <a:tc>
                  <a:txBody>
                    <a:bodyPr/>
                    <a:lstStyle/>
                    <a:p>
                      <a:pPr>
                        <a:spcAft>
                          <a:spcPts val="0"/>
                        </a:spcAft>
                      </a:pPr>
                      <a:r>
                        <a:rPr lang="cs-CZ" sz="1200">
                          <a:effectLst/>
                        </a:rPr>
                        <a:t>Proměnné náklady celkem</a:t>
                      </a:r>
                      <a:endParaRPr lang="cs-CZ" sz="1200">
                        <a:effectLst/>
                        <a:latin typeface="Times New Roman"/>
                        <a:ea typeface="Times New Roman"/>
                      </a:endParaRPr>
                    </a:p>
                  </a:txBody>
                  <a:tcPr marL="44450" marR="44450" marT="0" marB="0" anchor="ctr"/>
                </a:tc>
                <a:tc>
                  <a:txBody>
                    <a:bodyPr/>
                    <a:lstStyle/>
                    <a:p>
                      <a:pPr algn="ctr">
                        <a:spcAft>
                          <a:spcPts val="0"/>
                        </a:spcAft>
                      </a:pPr>
                      <a:r>
                        <a:rPr lang="cs-CZ" sz="1200">
                          <a:effectLst/>
                        </a:rPr>
                        <a:t>tis.Kč/rok</a:t>
                      </a:r>
                      <a:endParaRPr lang="cs-CZ" sz="1200">
                        <a:effectLst/>
                        <a:latin typeface="Times New Roman"/>
                        <a:ea typeface="Times New Roman"/>
                      </a:endParaRPr>
                    </a:p>
                  </a:txBody>
                  <a:tcPr marL="44450" marR="44450" marT="0" marB="0" anchor="ctr"/>
                </a:tc>
                <a:tc>
                  <a:txBody>
                    <a:bodyPr/>
                    <a:lstStyle/>
                    <a:p>
                      <a:pPr algn="r">
                        <a:spcAft>
                          <a:spcPts val="0"/>
                        </a:spcAft>
                      </a:pPr>
                      <a:r>
                        <a:rPr lang="cs-CZ" sz="1200">
                          <a:effectLst/>
                        </a:rPr>
                        <a:t>374</a:t>
                      </a:r>
                      <a:endParaRPr lang="cs-CZ" sz="1200">
                        <a:effectLst/>
                        <a:latin typeface="Times New Roman"/>
                        <a:ea typeface="Times New Roman"/>
                      </a:endParaRPr>
                    </a:p>
                  </a:txBody>
                  <a:tcPr marL="44450" marR="44450" marT="0" marB="0" anchor="ctr"/>
                </a:tc>
              </a:tr>
              <a:tr h="173096">
                <a:tc>
                  <a:txBody>
                    <a:bodyPr/>
                    <a:lstStyle/>
                    <a:p>
                      <a:pPr>
                        <a:spcAft>
                          <a:spcPts val="0"/>
                        </a:spcAft>
                      </a:pPr>
                      <a:r>
                        <a:rPr lang="cs-CZ" sz="1200">
                          <a:effectLst/>
                        </a:rPr>
                        <a:t>Mzdy a zákonné pojištění</a:t>
                      </a:r>
                      <a:endParaRPr lang="cs-CZ" sz="1200">
                        <a:effectLst/>
                        <a:latin typeface="Times New Roman"/>
                        <a:ea typeface="Times New Roman"/>
                      </a:endParaRPr>
                    </a:p>
                  </a:txBody>
                  <a:tcPr marL="44450" marR="44450" marT="0" marB="0" anchor="ctr"/>
                </a:tc>
                <a:tc>
                  <a:txBody>
                    <a:bodyPr/>
                    <a:lstStyle/>
                    <a:p>
                      <a:pPr algn="ctr">
                        <a:spcAft>
                          <a:spcPts val="0"/>
                        </a:spcAft>
                      </a:pPr>
                      <a:r>
                        <a:rPr lang="cs-CZ" sz="1200">
                          <a:effectLst/>
                        </a:rPr>
                        <a:t>tis.Kč/rok</a:t>
                      </a:r>
                      <a:endParaRPr lang="cs-CZ" sz="1200">
                        <a:effectLst/>
                        <a:latin typeface="Times New Roman"/>
                        <a:ea typeface="Times New Roman"/>
                      </a:endParaRPr>
                    </a:p>
                  </a:txBody>
                  <a:tcPr marL="44450" marR="44450" marT="0" marB="0" anchor="ctr"/>
                </a:tc>
                <a:tc>
                  <a:txBody>
                    <a:bodyPr/>
                    <a:lstStyle/>
                    <a:p>
                      <a:pPr algn="r">
                        <a:spcAft>
                          <a:spcPts val="0"/>
                        </a:spcAft>
                      </a:pPr>
                      <a:r>
                        <a:rPr lang="cs-CZ" sz="1200">
                          <a:effectLst/>
                        </a:rPr>
                        <a:t>28</a:t>
                      </a:r>
                      <a:endParaRPr lang="cs-CZ" sz="1200">
                        <a:effectLst/>
                        <a:latin typeface="Times New Roman"/>
                        <a:ea typeface="Times New Roman"/>
                      </a:endParaRPr>
                    </a:p>
                  </a:txBody>
                  <a:tcPr marL="44450" marR="44450" marT="0" marB="0" anchor="ctr"/>
                </a:tc>
              </a:tr>
              <a:tr h="173096">
                <a:tc>
                  <a:txBody>
                    <a:bodyPr/>
                    <a:lstStyle/>
                    <a:p>
                      <a:pPr>
                        <a:spcAft>
                          <a:spcPts val="0"/>
                        </a:spcAft>
                      </a:pPr>
                      <a:r>
                        <a:rPr lang="cs-CZ" sz="1200">
                          <a:effectLst/>
                        </a:rPr>
                        <a:t>Opravy a údržba</a:t>
                      </a:r>
                      <a:endParaRPr lang="cs-CZ" sz="1200">
                        <a:effectLst/>
                        <a:latin typeface="Times New Roman"/>
                        <a:ea typeface="Times New Roman"/>
                      </a:endParaRPr>
                    </a:p>
                  </a:txBody>
                  <a:tcPr marL="44450" marR="44450" marT="0" marB="0" anchor="ctr"/>
                </a:tc>
                <a:tc>
                  <a:txBody>
                    <a:bodyPr/>
                    <a:lstStyle/>
                    <a:p>
                      <a:pPr algn="ctr">
                        <a:spcAft>
                          <a:spcPts val="0"/>
                        </a:spcAft>
                      </a:pPr>
                      <a:r>
                        <a:rPr lang="cs-CZ" sz="1200">
                          <a:effectLst/>
                        </a:rPr>
                        <a:t>tis.Kč/rok</a:t>
                      </a:r>
                      <a:endParaRPr lang="cs-CZ" sz="1200">
                        <a:effectLst/>
                        <a:latin typeface="Times New Roman"/>
                        <a:ea typeface="Times New Roman"/>
                      </a:endParaRPr>
                    </a:p>
                  </a:txBody>
                  <a:tcPr marL="44450" marR="44450" marT="0" marB="0" anchor="ctr"/>
                </a:tc>
                <a:tc>
                  <a:txBody>
                    <a:bodyPr/>
                    <a:lstStyle/>
                    <a:p>
                      <a:pPr algn="r">
                        <a:spcAft>
                          <a:spcPts val="0"/>
                        </a:spcAft>
                      </a:pPr>
                      <a:r>
                        <a:rPr lang="cs-CZ" sz="1200">
                          <a:effectLst/>
                        </a:rPr>
                        <a:t>4</a:t>
                      </a:r>
                      <a:endParaRPr lang="cs-CZ" sz="1200">
                        <a:effectLst/>
                        <a:latin typeface="Times New Roman"/>
                        <a:ea typeface="Times New Roman"/>
                      </a:endParaRPr>
                    </a:p>
                  </a:txBody>
                  <a:tcPr marL="44450" marR="44450" marT="0" marB="0" anchor="ctr"/>
                </a:tc>
              </a:tr>
              <a:tr h="173096">
                <a:tc>
                  <a:txBody>
                    <a:bodyPr/>
                    <a:lstStyle/>
                    <a:p>
                      <a:pPr>
                        <a:spcAft>
                          <a:spcPts val="0"/>
                        </a:spcAft>
                      </a:pPr>
                      <a:r>
                        <a:rPr lang="cs-CZ" sz="1200">
                          <a:effectLst/>
                        </a:rPr>
                        <a:t>Odpisy</a:t>
                      </a:r>
                      <a:endParaRPr lang="cs-CZ" sz="1200">
                        <a:effectLst/>
                        <a:latin typeface="Times New Roman"/>
                        <a:ea typeface="Times New Roman"/>
                      </a:endParaRPr>
                    </a:p>
                  </a:txBody>
                  <a:tcPr marL="44450" marR="44450" marT="0" marB="0" anchor="ctr"/>
                </a:tc>
                <a:tc>
                  <a:txBody>
                    <a:bodyPr/>
                    <a:lstStyle/>
                    <a:p>
                      <a:pPr algn="ctr">
                        <a:spcAft>
                          <a:spcPts val="0"/>
                        </a:spcAft>
                      </a:pPr>
                      <a:r>
                        <a:rPr lang="cs-CZ" sz="1200">
                          <a:effectLst/>
                        </a:rPr>
                        <a:t>tis.Kč/rok</a:t>
                      </a:r>
                      <a:endParaRPr lang="cs-CZ" sz="1200">
                        <a:effectLst/>
                        <a:latin typeface="Times New Roman"/>
                        <a:ea typeface="Times New Roman"/>
                      </a:endParaRPr>
                    </a:p>
                  </a:txBody>
                  <a:tcPr marL="44450" marR="44450" marT="0" marB="0" anchor="ctr"/>
                </a:tc>
                <a:tc>
                  <a:txBody>
                    <a:bodyPr/>
                    <a:lstStyle/>
                    <a:p>
                      <a:pPr algn="r">
                        <a:spcAft>
                          <a:spcPts val="0"/>
                        </a:spcAft>
                      </a:pPr>
                      <a:r>
                        <a:rPr lang="cs-CZ" sz="1200">
                          <a:effectLst/>
                        </a:rPr>
                        <a:t>110</a:t>
                      </a:r>
                      <a:endParaRPr lang="cs-CZ" sz="1200">
                        <a:effectLst/>
                        <a:latin typeface="Times New Roman"/>
                        <a:ea typeface="Times New Roman"/>
                      </a:endParaRPr>
                    </a:p>
                  </a:txBody>
                  <a:tcPr marL="44450" marR="44450" marT="0" marB="0" anchor="ctr"/>
                </a:tc>
              </a:tr>
              <a:tr h="173096">
                <a:tc>
                  <a:txBody>
                    <a:bodyPr/>
                    <a:lstStyle/>
                    <a:p>
                      <a:pPr>
                        <a:spcAft>
                          <a:spcPts val="0"/>
                        </a:spcAft>
                      </a:pPr>
                      <a:r>
                        <a:rPr lang="cs-CZ" sz="1200">
                          <a:effectLst/>
                        </a:rPr>
                        <a:t>Nájemné</a:t>
                      </a:r>
                      <a:endParaRPr lang="cs-CZ" sz="1200">
                        <a:effectLst/>
                        <a:latin typeface="Times New Roman"/>
                        <a:ea typeface="Times New Roman"/>
                      </a:endParaRPr>
                    </a:p>
                  </a:txBody>
                  <a:tcPr marL="44450" marR="44450" marT="0" marB="0" anchor="ctr"/>
                </a:tc>
                <a:tc>
                  <a:txBody>
                    <a:bodyPr/>
                    <a:lstStyle/>
                    <a:p>
                      <a:pPr algn="ctr">
                        <a:spcAft>
                          <a:spcPts val="0"/>
                        </a:spcAft>
                      </a:pPr>
                      <a:r>
                        <a:rPr lang="cs-CZ" sz="1200">
                          <a:effectLst/>
                        </a:rPr>
                        <a:t>tis.Kč/rok</a:t>
                      </a:r>
                      <a:endParaRPr lang="cs-CZ" sz="1200">
                        <a:effectLst/>
                        <a:latin typeface="Times New Roman"/>
                        <a:ea typeface="Times New Roman"/>
                      </a:endParaRPr>
                    </a:p>
                  </a:txBody>
                  <a:tcPr marL="44450" marR="44450" marT="0" marB="0" anchor="ctr"/>
                </a:tc>
                <a:tc>
                  <a:txBody>
                    <a:bodyPr/>
                    <a:lstStyle/>
                    <a:p>
                      <a:pPr algn="r">
                        <a:spcAft>
                          <a:spcPts val="0"/>
                        </a:spcAft>
                      </a:pPr>
                      <a:r>
                        <a:rPr lang="cs-CZ" sz="1200">
                          <a:effectLst/>
                        </a:rPr>
                        <a:t>0</a:t>
                      </a:r>
                      <a:endParaRPr lang="cs-CZ" sz="1200">
                        <a:effectLst/>
                        <a:latin typeface="Times New Roman"/>
                        <a:ea typeface="Times New Roman"/>
                      </a:endParaRPr>
                    </a:p>
                  </a:txBody>
                  <a:tcPr marL="44450" marR="44450" marT="0" marB="0" anchor="ctr"/>
                </a:tc>
              </a:tr>
              <a:tr h="173096">
                <a:tc>
                  <a:txBody>
                    <a:bodyPr/>
                    <a:lstStyle/>
                    <a:p>
                      <a:pPr>
                        <a:spcAft>
                          <a:spcPts val="0"/>
                        </a:spcAft>
                      </a:pPr>
                      <a:r>
                        <a:rPr lang="cs-CZ" sz="1200">
                          <a:effectLst/>
                        </a:rPr>
                        <a:t>Finanční leasing</a:t>
                      </a:r>
                      <a:endParaRPr lang="cs-CZ" sz="1200">
                        <a:effectLst/>
                        <a:latin typeface="Times New Roman"/>
                        <a:ea typeface="Times New Roman"/>
                      </a:endParaRPr>
                    </a:p>
                  </a:txBody>
                  <a:tcPr marL="44450" marR="44450" marT="0" marB="0" anchor="ctr"/>
                </a:tc>
                <a:tc>
                  <a:txBody>
                    <a:bodyPr/>
                    <a:lstStyle/>
                    <a:p>
                      <a:pPr algn="ctr">
                        <a:spcAft>
                          <a:spcPts val="0"/>
                        </a:spcAft>
                      </a:pPr>
                      <a:r>
                        <a:rPr lang="cs-CZ" sz="1200">
                          <a:effectLst/>
                        </a:rPr>
                        <a:t>tis.Kč/rok</a:t>
                      </a:r>
                      <a:endParaRPr lang="cs-CZ" sz="1200">
                        <a:effectLst/>
                        <a:latin typeface="Times New Roman"/>
                        <a:ea typeface="Times New Roman"/>
                      </a:endParaRPr>
                    </a:p>
                  </a:txBody>
                  <a:tcPr marL="44450" marR="44450" marT="0" marB="0" anchor="ctr"/>
                </a:tc>
                <a:tc>
                  <a:txBody>
                    <a:bodyPr/>
                    <a:lstStyle/>
                    <a:p>
                      <a:pPr algn="r">
                        <a:spcAft>
                          <a:spcPts val="0"/>
                        </a:spcAft>
                      </a:pPr>
                      <a:r>
                        <a:rPr lang="cs-CZ" sz="1200">
                          <a:effectLst/>
                        </a:rPr>
                        <a:t>0</a:t>
                      </a:r>
                      <a:endParaRPr lang="cs-CZ" sz="1200">
                        <a:effectLst/>
                        <a:latin typeface="Times New Roman"/>
                        <a:ea typeface="Times New Roman"/>
                      </a:endParaRPr>
                    </a:p>
                  </a:txBody>
                  <a:tcPr marL="44450" marR="44450" marT="0" marB="0" anchor="ctr"/>
                </a:tc>
              </a:tr>
              <a:tr h="173096">
                <a:tc>
                  <a:txBody>
                    <a:bodyPr/>
                    <a:lstStyle/>
                    <a:p>
                      <a:pPr>
                        <a:spcAft>
                          <a:spcPts val="0"/>
                        </a:spcAft>
                      </a:pPr>
                      <a:r>
                        <a:rPr lang="cs-CZ" sz="1200">
                          <a:effectLst/>
                        </a:rPr>
                        <a:t>Zákonné rezervy</a:t>
                      </a:r>
                      <a:endParaRPr lang="cs-CZ" sz="1200">
                        <a:effectLst/>
                        <a:latin typeface="Times New Roman"/>
                        <a:ea typeface="Times New Roman"/>
                      </a:endParaRPr>
                    </a:p>
                  </a:txBody>
                  <a:tcPr marL="44450" marR="44450" marT="0" marB="0" anchor="ctr"/>
                </a:tc>
                <a:tc>
                  <a:txBody>
                    <a:bodyPr/>
                    <a:lstStyle/>
                    <a:p>
                      <a:pPr algn="ctr">
                        <a:spcAft>
                          <a:spcPts val="0"/>
                        </a:spcAft>
                      </a:pPr>
                      <a:r>
                        <a:rPr lang="cs-CZ" sz="1200">
                          <a:effectLst/>
                        </a:rPr>
                        <a:t>tis.Kč/rok</a:t>
                      </a:r>
                      <a:endParaRPr lang="cs-CZ" sz="1200">
                        <a:effectLst/>
                        <a:latin typeface="Times New Roman"/>
                        <a:ea typeface="Times New Roman"/>
                      </a:endParaRPr>
                    </a:p>
                  </a:txBody>
                  <a:tcPr marL="44450" marR="44450" marT="0" marB="0" anchor="ctr"/>
                </a:tc>
                <a:tc>
                  <a:txBody>
                    <a:bodyPr/>
                    <a:lstStyle/>
                    <a:p>
                      <a:pPr algn="r">
                        <a:spcAft>
                          <a:spcPts val="0"/>
                        </a:spcAft>
                      </a:pPr>
                      <a:r>
                        <a:rPr lang="cs-CZ" sz="1200">
                          <a:effectLst/>
                        </a:rPr>
                        <a:t>0</a:t>
                      </a:r>
                      <a:endParaRPr lang="cs-CZ" sz="1200">
                        <a:effectLst/>
                        <a:latin typeface="Times New Roman"/>
                        <a:ea typeface="Times New Roman"/>
                      </a:endParaRPr>
                    </a:p>
                  </a:txBody>
                  <a:tcPr marL="44450" marR="44450" marT="0" marB="0" anchor="ctr"/>
                </a:tc>
              </a:tr>
              <a:tr h="173096">
                <a:tc>
                  <a:txBody>
                    <a:bodyPr/>
                    <a:lstStyle/>
                    <a:p>
                      <a:pPr>
                        <a:spcAft>
                          <a:spcPts val="0"/>
                        </a:spcAft>
                      </a:pPr>
                      <a:r>
                        <a:rPr lang="cs-CZ" sz="1200">
                          <a:effectLst/>
                        </a:rPr>
                        <a:t>Výrobní režie</a:t>
                      </a:r>
                      <a:endParaRPr lang="cs-CZ" sz="1200">
                        <a:effectLst/>
                        <a:latin typeface="Times New Roman"/>
                        <a:ea typeface="Times New Roman"/>
                      </a:endParaRPr>
                    </a:p>
                  </a:txBody>
                  <a:tcPr marL="44450" marR="44450" marT="0" marB="0" anchor="ctr"/>
                </a:tc>
                <a:tc>
                  <a:txBody>
                    <a:bodyPr/>
                    <a:lstStyle/>
                    <a:p>
                      <a:pPr algn="ctr">
                        <a:spcAft>
                          <a:spcPts val="0"/>
                        </a:spcAft>
                      </a:pPr>
                      <a:r>
                        <a:rPr lang="cs-CZ" sz="1200">
                          <a:effectLst/>
                        </a:rPr>
                        <a:t>tis.Kč/rok</a:t>
                      </a:r>
                      <a:endParaRPr lang="cs-CZ" sz="1200">
                        <a:effectLst/>
                        <a:latin typeface="Times New Roman"/>
                        <a:ea typeface="Times New Roman"/>
                      </a:endParaRPr>
                    </a:p>
                  </a:txBody>
                  <a:tcPr marL="44450" marR="44450" marT="0" marB="0" anchor="ctr"/>
                </a:tc>
                <a:tc>
                  <a:txBody>
                    <a:bodyPr/>
                    <a:lstStyle/>
                    <a:p>
                      <a:pPr algn="r">
                        <a:spcAft>
                          <a:spcPts val="0"/>
                        </a:spcAft>
                      </a:pPr>
                      <a:r>
                        <a:rPr lang="cs-CZ" sz="1200">
                          <a:effectLst/>
                        </a:rPr>
                        <a:t>4</a:t>
                      </a:r>
                      <a:endParaRPr lang="cs-CZ" sz="1200">
                        <a:effectLst/>
                        <a:latin typeface="Times New Roman"/>
                        <a:ea typeface="Times New Roman"/>
                      </a:endParaRPr>
                    </a:p>
                  </a:txBody>
                  <a:tcPr marL="44450" marR="44450" marT="0" marB="0" anchor="ctr"/>
                </a:tc>
              </a:tr>
              <a:tr h="173096">
                <a:tc>
                  <a:txBody>
                    <a:bodyPr/>
                    <a:lstStyle/>
                    <a:p>
                      <a:pPr>
                        <a:spcAft>
                          <a:spcPts val="0"/>
                        </a:spcAft>
                      </a:pPr>
                      <a:r>
                        <a:rPr lang="cs-CZ" sz="1200">
                          <a:effectLst/>
                        </a:rPr>
                        <a:t>Správní režie</a:t>
                      </a:r>
                      <a:endParaRPr lang="cs-CZ" sz="1200">
                        <a:effectLst/>
                        <a:latin typeface="Times New Roman"/>
                        <a:ea typeface="Times New Roman"/>
                      </a:endParaRPr>
                    </a:p>
                  </a:txBody>
                  <a:tcPr marL="44450" marR="44450" marT="0" marB="0" anchor="ctr"/>
                </a:tc>
                <a:tc>
                  <a:txBody>
                    <a:bodyPr/>
                    <a:lstStyle/>
                    <a:p>
                      <a:pPr algn="ctr">
                        <a:spcAft>
                          <a:spcPts val="0"/>
                        </a:spcAft>
                      </a:pPr>
                      <a:r>
                        <a:rPr lang="cs-CZ" sz="1200">
                          <a:effectLst/>
                        </a:rPr>
                        <a:t>tis.Kč/rok</a:t>
                      </a:r>
                      <a:endParaRPr lang="cs-CZ" sz="1200">
                        <a:effectLst/>
                        <a:latin typeface="Times New Roman"/>
                        <a:ea typeface="Times New Roman"/>
                      </a:endParaRPr>
                    </a:p>
                  </a:txBody>
                  <a:tcPr marL="44450" marR="44450" marT="0" marB="0" anchor="ctr"/>
                </a:tc>
                <a:tc>
                  <a:txBody>
                    <a:bodyPr/>
                    <a:lstStyle/>
                    <a:p>
                      <a:pPr algn="r">
                        <a:spcAft>
                          <a:spcPts val="0"/>
                        </a:spcAft>
                      </a:pPr>
                      <a:r>
                        <a:rPr lang="cs-CZ" sz="1200">
                          <a:effectLst/>
                        </a:rPr>
                        <a:t>2</a:t>
                      </a:r>
                      <a:endParaRPr lang="cs-CZ" sz="1200">
                        <a:effectLst/>
                        <a:latin typeface="Times New Roman"/>
                        <a:ea typeface="Times New Roman"/>
                      </a:endParaRPr>
                    </a:p>
                  </a:txBody>
                  <a:tcPr marL="44450" marR="44450" marT="0" marB="0" anchor="ctr"/>
                </a:tc>
              </a:tr>
              <a:tr h="173096">
                <a:tc>
                  <a:txBody>
                    <a:bodyPr/>
                    <a:lstStyle/>
                    <a:p>
                      <a:pPr>
                        <a:spcAft>
                          <a:spcPts val="0"/>
                        </a:spcAft>
                      </a:pPr>
                      <a:r>
                        <a:rPr lang="cs-CZ" sz="1200">
                          <a:effectLst/>
                        </a:rPr>
                        <a:t>Úroky</a:t>
                      </a:r>
                      <a:endParaRPr lang="cs-CZ" sz="1200">
                        <a:effectLst/>
                        <a:latin typeface="Times New Roman"/>
                        <a:ea typeface="Times New Roman"/>
                      </a:endParaRPr>
                    </a:p>
                  </a:txBody>
                  <a:tcPr marL="44450" marR="44450" marT="0" marB="0" anchor="ctr"/>
                </a:tc>
                <a:tc>
                  <a:txBody>
                    <a:bodyPr/>
                    <a:lstStyle/>
                    <a:p>
                      <a:pPr algn="ctr">
                        <a:spcAft>
                          <a:spcPts val="0"/>
                        </a:spcAft>
                      </a:pPr>
                      <a:r>
                        <a:rPr lang="cs-CZ" sz="1200">
                          <a:effectLst/>
                        </a:rPr>
                        <a:t>tis.Kč/rok</a:t>
                      </a:r>
                      <a:endParaRPr lang="cs-CZ" sz="1200">
                        <a:effectLst/>
                        <a:latin typeface="Times New Roman"/>
                        <a:ea typeface="Times New Roman"/>
                      </a:endParaRPr>
                    </a:p>
                  </a:txBody>
                  <a:tcPr marL="44450" marR="44450" marT="0" marB="0" anchor="ctr"/>
                </a:tc>
                <a:tc>
                  <a:txBody>
                    <a:bodyPr/>
                    <a:lstStyle/>
                    <a:p>
                      <a:pPr algn="r">
                        <a:spcAft>
                          <a:spcPts val="0"/>
                        </a:spcAft>
                      </a:pPr>
                      <a:r>
                        <a:rPr lang="cs-CZ" sz="1200">
                          <a:effectLst/>
                        </a:rPr>
                        <a:t>26</a:t>
                      </a:r>
                      <a:endParaRPr lang="cs-CZ" sz="1200">
                        <a:effectLst/>
                        <a:latin typeface="Times New Roman"/>
                        <a:ea typeface="Times New Roman"/>
                      </a:endParaRPr>
                    </a:p>
                  </a:txBody>
                  <a:tcPr marL="44450" marR="44450" marT="0" marB="0" anchor="ctr"/>
                </a:tc>
              </a:tr>
              <a:tr h="173096">
                <a:tc>
                  <a:txBody>
                    <a:bodyPr/>
                    <a:lstStyle/>
                    <a:p>
                      <a:pPr>
                        <a:spcAft>
                          <a:spcPts val="0"/>
                        </a:spcAft>
                      </a:pPr>
                      <a:r>
                        <a:rPr lang="cs-CZ" sz="1200">
                          <a:effectLst/>
                        </a:rPr>
                        <a:t>Ostatní stálé náklady</a:t>
                      </a:r>
                      <a:endParaRPr lang="cs-CZ" sz="1200">
                        <a:effectLst/>
                        <a:latin typeface="Times New Roman"/>
                        <a:ea typeface="Times New Roman"/>
                      </a:endParaRPr>
                    </a:p>
                  </a:txBody>
                  <a:tcPr marL="44450" marR="44450" marT="0" marB="0" anchor="ctr"/>
                </a:tc>
                <a:tc>
                  <a:txBody>
                    <a:bodyPr/>
                    <a:lstStyle/>
                    <a:p>
                      <a:pPr algn="ctr">
                        <a:spcAft>
                          <a:spcPts val="0"/>
                        </a:spcAft>
                      </a:pPr>
                      <a:r>
                        <a:rPr lang="cs-CZ" sz="1200">
                          <a:effectLst/>
                        </a:rPr>
                        <a:t>tis.Kč/rok</a:t>
                      </a:r>
                      <a:endParaRPr lang="cs-CZ" sz="1200">
                        <a:effectLst/>
                        <a:latin typeface="Times New Roman"/>
                        <a:ea typeface="Times New Roman"/>
                      </a:endParaRPr>
                    </a:p>
                  </a:txBody>
                  <a:tcPr marL="44450" marR="44450" marT="0" marB="0" anchor="ctr"/>
                </a:tc>
                <a:tc>
                  <a:txBody>
                    <a:bodyPr/>
                    <a:lstStyle/>
                    <a:p>
                      <a:pPr algn="r">
                        <a:spcAft>
                          <a:spcPts val="0"/>
                        </a:spcAft>
                      </a:pPr>
                      <a:r>
                        <a:rPr lang="cs-CZ" sz="1200">
                          <a:effectLst/>
                        </a:rPr>
                        <a:t>4</a:t>
                      </a:r>
                      <a:endParaRPr lang="cs-CZ" sz="1200">
                        <a:effectLst/>
                        <a:latin typeface="Times New Roman"/>
                        <a:ea typeface="Times New Roman"/>
                      </a:endParaRPr>
                    </a:p>
                  </a:txBody>
                  <a:tcPr marL="44450" marR="44450" marT="0" marB="0" anchor="ctr"/>
                </a:tc>
              </a:tr>
              <a:tr h="173096">
                <a:tc>
                  <a:txBody>
                    <a:bodyPr/>
                    <a:lstStyle/>
                    <a:p>
                      <a:pPr>
                        <a:spcAft>
                          <a:spcPts val="0"/>
                        </a:spcAft>
                      </a:pPr>
                      <a:r>
                        <a:rPr lang="cs-CZ" sz="1200">
                          <a:effectLst/>
                        </a:rPr>
                        <a:t>Stálé náklady celkem</a:t>
                      </a:r>
                      <a:endParaRPr lang="cs-CZ" sz="1200">
                        <a:effectLst/>
                        <a:latin typeface="Times New Roman"/>
                        <a:ea typeface="Times New Roman"/>
                      </a:endParaRPr>
                    </a:p>
                  </a:txBody>
                  <a:tcPr marL="44450" marR="44450" marT="0" marB="0" anchor="ctr"/>
                </a:tc>
                <a:tc>
                  <a:txBody>
                    <a:bodyPr/>
                    <a:lstStyle/>
                    <a:p>
                      <a:pPr algn="ctr">
                        <a:spcAft>
                          <a:spcPts val="0"/>
                        </a:spcAft>
                      </a:pPr>
                      <a:r>
                        <a:rPr lang="cs-CZ" sz="1200">
                          <a:effectLst/>
                        </a:rPr>
                        <a:t>tis.Kč/rok</a:t>
                      </a:r>
                      <a:endParaRPr lang="cs-CZ" sz="1200">
                        <a:effectLst/>
                        <a:latin typeface="Times New Roman"/>
                        <a:ea typeface="Times New Roman"/>
                      </a:endParaRPr>
                    </a:p>
                  </a:txBody>
                  <a:tcPr marL="44450" marR="44450" marT="0" marB="0" anchor="ctr"/>
                </a:tc>
                <a:tc>
                  <a:txBody>
                    <a:bodyPr/>
                    <a:lstStyle/>
                    <a:p>
                      <a:pPr algn="r">
                        <a:spcAft>
                          <a:spcPts val="0"/>
                        </a:spcAft>
                      </a:pPr>
                      <a:r>
                        <a:rPr lang="cs-CZ" sz="1200">
                          <a:effectLst/>
                        </a:rPr>
                        <a:t>178</a:t>
                      </a:r>
                      <a:endParaRPr lang="cs-CZ" sz="1200">
                        <a:effectLst/>
                        <a:latin typeface="Times New Roman"/>
                        <a:ea typeface="Times New Roman"/>
                      </a:endParaRPr>
                    </a:p>
                  </a:txBody>
                  <a:tcPr marL="44450" marR="44450" marT="0" marB="0" anchor="ctr"/>
                </a:tc>
              </a:tr>
              <a:tr h="173096">
                <a:tc>
                  <a:txBody>
                    <a:bodyPr/>
                    <a:lstStyle/>
                    <a:p>
                      <a:pPr>
                        <a:spcAft>
                          <a:spcPts val="0"/>
                        </a:spcAft>
                      </a:pPr>
                      <a:r>
                        <a:rPr lang="cs-CZ" sz="1200">
                          <a:effectLst/>
                        </a:rPr>
                        <a:t>Zisk</a:t>
                      </a:r>
                      <a:endParaRPr lang="cs-CZ" sz="1200">
                        <a:effectLst/>
                        <a:latin typeface="Times New Roman"/>
                        <a:ea typeface="Times New Roman"/>
                      </a:endParaRPr>
                    </a:p>
                  </a:txBody>
                  <a:tcPr marL="44450" marR="44450" marT="0" marB="0" anchor="ctr"/>
                </a:tc>
                <a:tc>
                  <a:txBody>
                    <a:bodyPr/>
                    <a:lstStyle/>
                    <a:p>
                      <a:pPr algn="ctr">
                        <a:spcAft>
                          <a:spcPts val="0"/>
                        </a:spcAft>
                      </a:pPr>
                      <a:r>
                        <a:rPr lang="cs-CZ" sz="1200">
                          <a:effectLst/>
                        </a:rPr>
                        <a:t>tis.Kč/rok</a:t>
                      </a:r>
                      <a:endParaRPr lang="cs-CZ" sz="1200">
                        <a:effectLst/>
                        <a:latin typeface="Times New Roman"/>
                        <a:ea typeface="Times New Roman"/>
                      </a:endParaRPr>
                    </a:p>
                  </a:txBody>
                  <a:tcPr marL="44450" marR="44450" marT="0" marB="0" anchor="ctr"/>
                </a:tc>
                <a:tc>
                  <a:txBody>
                    <a:bodyPr/>
                    <a:lstStyle/>
                    <a:p>
                      <a:pPr algn="r">
                        <a:spcAft>
                          <a:spcPts val="0"/>
                        </a:spcAft>
                      </a:pPr>
                      <a:r>
                        <a:rPr lang="cs-CZ" sz="1200">
                          <a:effectLst/>
                        </a:rPr>
                        <a:t>0</a:t>
                      </a:r>
                      <a:endParaRPr lang="cs-CZ" sz="1200">
                        <a:effectLst/>
                        <a:latin typeface="Times New Roman"/>
                        <a:ea typeface="Times New Roman"/>
                      </a:endParaRPr>
                    </a:p>
                  </a:txBody>
                  <a:tcPr marL="44450" marR="44450" marT="0" marB="0" anchor="ctr"/>
                </a:tc>
              </a:tr>
              <a:tr h="173096">
                <a:tc>
                  <a:txBody>
                    <a:bodyPr/>
                    <a:lstStyle/>
                    <a:p>
                      <a:pPr>
                        <a:spcAft>
                          <a:spcPts val="0"/>
                        </a:spcAft>
                      </a:pPr>
                      <a:r>
                        <a:rPr lang="cs-CZ" sz="1200">
                          <a:effectLst/>
                        </a:rPr>
                        <a:t>Stálé náklady a zisk celkem</a:t>
                      </a:r>
                      <a:endParaRPr lang="cs-CZ" sz="1200">
                        <a:effectLst/>
                        <a:latin typeface="Times New Roman"/>
                        <a:ea typeface="Times New Roman"/>
                      </a:endParaRPr>
                    </a:p>
                  </a:txBody>
                  <a:tcPr marL="44450" marR="44450" marT="0" marB="0" anchor="ctr"/>
                </a:tc>
                <a:tc>
                  <a:txBody>
                    <a:bodyPr/>
                    <a:lstStyle/>
                    <a:p>
                      <a:pPr algn="ctr">
                        <a:spcAft>
                          <a:spcPts val="0"/>
                        </a:spcAft>
                      </a:pPr>
                      <a:r>
                        <a:rPr lang="cs-CZ" sz="1200">
                          <a:effectLst/>
                        </a:rPr>
                        <a:t>tis.Kč/rok</a:t>
                      </a:r>
                      <a:endParaRPr lang="cs-CZ" sz="1200">
                        <a:effectLst/>
                        <a:latin typeface="Times New Roman"/>
                        <a:ea typeface="Times New Roman"/>
                      </a:endParaRPr>
                    </a:p>
                  </a:txBody>
                  <a:tcPr marL="44450" marR="44450" marT="0" marB="0" anchor="ctr"/>
                </a:tc>
                <a:tc>
                  <a:txBody>
                    <a:bodyPr/>
                    <a:lstStyle/>
                    <a:p>
                      <a:pPr algn="r">
                        <a:spcAft>
                          <a:spcPts val="0"/>
                        </a:spcAft>
                      </a:pPr>
                      <a:r>
                        <a:rPr lang="cs-CZ" sz="1200">
                          <a:effectLst/>
                        </a:rPr>
                        <a:t>178</a:t>
                      </a:r>
                      <a:endParaRPr lang="cs-CZ" sz="1200">
                        <a:effectLst/>
                        <a:latin typeface="Times New Roman"/>
                        <a:ea typeface="Times New Roman"/>
                      </a:endParaRPr>
                    </a:p>
                  </a:txBody>
                  <a:tcPr marL="44450" marR="44450" marT="0" marB="0" anchor="ctr"/>
                </a:tc>
              </a:tr>
              <a:tr h="173096">
                <a:tc>
                  <a:txBody>
                    <a:bodyPr/>
                    <a:lstStyle/>
                    <a:p>
                      <a:pPr>
                        <a:spcAft>
                          <a:spcPts val="0"/>
                        </a:spcAft>
                      </a:pPr>
                      <a:r>
                        <a:rPr lang="cs-CZ" sz="1200">
                          <a:effectLst/>
                        </a:rPr>
                        <a:t>Náklady celkem včetně zisku</a:t>
                      </a:r>
                      <a:endParaRPr lang="cs-CZ" sz="1200">
                        <a:effectLst/>
                        <a:latin typeface="Times New Roman"/>
                        <a:ea typeface="Times New Roman"/>
                      </a:endParaRPr>
                    </a:p>
                  </a:txBody>
                  <a:tcPr marL="44450" marR="44450" marT="0" marB="0" anchor="ctr"/>
                </a:tc>
                <a:tc>
                  <a:txBody>
                    <a:bodyPr/>
                    <a:lstStyle/>
                    <a:p>
                      <a:pPr algn="ctr">
                        <a:spcAft>
                          <a:spcPts val="0"/>
                        </a:spcAft>
                      </a:pPr>
                      <a:r>
                        <a:rPr lang="cs-CZ" sz="1200">
                          <a:effectLst/>
                        </a:rPr>
                        <a:t>tis.Kč/rok</a:t>
                      </a:r>
                      <a:endParaRPr lang="cs-CZ" sz="1200">
                        <a:effectLst/>
                        <a:latin typeface="Times New Roman"/>
                        <a:ea typeface="Times New Roman"/>
                      </a:endParaRPr>
                    </a:p>
                  </a:txBody>
                  <a:tcPr marL="44450" marR="44450" marT="0" marB="0" anchor="ctr"/>
                </a:tc>
                <a:tc>
                  <a:txBody>
                    <a:bodyPr/>
                    <a:lstStyle/>
                    <a:p>
                      <a:pPr algn="r">
                        <a:spcAft>
                          <a:spcPts val="0"/>
                        </a:spcAft>
                      </a:pPr>
                      <a:r>
                        <a:rPr lang="cs-CZ" sz="1200">
                          <a:effectLst/>
                        </a:rPr>
                        <a:t>552</a:t>
                      </a:r>
                      <a:endParaRPr lang="cs-CZ" sz="1200">
                        <a:effectLst/>
                        <a:latin typeface="Times New Roman"/>
                        <a:ea typeface="Times New Roman"/>
                      </a:endParaRPr>
                    </a:p>
                  </a:txBody>
                  <a:tcPr marL="44450" marR="44450" marT="0" marB="0" anchor="ctr"/>
                </a:tc>
              </a:tr>
              <a:tr h="173096">
                <a:tc>
                  <a:txBody>
                    <a:bodyPr/>
                    <a:lstStyle/>
                    <a:p>
                      <a:pPr>
                        <a:spcAft>
                          <a:spcPts val="0"/>
                        </a:spcAft>
                      </a:pPr>
                      <a:r>
                        <a:rPr lang="cs-CZ" sz="1200">
                          <a:effectLst/>
                        </a:rPr>
                        <a:t>Množství tepelné energie</a:t>
                      </a:r>
                      <a:endParaRPr lang="cs-CZ" sz="1200">
                        <a:effectLst/>
                        <a:latin typeface="Times New Roman"/>
                        <a:ea typeface="Times New Roman"/>
                      </a:endParaRPr>
                    </a:p>
                  </a:txBody>
                  <a:tcPr marL="44450" marR="44450" marT="0" marB="0" anchor="ctr"/>
                </a:tc>
                <a:tc>
                  <a:txBody>
                    <a:bodyPr/>
                    <a:lstStyle/>
                    <a:p>
                      <a:pPr algn="ctr">
                        <a:spcAft>
                          <a:spcPts val="0"/>
                        </a:spcAft>
                      </a:pPr>
                      <a:r>
                        <a:rPr lang="cs-CZ" sz="1200">
                          <a:effectLst/>
                        </a:rPr>
                        <a:t>GJ/rok</a:t>
                      </a:r>
                      <a:endParaRPr lang="cs-CZ" sz="1200">
                        <a:effectLst/>
                        <a:latin typeface="Times New Roman"/>
                        <a:ea typeface="Times New Roman"/>
                      </a:endParaRPr>
                    </a:p>
                  </a:txBody>
                  <a:tcPr marL="44450" marR="44450" marT="0" marB="0" anchor="ctr"/>
                </a:tc>
                <a:tc>
                  <a:txBody>
                    <a:bodyPr/>
                    <a:lstStyle/>
                    <a:p>
                      <a:pPr algn="r">
                        <a:spcAft>
                          <a:spcPts val="0"/>
                        </a:spcAft>
                      </a:pPr>
                      <a:r>
                        <a:rPr lang="cs-CZ" sz="1200">
                          <a:effectLst/>
                        </a:rPr>
                        <a:t>900</a:t>
                      </a:r>
                      <a:endParaRPr lang="cs-CZ" sz="1200">
                        <a:effectLst/>
                        <a:latin typeface="Times New Roman"/>
                        <a:ea typeface="Times New Roman"/>
                      </a:endParaRPr>
                    </a:p>
                  </a:txBody>
                  <a:tcPr marL="44450" marR="44450" marT="0" marB="0" anchor="ctr"/>
                </a:tc>
              </a:tr>
              <a:tr h="173096">
                <a:tc>
                  <a:txBody>
                    <a:bodyPr/>
                    <a:lstStyle/>
                    <a:p>
                      <a:pPr>
                        <a:spcAft>
                          <a:spcPts val="0"/>
                        </a:spcAft>
                      </a:pPr>
                      <a:r>
                        <a:rPr lang="cs-CZ" sz="1200">
                          <a:effectLst/>
                        </a:rPr>
                        <a:t>Cena za GJ tepla bez DPH</a:t>
                      </a:r>
                      <a:endParaRPr lang="cs-CZ" sz="1200">
                        <a:effectLst/>
                        <a:latin typeface="Times New Roman"/>
                        <a:ea typeface="Times New Roman"/>
                      </a:endParaRPr>
                    </a:p>
                  </a:txBody>
                  <a:tcPr marL="44450" marR="44450" marT="0" marB="0" anchor="ctr"/>
                </a:tc>
                <a:tc>
                  <a:txBody>
                    <a:bodyPr/>
                    <a:lstStyle/>
                    <a:p>
                      <a:pPr algn="ctr">
                        <a:spcAft>
                          <a:spcPts val="0"/>
                        </a:spcAft>
                      </a:pPr>
                      <a:r>
                        <a:rPr lang="cs-CZ" sz="1200">
                          <a:effectLst/>
                        </a:rPr>
                        <a:t>Kč/GJ</a:t>
                      </a:r>
                      <a:endParaRPr lang="cs-CZ" sz="1200">
                        <a:effectLst/>
                        <a:latin typeface="Times New Roman"/>
                        <a:ea typeface="Times New Roman"/>
                      </a:endParaRPr>
                    </a:p>
                  </a:txBody>
                  <a:tcPr marL="44450" marR="44450" marT="0" marB="0" anchor="ctr"/>
                </a:tc>
                <a:tc>
                  <a:txBody>
                    <a:bodyPr/>
                    <a:lstStyle/>
                    <a:p>
                      <a:pPr algn="r">
                        <a:spcAft>
                          <a:spcPts val="0"/>
                        </a:spcAft>
                      </a:pPr>
                      <a:r>
                        <a:rPr lang="cs-CZ" sz="1200" b="1" dirty="0">
                          <a:effectLst/>
                        </a:rPr>
                        <a:t>613,59</a:t>
                      </a:r>
                      <a:endParaRPr lang="cs-CZ" sz="1200" b="1" dirty="0">
                        <a:effectLst/>
                        <a:latin typeface="Times New Roman"/>
                        <a:ea typeface="Times New Roman"/>
                      </a:endParaRPr>
                    </a:p>
                  </a:txBody>
                  <a:tcPr marL="44450" marR="44450" marT="0" marB="0" anchor="ctr"/>
                </a:tc>
              </a:tr>
            </a:tbl>
          </a:graphicData>
        </a:graphic>
      </p:graphicFrame>
    </p:spTree>
    <p:extLst>
      <p:ext uri="{BB962C8B-B14F-4D97-AF65-F5344CB8AC3E}">
        <p14:creationId xmlns:p14="http://schemas.microsoft.com/office/powerpoint/2010/main" val="64015767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0" y="0"/>
            <a:ext cx="18415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1600" b="1">
                <a:solidFill>
                  <a:schemeClr val="tx2"/>
                </a:solidFill>
                <a:latin typeface="Times New Roman" pitchFamily="18" charset="0"/>
              </a:defRPr>
            </a:lvl1pPr>
            <a:lvl2pPr marL="742950" indent="-285750" eaLnBrk="0" hangingPunct="0">
              <a:defRPr sz="1600" b="1">
                <a:solidFill>
                  <a:schemeClr val="tx2"/>
                </a:solidFill>
                <a:latin typeface="Times New Roman" pitchFamily="18" charset="0"/>
              </a:defRPr>
            </a:lvl2pPr>
            <a:lvl3pPr marL="1143000" indent="-228600" eaLnBrk="0" hangingPunct="0">
              <a:defRPr sz="1600" b="1">
                <a:solidFill>
                  <a:schemeClr val="tx2"/>
                </a:solidFill>
                <a:latin typeface="Times New Roman" pitchFamily="18" charset="0"/>
              </a:defRPr>
            </a:lvl3pPr>
            <a:lvl4pPr marL="1600200" indent="-228600" eaLnBrk="0" hangingPunct="0">
              <a:defRPr sz="1600" b="1">
                <a:solidFill>
                  <a:schemeClr val="tx2"/>
                </a:solidFill>
                <a:latin typeface="Times New Roman" pitchFamily="18" charset="0"/>
              </a:defRPr>
            </a:lvl4pPr>
            <a:lvl5pPr marL="2057400" indent="-228600" eaLnBrk="0" hangingPunct="0">
              <a:defRPr sz="1600" b="1">
                <a:solidFill>
                  <a:schemeClr val="tx2"/>
                </a:solidFill>
                <a:latin typeface="Times New Roman" pitchFamily="18" charset="0"/>
              </a:defRPr>
            </a:lvl5pPr>
            <a:lvl6pPr marL="2514600" indent="-228600" algn="ctr" eaLnBrk="0" fontAlgn="base" hangingPunct="0">
              <a:spcBef>
                <a:spcPct val="0"/>
              </a:spcBef>
              <a:spcAft>
                <a:spcPct val="0"/>
              </a:spcAft>
              <a:defRPr sz="1600" b="1">
                <a:solidFill>
                  <a:schemeClr val="tx2"/>
                </a:solidFill>
                <a:latin typeface="Times New Roman" pitchFamily="18" charset="0"/>
              </a:defRPr>
            </a:lvl6pPr>
            <a:lvl7pPr marL="2971800" indent="-228600" algn="ctr" eaLnBrk="0" fontAlgn="base" hangingPunct="0">
              <a:spcBef>
                <a:spcPct val="0"/>
              </a:spcBef>
              <a:spcAft>
                <a:spcPct val="0"/>
              </a:spcAft>
              <a:defRPr sz="1600" b="1">
                <a:solidFill>
                  <a:schemeClr val="tx2"/>
                </a:solidFill>
                <a:latin typeface="Times New Roman" pitchFamily="18" charset="0"/>
              </a:defRPr>
            </a:lvl7pPr>
            <a:lvl8pPr marL="3429000" indent="-228600" algn="ctr" eaLnBrk="0" fontAlgn="base" hangingPunct="0">
              <a:spcBef>
                <a:spcPct val="0"/>
              </a:spcBef>
              <a:spcAft>
                <a:spcPct val="0"/>
              </a:spcAft>
              <a:defRPr sz="1600" b="1">
                <a:solidFill>
                  <a:schemeClr val="tx2"/>
                </a:solidFill>
                <a:latin typeface="Times New Roman" pitchFamily="18" charset="0"/>
              </a:defRPr>
            </a:lvl8pPr>
            <a:lvl9pPr marL="3886200" indent="-228600" algn="ctr" eaLnBrk="0" fontAlgn="base" hangingPunct="0">
              <a:spcBef>
                <a:spcPct val="0"/>
              </a:spcBef>
              <a:spcAft>
                <a:spcPct val="0"/>
              </a:spcAft>
              <a:defRPr sz="1600" b="1">
                <a:solidFill>
                  <a:schemeClr val="tx2"/>
                </a:solidFill>
                <a:latin typeface="Times New Roman" pitchFamily="18" charset="0"/>
              </a:defRPr>
            </a:lvl9pPr>
          </a:lstStyle>
          <a:p>
            <a:pPr algn="l"/>
            <a:endParaRPr lang="de-DE" altLang="cs-CZ" sz="2400" b="0">
              <a:solidFill>
                <a:schemeClr val="tx1"/>
              </a:solidFill>
            </a:endParaRPr>
          </a:p>
          <a:p>
            <a:pPr algn="l"/>
            <a:endParaRPr lang="de-DE" altLang="cs-CZ" sz="2400" b="0">
              <a:solidFill>
                <a:schemeClr val="tx1"/>
              </a:solidFill>
            </a:endParaRPr>
          </a:p>
        </p:txBody>
      </p:sp>
      <p:sp>
        <p:nvSpPr>
          <p:cNvPr id="18435" name="Rectangle 3"/>
          <p:cNvSpPr>
            <a:spLocks noChangeArrowheads="1"/>
          </p:cNvSpPr>
          <p:nvPr/>
        </p:nvSpPr>
        <p:spPr bwMode="auto">
          <a:xfrm>
            <a:off x="0" y="0"/>
            <a:ext cx="18415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1600" b="1">
                <a:solidFill>
                  <a:schemeClr val="tx2"/>
                </a:solidFill>
                <a:latin typeface="Times New Roman" pitchFamily="18" charset="0"/>
              </a:defRPr>
            </a:lvl1pPr>
            <a:lvl2pPr marL="742950" indent="-285750" eaLnBrk="0" hangingPunct="0">
              <a:defRPr sz="1600" b="1">
                <a:solidFill>
                  <a:schemeClr val="tx2"/>
                </a:solidFill>
                <a:latin typeface="Times New Roman" pitchFamily="18" charset="0"/>
              </a:defRPr>
            </a:lvl2pPr>
            <a:lvl3pPr marL="1143000" indent="-228600" eaLnBrk="0" hangingPunct="0">
              <a:defRPr sz="1600" b="1">
                <a:solidFill>
                  <a:schemeClr val="tx2"/>
                </a:solidFill>
                <a:latin typeface="Times New Roman" pitchFamily="18" charset="0"/>
              </a:defRPr>
            </a:lvl3pPr>
            <a:lvl4pPr marL="1600200" indent="-228600" eaLnBrk="0" hangingPunct="0">
              <a:defRPr sz="1600" b="1">
                <a:solidFill>
                  <a:schemeClr val="tx2"/>
                </a:solidFill>
                <a:latin typeface="Times New Roman" pitchFamily="18" charset="0"/>
              </a:defRPr>
            </a:lvl4pPr>
            <a:lvl5pPr marL="2057400" indent="-228600" eaLnBrk="0" hangingPunct="0">
              <a:defRPr sz="1600" b="1">
                <a:solidFill>
                  <a:schemeClr val="tx2"/>
                </a:solidFill>
                <a:latin typeface="Times New Roman" pitchFamily="18" charset="0"/>
              </a:defRPr>
            </a:lvl5pPr>
            <a:lvl6pPr marL="2514600" indent="-228600" algn="ctr" eaLnBrk="0" fontAlgn="base" hangingPunct="0">
              <a:spcBef>
                <a:spcPct val="0"/>
              </a:spcBef>
              <a:spcAft>
                <a:spcPct val="0"/>
              </a:spcAft>
              <a:defRPr sz="1600" b="1">
                <a:solidFill>
                  <a:schemeClr val="tx2"/>
                </a:solidFill>
                <a:latin typeface="Times New Roman" pitchFamily="18" charset="0"/>
              </a:defRPr>
            </a:lvl6pPr>
            <a:lvl7pPr marL="2971800" indent="-228600" algn="ctr" eaLnBrk="0" fontAlgn="base" hangingPunct="0">
              <a:spcBef>
                <a:spcPct val="0"/>
              </a:spcBef>
              <a:spcAft>
                <a:spcPct val="0"/>
              </a:spcAft>
              <a:defRPr sz="1600" b="1">
                <a:solidFill>
                  <a:schemeClr val="tx2"/>
                </a:solidFill>
                <a:latin typeface="Times New Roman" pitchFamily="18" charset="0"/>
              </a:defRPr>
            </a:lvl7pPr>
            <a:lvl8pPr marL="3429000" indent="-228600" algn="ctr" eaLnBrk="0" fontAlgn="base" hangingPunct="0">
              <a:spcBef>
                <a:spcPct val="0"/>
              </a:spcBef>
              <a:spcAft>
                <a:spcPct val="0"/>
              </a:spcAft>
              <a:defRPr sz="1600" b="1">
                <a:solidFill>
                  <a:schemeClr val="tx2"/>
                </a:solidFill>
                <a:latin typeface="Times New Roman" pitchFamily="18" charset="0"/>
              </a:defRPr>
            </a:lvl8pPr>
            <a:lvl9pPr marL="3886200" indent="-228600" algn="ctr" eaLnBrk="0" fontAlgn="base" hangingPunct="0">
              <a:spcBef>
                <a:spcPct val="0"/>
              </a:spcBef>
              <a:spcAft>
                <a:spcPct val="0"/>
              </a:spcAft>
              <a:defRPr sz="1600" b="1">
                <a:solidFill>
                  <a:schemeClr val="tx2"/>
                </a:solidFill>
                <a:latin typeface="Times New Roman" pitchFamily="18" charset="0"/>
              </a:defRPr>
            </a:lvl9pPr>
          </a:lstStyle>
          <a:p>
            <a:pPr algn="l"/>
            <a:endParaRPr lang="de-DE" altLang="cs-CZ" sz="2400" b="0">
              <a:solidFill>
                <a:schemeClr val="tx1"/>
              </a:solidFill>
            </a:endParaRPr>
          </a:p>
          <a:p>
            <a:pPr algn="l"/>
            <a:endParaRPr lang="de-DE" altLang="cs-CZ" sz="2400" b="0">
              <a:solidFill>
                <a:schemeClr val="tx1"/>
              </a:solidFill>
            </a:endParaRPr>
          </a:p>
        </p:txBody>
      </p:sp>
      <p:sp>
        <p:nvSpPr>
          <p:cNvPr id="204804" name="Text Box 4"/>
          <p:cNvSpPr txBox="1">
            <a:spLocks noChangeArrowheads="1"/>
          </p:cNvSpPr>
          <p:nvPr/>
        </p:nvSpPr>
        <p:spPr bwMode="auto">
          <a:xfrm>
            <a:off x="2114803" y="186859"/>
            <a:ext cx="467788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1600" b="1">
                <a:solidFill>
                  <a:schemeClr val="tx2"/>
                </a:solidFill>
                <a:latin typeface="Times New Roman" pitchFamily="18" charset="0"/>
              </a:defRPr>
            </a:lvl1pPr>
            <a:lvl2pPr marL="742950" indent="-285750" eaLnBrk="0" hangingPunct="0">
              <a:defRPr sz="1600" b="1">
                <a:solidFill>
                  <a:schemeClr val="tx2"/>
                </a:solidFill>
                <a:latin typeface="Times New Roman" pitchFamily="18" charset="0"/>
              </a:defRPr>
            </a:lvl2pPr>
            <a:lvl3pPr marL="1143000" indent="-228600" eaLnBrk="0" hangingPunct="0">
              <a:defRPr sz="1600" b="1">
                <a:solidFill>
                  <a:schemeClr val="tx2"/>
                </a:solidFill>
                <a:latin typeface="Times New Roman" pitchFamily="18" charset="0"/>
              </a:defRPr>
            </a:lvl3pPr>
            <a:lvl4pPr marL="1600200" indent="-228600" eaLnBrk="0" hangingPunct="0">
              <a:defRPr sz="1600" b="1">
                <a:solidFill>
                  <a:schemeClr val="tx2"/>
                </a:solidFill>
                <a:latin typeface="Times New Roman" pitchFamily="18" charset="0"/>
              </a:defRPr>
            </a:lvl4pPr>
            <a:lvl5pPr marL="2057400" indent="-228600" eaLnBrk="0" hangingPunct="0">
              <a:defRPr sz="1600" b="1">
                <a:solidFill>
                  <a:schemeClr val="tx2"/>
                </a:solidFill>
                <a:latin typeface="Times New Roman" pitchFamily="18" charset="0"/>
              </a:defRPr>
            </a:lvl5pPr>
            <a:lvl6pPr marL="2514600" indent="-228600" algn="ctr" eaLnBrk="0" fontAlgn="base" hangingPunct="0">
              <a:spcBef>
                <a:spcPct val="0"/>
              </a:spcBef>
              <a:spcAft>
                <a:spcPct val="0"/>
              </a:spcAft>
              <a:defRPr sz="1600" b="1">
                <a:solidFill>
                  <a:schemeClr val="tx2"/>
                </a:solidFill>
                <a:latin typeface="Times New Roman" pitchFamily="18" charset="0"/>
              </a:defRPr>
            </a:lvl6pPr>
            <a:lvl7pPr marL="2971800" indent="-228600" algn="ctr" eaLnBrk="0" fontAlgn="base" hangingPunct="0">
              <a:spcBef>
                <a:spcPct val="0"/>
              </a:spcBef>
              <a:spcAft>
                <a:spcPct val="0"/>
              </a:spcAft>
              <a:defRPr sz="1600" b="1">
                <a:solidFill>
                  <a:schemeClr val="tx2"/>
                </a:solidFill>
                <a:latin typeface="Times New Roman" pitchFamily="18" charset="0"/>
              </a:defRPr>
            </a:lvl7pPr>
            <a:lvl8pPr marL="3429000" indent="-228600" algn="ctr" eaLnBrk="0" fontAlgn="base" hangingPunct="0">
              <a:spcBef>
                <a:spcPct val="0"/>
              </a:spcBef>
              <a:spcAft>
                <a:spcPct val="0"/>
              </a:spcAft>
              <a:defRPr sz="1600" b="1">
                <a:solidFill>
                  <a:schemeClr val="tx2"/>
                </a:solidFill>
                <a:latin typeface="Times New Roman" pitchFamily="18" charset="0"/>
              </a:defRPr>
            </a:lvl8pPr>
            <a:lvl9pPr marL="3886200" indent="-228600" algn="ctr" eaLnBrk="0" fontAlgn="base" hangingPunct="0">
              <a:spcBef>
                <a:spcPct val="0"/>
              </a:spcBef>
              <a:spcAft>
                <a:spcPct val="0"/>
              </a:spcAft>
              <a:defRPr sz="1600" b="1">
                <a:solidFill>
                  <a:schemeClr val="tx2"/>
                </a:solidFill>
                <a:latin typeface="Times New Roman" pitchFamily="18" charset="0"/>
              </a:defRPr>
            </a:lvl9pPr>
          </a:lstStyle>
          <a:p>
            <a:pPr eaLnBrk="1" hangingPunct="1">
              <a:defRPr/>
            </a:pPr>
            <a:r>
              <a:rPr lang="cs-CZ" altLang="cs-CZ" sz="2800" u="sng" dirty="0" smtClean="0">
                <a:solidFill>
                  <a:srgbClr val="000000"/>
                </a:solidFill>
                <a:effectLst>
                  <a:outerShdw blurRad="38100" dist="38100" dir="2700000" algn="tl">
                    <a:srgbClr val="C0C0C0"/>
                  </a:outerShdw>
                </a:effectLst>
                <a:latin typeface="Arial" charset="0"/>
                <a:cs typeface="Lucida Sans Unicode" pitchFamily="34" charset="0"/>
              </a:rPr>
              <a:t>Doporučení</a:t>
            </a:r>
            <a:r>
              <a:rPr lang="cs-CZ" altLang="cs-CZ" sz="2800" u="sng" dirty="0">
                <a:solidFill>
                  <a:srgbClr val="000000"/>
                </a:solidFill>
                <a:effectLst>
                  <a:outerShdw blurRad="38100" dist="38100" dir="2700000" algn="tl">
                    <a:srgbClr val="C0C0C0"/>
                  </a:outerShdw>
                </a:effectLst>
                <a:latin typeface="Arial" charset="0"/>
                <a:cs typeface="Lucida Sans Unicode" pitchFamily="34" charset="0"/>
              </a:rPr>
              <a:t> </a:t>
            </a:r>
            <a:r>
              <a:rPr lang="cs-CZ" altLang="cs-CZ" sz="2800" u="sng" dirty="0" smtClean="0">
                <a:solidFill>
                  <a:srgbClr val="000000"/>
                </a:solidFill>
                <a:effectLst>
                  <a:outerShdw blurRad="38100" dist="38100" dir="2700000" algn="tl">
                    <a:srgbClr val="C0C0C0"/>
                  </a:outerShdw>
                </a:effectLst>
                <a:latin typeface="Arial" charset="0"/>
                <a:cs typeface="Lucida Sans Unicode" pitchFamily="34" charset="0"/>
              </a:rPr>
              <a:t>– pro realizaci</a:t>
            </a:r>
          </a:p>
        </p:txBody>
      </p:sp>
      <p:sp>
        <p:nvSpPr>
          <p:cNvPr id="18437" name="Rectangle 22"/>
          <p:cNvSpPr>
            <a:spLocks noChangeArrowheads="1"/>
          </p:cNvSpPr>
          <p:nvPr/>
        </p:nvSpPr>
        <p:spPr bwMode="auto">
          <a:xfrm>
            <a:off x="193675" y="842963"/>
            <a:ext cx="8386763" cy="489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defTabSz="449263" eaLnBrk="0" hangingPunct="0">
              <a:tabLst>
                <a:tab pos="261938" algn="l"/>
                <a:tab pos="533400"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b="1">
                <a:solidFill>
                  <a:schemeClr val="tx2"/>
                </a:solidFill>
                <a:latin typeface="Times New Roman" pitchFamily="18" charset="0"/>
              </a:defRPr>
            </a:lvl1pPr>
            <a:lvl2pPr marL="533400" indent="-266700" defTabSz="449263" eaLnBrk="0" hangingPunct="0">
              <a:tabLst>
                <a:tab pos="261938" algn="l"/>
                <a:tab pos="533400"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b="1">
                <a:solidFill>
                  <a:schemeClr val="tx2"/>
                </a:solidFill>
                <a:latin typeface="Times New Roman" pitchFamily="18" charset="0"/>
              </a:defRPr>
            </a:lvl2pPr>
            <a:lvl3pPr marL="1143000" indent="-228600" defTabSz="449263" eaLnBrk="0" hangingPunct="0">
              <a:tabLst>
                <a:tab pos="261938" algn="l"/>
                <a:tab pos="533400"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b="1">
                <a:solidFill>
                  <a:schemeClr val="tx2"/>
                </a:solidFill>
                <a:latin typeface="Times New Roman" pitchFamily="18" charset="0"/>
              </a:defRPr>
            </a:lvl3pPr>
            <a:lvl4pPr marL="1600200" indent="-228600" defTabSz="449263" eaLnBrk="0" hangingPunct="0">
              <a:tabLst>
                <a:tab pos="261938" algn="l"/>
                <a:tab pos="533400"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b="1">
                <a:solidFill>
                  <a:schemeClr val="tx2"/>
                </a:solidFill>
                <a:latin typeface="Times New Roman" pitchFamily="18" charset="0"/>
              </a:defRPr>
            </a:lvl4pPr>
            <a:lvl5pPr marL="2057400" indent="-228600" defTabSz="449263" eaLnBrk="0" hangingPunct="0">
              <a:tabLst>
                <a:tab pos="261938" algn="l"/>
                <a:tab pos="533400"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b="1">
                <a:solidFill>
                  <a:schemeClr val="tx2"/>
                </a:solidFill>
                <a:latin typeface="Times New Roman" pitchFamily="18" charset="0"/>
              </a:defRPr>
            </a:lvl5pPr>
            <a:lvl6pPr marL="2514600" indent="-228600" algn="ctr" defTabSz="449263" eaLnBrk="0" fontAlgn="base" hangingPunct="0">
              <a:spcBef>
                <a:spcPct val="0"/>
              </a:spcBef>
              <a:spcAft>
                <a:spcPct val="0"/>
              </a:spcAft>
              <a:tabLst>
                <a:tab pos="261938" algn="l"/>
                <a:tab pos="533400"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b="1">
                <a:solidFill>
                  <a:schemeClr val="tx2"/>
                </a:solidFill>
                <a:latin typeface="Times New Roman" pitchFamily="18" charset="0"/>
              </a:defRPr>
            </a:lvl6pPr>
            <a:lvl7pPr marL="2971800" indent="-228600" algn="ctr" defTabSz="449263" eaLnBrk="0" fontAlgn="base" hangingPunct="0">
              <a:spcBef>
                <a:spcPct val="0"/>
              </a:spcBef>
              <a:spcAft>
                <a:spcPct val="0"/>
              </a:spcAft>
              <a:tabLst>
                <a:tab pos="261938" algn="l"/>
                <a:tab pos="533400"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b="1">
                <a:solidFill>
                  <a:schemeClr val="tx2"/>
                </a:solidFill>
                <a:latin typeface="Times New Roman" pitchFamily="18" charset="0"/>
              </a:defRPr>
            </a:lvl7pPr>
            <a:lvl8pPr marL="3429000" indent="-228600" algn="ctr" defTabSz="449263" eaLnBrk="0" fontAlgn="base" hangingPunct="0">
              <a:spcBef>
                <a:spcPct val="0"/>
              </a:spcBef>
              <a:spcAft>
                <a:spcPct val="0"/>
              </a:spcAft>
              <a:tabLst>
                <a:tab pos="261938" algn="l"/>
                <a:tab pos="533400"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b="1">
                <a:solidFill>
                  <a:schemeClr val="tx2"/>
                </a:solidFill>
                <a:latin typeface="Times New Roman" pitchFamily="18" charset="0"/>
              </a:defRPr>
            </a:lvl8pPr>
            <a:lvl9pPr marL="3886200" indent="-228600" algn="ctr" defTabSz="449263" eaLnBrk="0" fontAlgn="base" hangingPunct="0">
              <a:spcBef>
                <a:spcPct val="0"/>
              </a:spcBef>
              <a:spcAft>
                <a:spcPct val="0"/>
              </a:spcAft>
              <a:tabLst>
                <a:tab pos="261938" algn="l"/>
                <a:tab pos="533400"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b="1">
                <a:solidFill>
                  <a:schemeClr val="tx2"/>
                </a:solidFill>
                <a:latin typeface="Times New Roman" pitchFamily="18" charset="0"/>
              </a:defRPr>
            </a:lvl9pPr>
          </a:lstStyle>
          <a:p>
            <a:pPr lvl="1" algn="just" eaLnBrk="1" hangingPunct="1">
              <a:lnSpc>
                <a:spcPct val="130000"/>
              </a:lnSpc>
              <a:buClr>
                <a:srgbClr val="000000"/>
              </a:buClr>
              <a:buSzPct val="110000"/>
              <a:buFontTx/>
              <a:buChar char="•"/>
            </a:pPr>
            <a:r>
              <a:rPr lang="cs-CZ" altLang="cs-CZ" sz="2000" dirty="0">
                <a:solidFill>
                  <a:srgbClr val="000000"/>
                </a:solidFill>
                <a:latin typeface="Arial" charset="0"/>
              </a:rPr>
              <a:t>Navrhujeme realizaci </a:t>
            </a:r>
            <a:r>
              <a:rPr lang="cs-CZ" altLang="cs-CZ" sz="2000" dirty="0" smtClean="0">
                <a:solidFill>
                  <a:srgbClr val="000000"/>
                </a:solidFill>
                <a:latin typeface="Arial" charset="0"/>
              </a:rPr>
              <a:t>jednotlivých opatření rozdělit </a:t>
            </a:r>
            <a:r>
              <a:rPr lang="cs-CZ" altLang="cs-CZ" sz="2000" dirty="0">
                <a:solidFill>
                  <a:srgbClr val="000000"/>
                </a:solidFill>
                <a:latin typeface="Arial" charset="0"/>
              </a:rPr>
              <a:t>do </a:t>
            </a:r>
            <a:r>
              <a:rPr lang="cs-CZ" altLang="cs-CZ" sz="2000" dirty="0" smtClean="0">
                <a:solidFill>
                  <a:srgbClr val="000000"/>
                </a:solidFill>
                <a:latin typeface="Arial" charset="0"/>
              </a:rPr>
              <a:t>etap:</a:t>
            </a:r>
          </a:p>
          <a:p>
            <a:pPr marL="266700" lvl="1" indent="0" algn="just" eaLnBrk="1" hangingPunct="1">
              <a:lnSpc>
                <a:spcPct val="130000"/>
              </a:lnSpc>
              <a:buClr>
                <a:srgbClr val="000000"/>
              </a:buClr>
              <a:buSzPct val="110000"/>
            </a:pPr>
            <a:r>
              <a:rPr lang="cs-CZ" altLang="cs-CZ" sz="2000" b="0" dirty="0">
                <a:solidFill>
                  <a:srgbClr val="000000"/>
                </a:solidFill>
                <a:latin typeface="Arial" charset="0"/>
              </a:rPr>
              <a:t> </a:t>
            </a:r>
            <a:r>
              <a:rPr lang="cs-CZ" altLang="cs-CZ" sz="2000" b="0" dirty="0" smtClean="0">
                <a:solidFill>
                  <a:srgbClr val="000000"/>
                </a:solidFill>
                <a:latin typeface="Arial" charset="0"/>
              </a:rPr>
              <a:t>		</a:t>
            </a:r>
            <a:r>
              <a:rPr lang="cs-CZ" altLang="cs-CZ" sz="2000" b="0" u="sng" dirty="0" smtClean="0">
                <a:solidFill>
                  <a:srgbClr val="000000"/>
                </a:solidFill>
                <a:latin typeface="Arial" charset="0"/>
              </a:rPr>
              <a:t>Nyní:</a:t>
            </a:r>
            <a:endParaRPr lang="cs-CZ" altLang="cs-CZ" sz="2000" b="0" u="sng" dirty="0" smtClean="0">
              <a:solidFill>
                <a:srgbClr val="000000"/>
              </a:solidFill>
              <a:latin typeface="Arial" charset="0"/>
            </a:endParaRPr>
          </a:p>
          <a:p>
            <a:pPr lvl="2" algn="just" eaLnBrk="1" hangingPunct="1">
              <a:lnSpc>
                <a:spcPct val="130000"/>
              </a:lnSpc>
              <a:buClr>
                <a:srgbClr val="000000"/>
              </a:buClr>
              <a:buSzPct val="110000"/>
              <a:buFontTx/>
              <a:buChar char="•"/>
            </a:pPr>
            <a:r>
              <a:rPr lang="cs-CZ" altLang="cs-CZ" sz="2000" dirty="0" smtClean="0">
                <a:solidFill>
                  <a:srgbClr val="000000"/>
                </a:solidFill>
                <a:latin typeface="Arial" charset="0"/>
              </a:rPr>
              <a:t>Etapa I </a:t>
            </a:r>
            <a:r>
              <a:rPr lang="cs-CZ" altLang="cs-CZ" sz="2000" b="0" dirty="0" smtClean="0">
                <a:solidFill>
                  <a:srgbClr val="000000"/>
                </a:solidFill>
                <a:latin typeface="Arial" charset="0"/>
              </a:rPr>
              <a:t>– NO2 (NO3) – Instalace KGJ </a:t>
            </a:r>
            <a:endParaRPr lang="cs-CZ" altLang="cs-CZ" sz="2000" b="0" dirty="0">
              <a:solidFill>
                <a:srgbClr val="000000"/>
              </a:solidFill>
              <a:latin typeface="Arial" charset="0"/>
            </a:endParaRPr>
          </a:p>
          <a:p>
            <a:pPr marL="914400" lvl="2" indent="0" algn="just" eaLnBrk="1" hangingPunct="1">
              <a:lnSpc>
                <a:spcPct val="130000"/>
              </a:lnSpc>
              <a:buClr>
                <a:srgbClr val="000000"/>
              </a:buClr>
              <a:buSzPct val="110000"/>
            </a:pPr>
            <a:r>
              <a:rPr lang="cs-CZ" altLang="cs-CZ" sz="2000" b="0" u="sng" dirty="0" smtClean="0">
                <a:solidFill>
                  <a:srgbClr val="000000"/>
                </a:solidFill>
                <a:latin typeface="Arial" charset="0"/>
              </a:rPr>
              <a:t>Po roce 2018:</a:t>
            </a:r>
            <a:endParaRPr lang="cs-CZ" altLang="cs-CZ" sz="2000" b="0" u="sng" dirty="0" smtClean="0">
              <a:solidFill>
                <a:srgbClr val="000000"/>
              </a:solidFill>
              <a:latin typeface="Arial" charset="0"/>
            </a:endParaRPr>
          </a:p>
          <a:p>
            <a:pPr lvl="2" algn="just" eaLnBrk="1" hangingPunct="1">
              <a:lnSpc>
                <a:spcPct val="130000"/>
              </a:lnSpc>
              <a:buClr>
                <a:srgbClr val="000000"/>
              </a:buClr>
              <a:buSzPct val="110000"/>
              <a:buFontTx/>
              <a:buChar char="•"/>
            </a:pPr>
            <a:r>
              <a:rPr lang="cs-CZ" altLang="cs-CZ" sz="2000" dirty="0" smtClean="0">
                <a:solidFill>
                  <a:srgbClr val="000000"/>
                </a:solidFill>
                <a:latin typeface="Arial" charset="0"/>
              </a:rPr>
              <a:t>Etapa II </a:t>
            </a:r>
            <a:r>
              <a:rPr lang="cs-CZ" altLang="cs-CZ" sz="2000" b="0" dirty="0" smtClean="0">
                <a:solidFill>
                  <a:srgbClr val="000000"/>
                </a:solidFill>
                <a:latin typeface="Arial" charset="0"/>
              </a:rPr>
              <a:t>– NO1 – Rekonstrukce provozní kotelny K 309</a:t>
            </a:r>
          </a:p>
          <a:p>
            <a:pPr lvl="2" algn="just" eaLnBrk="1" hangingPunct="1">
              <a:lnSpc>
                <a:spcPct val="130000"/>
              </a:lnSpc>
              <a:buClr>
                <a:srgbClr val="000000"/>
              </a:buClr>
              <a:buSzPct val="110000"/>
              <a:buFontTx/>
              <a:buChar char="•"/>
            </a:pPr>
            <a:r>
              <a:rPr lang="cs-CZ" altLang="cs-CZ" sz="2000" dirty="0" smtClean="0">
                <a:solidFill>
                  <a:srgbClr val="000000"/>
                </a:solidFill>
                <a:latin typeface="Arial" charset="0"/>
              </a:rPr>
              <a:t>Etapa III </a:t>
            </a:r>
            <a:r>
              <a:rPr lang="cs-CZ" altLang="cs-CZ" sz="2000" b="0" dirty="0" smtClean="0">
                <a:solidFill>
                  <a:srgbClr val="000000"/>
                </a:solidFill>
                <a:latin typeface="Arial" charset="0"/>
              </a:rPr>
              <a:t>– NO4 –</a:t>
            </a:r>
            <a:r>
              <a:rPr lang="cs-CZ" altLang="cs-CZ" sz="2000" b="0" dirty="0">
                <a:solidFill>
                  <a:srgbClr val="000000"/>
                </a:solidFill>
                <a:latin typeface="Arial" charset="0"/>
              </a:rPr>
              <a:t> </a:t>
            </a:r>
            <a:r>
              <a:rPr lang="cs-CZ" sz="2000" b="0" dirty="0">
                <a:solidFill>
                  <a:srgbClr val="000000"/>
                </a:solidFill>
                <a:latin typeface="Arial" charset="0"/>
              </a:rPr>
              <a:t>Rekonstrukce teplovodních rozvodů </a:t>
            </a:r>
            <a:r>
              <a:rPr lang="cs-CZ" sz="2000" b="0" dirty="0" smtClean="0">
                <a:solidFill>
                  <a:srgbClr val="000000"/>
                </a:solidFill>
                <a:latin typeface="Arial" charset="0"/>
              </a:rPr>
              <a:t>okrsku K 332</a:t>
            </a:r>
            <a:endParaRPr lang="cs-CZ" sz="2000" b="0" dirty="0">
              <a:solidFill>
                <a:srgbClr val="000000"/>
              </a:solidFill>
              <a:latin typeface="Arial" charset="0"/>
            </a:endParaRPr>
          </a:p>
          <a:p>
            <a:pPr lvl="2" algn="just" eaLnBrk="1" hangingPunct="1">
              <a:lnSpc>
                <a:spcPct val="130000"/>
              </a:lnSpc>
              <a:buClr>
                <a:srgbClr val="000000"/>
              </a:buClr>
              <a:buSzPct val="110000"/>
              <a:buFontTx/>
              <a:buChar char="•"/>
            </a:pPr>
            <a:endParaRPr lang="cs-CZ" altLang="cs-CZ" sz="2000" b="0" dirty="0" smtClean="0">
              <a:solidFill>
                <a:srgbClr val="000000"/>
              </a:solidFill>
              <a:latin typeface="Arial" charset="0"/>
            </a:endParaRPr>
          </a:p>
          <a:p>
            <a:pPr lvl="1" algn="just" eaLnBrk="1" hangingPunct="1">
              <a:lnSpc>
                <a:spcPct val="130000"/>
              </a:lnSpc>
              <a:buClr>
                <a:srgbClr val="000000"/>
              </a:buClr>
              <a:buSzPct val="110000"/>
              <a:buFontTx/>
              <a:buChar char="•"/>
            </a:pPr>
            <a:r>
              <a:rPr lang="cs-CZ" altLang="cs-CZ" sz="2000" dirty="0">
                <a:solidFill>
                  <a:srgbClr val="FF0000"/>
                </a:solidFill>
                <a:latin typeface="Arial" charset="0"/>
              </a:rPr>
              <a:t>Konečné vložení finančních prostředků do realizace jednotlivých </a:t>
            </a:r>
            <a:r>
              <a:rPr lang="cs-CZ" altLang="cs-CZ" sz="2000" dirty="0" smtClean="0">
                <a:solidFill>
                  <a:srgbClr val="FF0000"/>
                </a:solidFill>
                <a:latin typeface="Arial" charset="0"/>
              </a:rPr>
              <a:t>opatření však </a:t>
            </a:r>
            <a:r>
              <a:rPr lang="cs-CZ" altLang="cs-CZ" sz="2000" dirty="0">
                <a:solidFill>
                  <a:srgbClr val="FF0000"/>
                </a:solidFill>
                <a:latin typeface="Arial" charset="0"/>
              </a:rPr>
              <a:t>závisí na investorovi.</a:t>
            </a:r>
          </a:p>
          <a:p>
            <a:pPr marL="914400" lvl="2" indent="0" algn="just" eaLnBrk="1" hangingPunct="1">
              <a:lnSpc>
                <a:spcPct val="130000"/>
              </a:lnSpc>
              <a:buClr>
                <a:srgbClr val="000000"/>
              </a:buClr>
              <a:buSzPct val="110000"/>
            </a:pPr>
            <a:endParaRPr lang="cs-CZ" altLang="cs-CZ" sz="2000" b="0" dirty="0">
              <a:solidFill>
                <a:srgbClr val="000000"/>
              </a:solidFill>
              <a:latin typeface="Arial" charset="0"/>
            </a:endParaRPr>
          </a:p>
          <a:p>
            <a:pPr marL="266700" lvl="1" indent="0" algn="just" eaLnBrk="1" hangingPunct="1">
              <a:lnSpc>
                <a:spcPct val="130000"/>
              </a:lnSpc>
              <a:buClr>
                <a:srgbClr val="000000"/>
              </a:buClr>
              <a:buSzPct val="110000"/>
            </a:pPr>
            <a:endParaRPr lang="cs-CZ" altLang="cs-CZ" sz="2000" b="0" dirty="0" smtClean="0">
              <a:solidFill>
                <a:srgbClr val="000000"/>
              </a:solidFill>
              <a:latin typeface="Arial" charset="0"/>
            </a:endParaRPr>
          </a:p>
        </p:txBody>
      </p:sp>
    </p:spTree>
    <p:extLst>
      <p:ext uri="{BB962C8B-B14F-4D97-AF65-F5344CB8AC3E}">
        <p14:creationId xmlns:p14="http://schemas.microsoft.com/office/powerpoint/2010/main" val="177247153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0" y="0"/>
            <a:ext cx="18415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1600" b="1">
                <a:solidFill>
                  <a:schemeClr val="tx2"/>
                </a:solidFill>
                <a:latin typeface="Times New Roman" pitchFamily="18" charset="0"/>
              </a:defRPr>
            </a:lvl1pPr>
            <a:lvl2pPr marL="742950" indent="-285750" eaLnBrk="0" hangingPunct="0">
              <a:defRPr sz="1600" b="1">
                <a:solidFill>
                  <a:schemeClr val="tx2"/>
                </a:solidFill>
                <a:latin typeface="Times New Roman" pitchFamily="18" charset="0"/>
              </a:defRPr>
            </a:lvl2pPr>
            <a:lvl3pPr marL="1143000" indent="-228600" eaLnBrk="0" hangingPunct="0">
              <a:defRPr sz="1600" b="1">
                <a:solidFill>
                  <a:schemeClr val="tx2"/>
                </a:solidFill>
                <a:latin typeface="Times New Roman" pitchFamily="18" charset="0"/>
              </a:defRPr>
            </a:lvl3pPr>
            <a:lvl4pPr marL="1600200" indent="-228600" eaLnBrk="0" hangingPunct="0">
              <a:defRPr sz="1600" b="1">
                <a:solidFill>
                  <a:schemeClr val="tx2"/>
                </a:solidFill>
                <a:latin typeface="Times New Roman" pitchFamily="18" charset="0"/>
              </a:defRPr>
            </a:lvl4pPr>
            <a:lvl5pPr marL="2057400" indent="-228600" eaLnBrk="0" hangingPunct="0">
              <a:defRPr sz="1600" b="1">
                <a:solidFill>
                  <a:schemeClr val="tx2"/>
                </a:solidFill>
                <a:latin typeface="Times New Roman" pitchFamily="18" charset="0"/>
              </a:defRPr>
            </a:lvl5pPr>
            <a:lvl6pPr marL="2514600" indent="-228600" algn="ctr" eaLnBrk="0" fontAlgn="base" hangingPunct="0">
              <a:spcBef>
                <a:spcPct val="0"/>
              </a:spcBef>
              <a:spcAft>
                <a:spcPct val="0"/>
              </a:spcAft>
              <a:defRPr sz="1600" b="1">
                <a:solidFill>
                  <a:schemeClr val="tx2"/>
                </a:solidFill>
                <a:latin typeface="Times New Roman" pitchFamily="18" charset="0"/>
              </a:defRPr>
            </a:lvl6pPr>
            <a:lvl7pPr marL="2971800" indent="-228600" algn="ctr" eaLnBrk="0" fontAlgn="base" hangingPunct="0">
              <a:spcBef>
                <a:spcPct val="0"/>
              </a:spcBef>
              <a:spcAft>
                <a:spcPct val="0"/>
              </a:spcAft>
              <a:defRPr sz="1600" b="1">
                <a:solidFill>
                  <a:schemeClr val="tx2"/>
                </a:solidFill>
                <a:latin typeface="Times New Roman" pitchFamily="18" charset="0"/>
              </a:defRPr>
            </a:lvl7pPr>
            <a:lvl8pPr marL="3429000" indent="-228600" algn="ctr" eaLnBrk="0" fontAlgn="base" hangingPunct="0">
              <a:spcBef>
                <a:spcPct val="0"/>
              </a:spcBef>
              <a:spcAft>
                <a:spcPct val="0"/>
              </a:spcAft>
              <a:defRPr sz="1600" b="1">
                <a:solidFill>
                  <a:schemeClr val="tx2"/>
                </a:solidFill>
                <a:latin typeface="Times New Roman" pitchFamily="18" charset="0"/>
              </a:defRPr>
            </a:lvl8pPr>
            <a:lvl9pPr marL="3886200" indent="-228600" algn="ctr" eaLnBrk="0" fontAlgn="base" hangingPunct="0">
              <a:spcBef>
                <a:spcPct val="0"/>
              </a:spcBef>
              <a:spcAft>
                <a:spcPct val="0"/>
              </a:spcAft>
              <a:defRPr sz="1600" b="1">
                <a:solidFill>
                  <a:schemeClr val="tx2"/>
                </a:solidFill>
                <a:latin typeface="Times New Roman" pitchFamily="18" charset="0"/>
              </a:defRPr>
            </a:lvl9pPr>
          </a:lstStyle>
          <a:p>
            <a:pPr algn="l"/>
            <a:endParaRPr lang="de-DE" altLang="cs-CZ" sz="2400" b="0">
              <a:solidFill>
                <a:schemeClr val="tx1"/>
              </a:solidFill>
            </a:endParaRPr>
          </a:p>
          <a:p>
            <a:pPr algn="l"/>
            <a:endParaRPr lang="de-DE" altLang="cs-CZ" sz="2400" b="0">
              <a:solidFill>
                <a:schemeClr val="tx1"/>
              </a:solidFill>
            </a:endParaRPr>
          </a:p>
        </p:txBody>
      </p:sp>
      <p:sp>
        <p:nvSpPr>
          <p:cNvPr id="18435" name="Rectangle 3"/>
          <p:cNvSpPr>
            <a:spLocks noChangeArrowheads="1"/>
          </p:cNvSpPr>
          <p:nvPr/>
        </p:nvSpPr>
        <p:spPr bwMode="auto">
          <a:xfrm>
            <a:off x="0" y="0"/>
            <a:ext cx="18415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1600" b="1">
                <a:solidFill>
                  <a:schemeClr val="tx2"/>
                </a:solidFill>
                <a:latin typeface="Times New Roman" pitchFamily="18" charset="0"/>
              </a:defRPr>
            </a:lvl1pPr>
            <a:lvl2pPr marL="742950" indent="-285750" eaLnBrk="0" hangingPunct="0">
              <a:defRPr sz="1600" b="1">
                <a:solidFill>
                  <a:schemeClr val="tx2"/>
                </a:solidFill>
                <a:latin typeface="Times New Roman" pitchFamily="18" charset="0"/>
              </a:defRPr>
            </a:lvl2pPr>
            <a:lvl3pPr marL="1143000" indent="-228600" eaLnBrk="0" hangingPunct="0">
              <a:defRPr sz="1600" b="1">
                <a:solidFill>
                  <a:schemeClr val="tx2"/>
                </a:solidFill>
                <a:latin typeface="Times New Roman" pitchFamily="18" charset="0"/>
              </a:defRPr>
            </a:lvl3pPr>
            <a:lvl4pPr marL="1600200" indent="-228600" eaLnBrk="0" hangingPunct="0">
              <a:defRPr sz="1600" b="1">
                <a:solidFill>
                  <a:schemeClr val="tx2"/>
                </a:solidFill>
                <a:latin typeface="Times New Roman" pitchFamily="18" charset="0"/>
              </a:defRPr>
            </a:lvl4pPr>
            <a:lvl5pPr marL="2057400" indent="-228600" eaLnBrk="0" hangingPunct="0">
              <a:defRPr sz="1600" b="1">
                <a:solidFill>
                  <a:schemeClr val="tx2"/>
                </a:solidFill>
                <a:latin typeface="Times New Roman" pitchFamily="18" charset="0"/>
              </a:defRPr>
            </a:lvl5pPr>
            <a:lvl6pPr marL="2514600" indent="-228600" algn="ctr" eaLnBrk="0" fontAlgn="base" hangingPunct="0">
              <a:spcBef>
                <a:spcPct val="0"/>
              </a:spcBef>
              <a:spcAft>
                <a:spcPct val="0"/>
              </a:spcAft>
              <a:defRPr sz="1600" b="1">
                <a:solidFill>
                  <a:schemeClr val="tx2"/>
                </a:solidFill>
                <a:latin typeface="Times New Roman" pitchFamily="18" charset="0"/>
              </a:defRPr>
            </a:lvl6pPr>
            <a:lvl7pPr marL="2971800" indent="-228600" algn="ctr" eaLnBrk="0" fontAlgn="base" hangingPunct="0">
              <a:spcBef>
                <a:spcPct val="0"/>
              </a:spcBef>
              <a:spcAft>
                <a:spcPct val="0"/>
              </a:spcAft>
              <a:defRPr sz="1600" b="1">
                <a:solidFill>
                  <a:schemeClr val="tx2"/>
                </a:solidFill>
                <a:latin typeface="Times New Roman" pitchFamily="18" charset="0"/>
              </a:defRPr>
            </a:lvl7pPr>
            <a:lvl8pPr marL="3429000" indent="-228600" algn="ctr" eaLnBrk="0" fontAlgn="base" hangingPunct="0">
              <a:spcBef>
                <a:spcPct val="0"/>
              </a:spcBef>
              <a:spcAft>
                <a:spcPct val="0"/>
              </a:spcAft>
              <a:defRPr sz="1600" b="1">
                <a:solidFill>
                  <a:schemeClr val="tx2"/>
                </a:solidFill>
                <a:latin typeface="Times New Roman" pitchFamily="18" charset="0"/>
              </a:defRPr>
            </a:lvl8pPr>
            <a:lvl9pPr marL="3886200" indent="-228600" algn="ctr" eaLnBrk="0" fontAlgn="base" hangingPunct="0">
              <a:spcBef>
                <a:spcPct val="0"/>
              </a:spcBef>
              <a:spcAft>
                <a:spcPct val="0"/>
              </a:spcAft>
              <a:defRPr sz="1600" b="1">
                <a:solidFill>
                  <a:schemeClr val="tx2"/>
                </a:solidFill>
                <a:latin typeface="Times New Roman" pitchFamily="18" charset="0"/>
              </a:defRPr>
            </a:lvl9pPr>
          </a:lstStyle>
          <a:p>
            <a:pPr algn="l"/>
            <a:endParaRPr lang="de-DE" altLang="cs-CZ" sz="2400" b="0">
              <a:solidFill>
                <a:schemeClr val="tx1"/>
              </a:solidFill>
            </a:endParaRPr>
          </a:p>
          <a:p>
            <a:pPr algn="l"/>
            <a:endParaRPr lang="de-DE" altLang="cs-CZ" sz="2400" b="0">
              <a:solidFill>
                <a:schemeClr val="tx1"/>
              </a:solidFill>
            </a:endParaRPr>
          </a:p>
        </p:txBody>
      </p:sp>
      <p:sp>
        <p:nvSpPr>
          <p:cNvPr id="204804" name="Text Box 4"/>
          <p:cNvSpPr txBox="1">
            <a:spLocks noChangeArrowheads="1"/>
          </p:cNvSpPr>
          <p:nvPr/>
        </p:nvSpPr>
        <p:spPr bwMode="auto">
          <a:xfrm>
            <a:off x="-83710" y="186859"/>
            <a:ext cx="907492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1600" b="1">
                <a:solidFill>
                  <a:schemeClr val="tx2"/>
                </a:solidFill>
                <a:latin typeface="Times New Roman" pitchFamily="18" charset="0"/>
              </a:defRPr>
            </a:lvl1pPr>
            <a:lvl2pPr marL="742950" indent="-285750" eaLnBrk="0" hangingPunct="0">
              <a:defRPr sz="1600" b="1">
                <a:solidFill>
                  <a:schemeClr val="tx2"/>
                </a:solidFill>
                <a:latin typeface="Times New Roman" pitchFamily="18" charset="0"/>
              </a:defRPr>
            </a:lvl2pPr>
            <a:lvl3pPr marL="1143000" indent="-228600" eaLnBrk="0" hangingPunct="0">
              <a:defRPr sz="1600" b="1">
                <a:solidFill>
                  <a:schemeClr val="tx2"/>
                </a:solidFill>
                <a:latin typeface="Times New Roman" pitchFamily="18" charset="0"/>
              </a:defRPr>
            </a:lvl3pPr>
            <a:lvl4pPr marL="1600200" indent="-228600" eaLnBrk="0" hangingPunct="0">
              <a:defRPr sz="1600" b="1">
                <a:solidFill>
                  <a:schemeClr val="tx2"/>
                </a:solidFill>
                <a:latin typeface="Times New Roman" pitchFamily="18" charset="0"/>
              </a:defRPr>
            </a:lvl4pPr>
            <a:lvl5pPr marL="2057400" indent="-228600" eaLnBrk="0" hangingPunct="0">
              <a:defRPr sz="1600" b="1">
                <a:solidFill>
                  <a:schemeClr val="tx2"/>
                </a:solidFill>
                <a:latin typeface="Times New Roman" pitchFamily="18" charset="0"/>
              </a:defRPr>
            </a:lvl5pPr>
            <a:lvl6pPr marL="2514600" indent="-228600" algn="ctr" eaLnBrk="0" fontAlgn="base" hangingPunct="0">
              <a:spcBef>
                <a:spcPct val="0"/>
              </a:spcBef>
              <a:spcAft>
                <a:spcPct val="0"/>
              </a:spcAft>
              <a:defRPr sz="1600" b="1">
                <a:solidFill>
                  <a:schemeClr val="tx2"/>
                </a:solidFill>
                <a:latin typeface="Times New Roman" pitchFamily="18" charset="0"/>
              </a:defRPr>
            </a:lvl6pPr>
            <a:lvl7pPr marL="2971800" indent="-228600" algn="ctr" eaLnBrk="0" fontAlgn="base" hangingPunct="0">
              <a:spcBef>
                <a:spcPct val="0"/>
              </a:spcBef>
              <a:spcAft>
                <a:spcPct val="0"/>
              </a:spcAft>
              <a:defRPr sz="1600" b="1">
                <a:solidFill>
                  <a:schemeClr val="tx2"/>
                </a:solidFill>
                <a:latin typeface="Times New Roman" pitchFamily="18" charset="0"/>
              </a:defRPr>
            </a:lvl7pPr>
            <a:lvl8pPr marL="3429000" indent="-228600" algn="ctr" eaLnBrk="0" fontAlgn="base" hangingPunct="0">
              <a:spcBef>
                <a:spcPct val="0"/>
              </a:spcBef>
              <a:spcAft>
                <a:spcPct val="0"/>
              </a:spcAft>
              <a:defRPr sz="1600" b="1">
                <a:solidFill>
                  <a:schemeClr val="tx2"/>
                </a:solidFill>
                <a:latin typeface="Times New Roman" pitchFamily="18" charset="0"/>
              </a:defRPr>
            </a:lvl8pPr>
            <a:lvl9pPr marL="3886200" indent="-228600" algn="ctr" eaLnBrk="0" fontAlgn="base" hangingPunct="0">
              <a:spcBef>
                <a:spcPct val="0"/>
              </a:spcBef>
              <a:spcAft>
                <a:spcPct val="0"/>
              </a:spcAft>
              <a:defRPr sz="1600" b="1">
                <a:solidFill>
                  <a:schemeClr val="tx2"/>
                </a:solidFill>
                <a:latin typeface="Times New Roman" pitchFamily="18" charset="0"/>
              </a:defRPr>
            </a:lvl9pPr>
          </a:lstStyle>
          <a:p>
            <a:pPr eaLnBrk="1" hangingPunct="1">
              <a:defRPr/>
            </a:pPr>
            <a:r>
              <a:rPr lang="cs-CZ" altLang="cs-CZ" sz="2800" u="sng" dirty="0" smtClean="0">
                <a:solidFill>
                  <a:srgbClr val="000000"/>
                </a:solidFill>
                <a:effectLst>
                  <a:outerShdw blurRad="38100" dist="38100" dir="2700000" algn="tl">
                    <a:srgbClr val="C0C0C0"/>
                  </a:outerShdw>
                </a:effectLst>
                <a:latin typeface="Arial" charset="0"/>
                <a:cs typeface="Lucida Sans Unicode" pitchFamily="34" charset="0"/>
              </a:rPr>
              <a:t>Vývoj ceny tepla – po realizaci jednotlivých opatření</a:t>
            </a:r>
          </a:p>
        </p:txBody>
      </p:sp>
      <p:sp>
        <p:nvSpPr>
          <p:cNvPr id="18437" name="Rectangle 22"/>
          <p:cNvSpPr>
            <a:spLocks noChangeArrowheads="1"/>
          </p:cNvSpPr>
          <p:nvPr/>
        </p:nvSpPr>
        <p:spPr bwMode="auto">
          <a:xfrm>
            <a:off x="566555" y="842962"/>
            <a:ext cx="8013883" cy="72943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defTabSz="449263" eaLnBrk="0" hangingPunct="0">
              <a:tabLst>
                <a:tab pos="261938" algn="l"/>
                <a:tab pos="533400"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b="1">
                <a:solidFill>
                  <a:schemeClr val="tx2"/>
                </a:solidFill>
                <a:latin typeface="Times New Roman" pitchFamily="18" charset="0"/>
              </a:defRPr>
            </a:lvl1pPr>
            <a:lvl2pPr marL="533400" indent="-266700" defTabSz="449263" eaLnBrk="0" hangingPunct="0">
              <a:tabLst>
                <a:tab pos="261938" algn="l"/>
                <a:tab pos="533400"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b="1">
                <a:solidFill>
                  <a:schemeClr val="tx2"/>
                </a:solidFill>
                <a:latin typeface="Times New Roman" pitchFamily="18" charset="0"/>
              </a:defRPr>
            </a:lvl2pPr>
            <a:lvl3pPr marL="1143000" indent="-228600" defTabSz="449263" eaLnBrk="0" hangingPunct="0">
              <a:tabLst>
                <a:tab pos="261938" algn="l"/>
                <a:tab pos="533400"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b="1">
                <a:solidFill>
                  <a:schemeClr val="tx2"/>
                </a:solidFill>
                <a:latin typeface="Times New Roman" pitchFamily="18" charset="0"/>
              </a:defRPr>
            </a:lvl3pPr>
            <a:lvl4pPr marL="1600200" indent="-228600" defTabSz="449263" eaLnBrk="0" hangingPunct="0">
              <a:tabLst>
                <a:tab pos="261938" algn="l"/>
                <a:tab pos="533400"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b="1">
                <a:solidFill>
                  <a:schemeClr val="tx2"/>
                </a:solidFill>
                <a:latin typeface="Times New Roman" pitchFamily="18" charset="0"/>
              </a:defRPr>
            </a:lvl4pPr>
            <a:lvl5pPr marL="2057400" indent="-228600" defTabSz="449263" eaLnBrk="0" hangingPunct="0">
              <a:tabLst>
                <a:tab pos="261938" algn="l"/>
                <a:tab pos="533400"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b="1">
                <a:solidFill>
                  <a:schemeClr val="tx2"/>
                </a:solidFill>
                <a:latin typeface="Times New Roman" pitchFamily="18" charset="0"/>
              </a:defRPr>
            </a:lvl5pPr>
            <a:lvl6pPr marL="2514600" indent="-228600" algn="ctr" defTabSz="449263" eaLnBrk="0" fontAlgn="base" hangingPunct="0">
              <a:spcBef>
                <a:spcPct val="0"/>
              </a:spcBef>
              <a:spcAft>
                <a:spcPct val="0"/>
              </a:spcAft>
              <a:tabLst>
                <a:tab pos="261938" algn="l"/>
                <a:tab pos="533400"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b="1">
                <a:solidFill>
                  <a:schemeClr val="tx2"/>
                </a:solidFill>
                <a:latin typeface="Times New Roman" pitchFamily="18" charset="0"/>
              </a:defRPr>
            </a:lvl6pPr>
            <a:lvl7pPr marL="2971800" indent="-228600" algn="ctr" defTabSz="449263" eaLnBrk="0" fontAlgn="base" hangingPunct="0">
              <a:spcBef>
                <a:spcPct val="0"/>
              </a:spcBef>
              <a:spcAft>
                <a:spcPct val="0"/>
              </a:spcAft>
              <a:tabLst>
                <a:tab pos="261938" algn="l"/>
                <a:tab pos="533400"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b="1">
                <a:solidFill>
                  <a:schemeClr val="tx2"/>
                </a:solidFill>
                <a:latin typeface="Times New Roman" pitchFamily="18" charset="0"/>
              </a:defRPr>
            </a:lvl7pPr>
            <a:lvl8pPr marL="3429000" indent="-228600" algn="ctr" defTabSz="449263" eaLnBrk="0" fontAlgn="base" hangingPunct="0">
              <a:spcBef>
                <a:spcPct val="0"/>
              </a:spcBef>
              <a:spcAft>
                <a:spcPct val="0"/>
              </a:spcAft>
              <a:tabLst>
                <a:tab pos="261938" algn="l"/>
                <a:tab pos="533400"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b="1">
                <a:solidFill>
                  <a:schemeClr val="tx2"/>
                </a:solidFill>
                <a:latin typeface="Times New Roman" pitchFamily="18" charset="0"/>
              </a:defRPr>
            </a:lvl8pPr>
            <a:lvl9pPr marL="3886200" indent="-228600" algn="ctr" defTabSz="449263" eaLnBrk="0" fontAlgn="base" hangingPunct="0">
              <a:spcBef>
                <a:spcPct val="0"/>
              </a:spcBef>
              <a:spcAft>
                <a:spcPct val="0"/>
              </a:spcAft>
              <a:tabLst>
                <a:tab pos="261938" algn="l"/>
                <a:tab pos="533400"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b="1">
                <a:solidFill>
                  <a:schemeClr val="tx2"/>
                </a:solidFill>
                <a:latin typeface="Times New Roman" pitchFamily="18" charset="0"/>
              </a:defRPr>
            </a:lvl9pPr>
          </a:lstStyle>
          <a:p>
            <a:pPr lvl="1" algn="just" eaLnBrk="1" hangingPunct="1">
              <a:lnSpc>
                <a:spcPct val="130000"/>
              </a:lnSpc>
              <a:buClr>
                <a:srgbClr val="000000"/>
              </a:buClr>
              <a:buSzPct val="110000"/>
              <a:buFontTx/>
              <a:buChar char="•"/>
            </a:pPr>
            <a:r>
              <a:rPr lang="cs-CZ" altLang="cs-CZ" dirty="0" smtClean="0">
                <a:solidFill>
                  <a:srgbClr val="000000"/>
                </a:solidFill>
                <a:latin typeface="Arial" charset="0"/>
              </a:rPr>
              <a:t>Etapa I – vlastní financování KGJ</a:t>
            </a:r>
          </a:p>
          <a:p>
            <a:pPr lvl="1" algn="just" eaLnBrk="1" hangingPunct="1">
              <a:lnSpc>
                <a:spcPct val="130000"/>
              </a:lnSpc>
              <a:buClr>
                <a:srgbClr val="000000"/>
              </a:buClr>
              <a:buSzPct val="110000"/>
              <a:buFontTx/>
              <a:buChar char="•"/>
            </a:pPr>
            <a:r>
              <a:rPr lang="cs-CZ" altLang="cs-CZ" dirty="0" smtClean="0">
                <a:solidFill>
                  <a:srgbClr val="000000"/>
                </a:solidFill>
                <a:latin typeface="Arial" charset="0"/>
              </a:rPr>
              <a:t>Financování úvěrem 100%</a:t>
            </a:r>
          </a:p>
          <a:p>
            <a:pPr lvl="1" algn="just" eaLnBrk="1" hangingPunct="1">
              <a:lnSpc>
                <a:spcPct val="130000"/>
              </a:lnSpc>
              <a:buClr>
                <a:srgbClr val="000000"/>
              </a:buClr>
              <a:buSzPct val="110000"/>
              <a:buFontTx/>
              <a:buChar char="•"/>
            </a:pPr>
            <a:endParaRPr lang="cs-CZ" altLang="cs-CZ" sz="2000" dirty="0">
              <a:solidFill>
                <a:srgbClr val="000000"/>
              </a:solidFill>
              <a:latin typeface="Arial" charset="0"/>
            </a:endParaRPr>
          </a:p>
          <a:p>
            <a:pPr lvl="1" algn="just" eaLnBrk="1" hangingPunct="1">
              <a:lnSpc>
                <a:spcPct val="130000"/>
              </a:lnSpc>
              <a:buClr>
                <a:srgbClr val="000000"/>
              </a:buClr>
              <a:buSzPct val="110000"/>
              <a:buFontTx/>
              <a:buChar char="•"/>
            </a:pPr>
            <a:endParaRPr lang="cs-CZ" altLang="cs-CZ" sz="2000" dirty="0" smtClean="0">
              <a:solidFill>
                <a:srgbClr val="000000"/>
              </a:solidFill>
              <a:latin typeface="Arial" charset="0"/>
            </a:endParaRPr>
          </a:p>
          <a:p>
            <a:pPr lvl="1" algn="just" eaLnBrk="1" hangingPunct="1">
              <a:lnSpc>
                <a:spcPct val="130000"/>
              </a:lnSpc>
              <a:buClr>
                <a:srgbClr val="000000"/>
              </a:buClr>
              <a:buSzPct val="110000"/>
              <a:buFontTx/>
              <a:buChar char="•"/>
            </a:pPr>
            <a:endParaRPr lang="cs-CZ" altLang="cs-CZ" sz="2000" dirty="0" smtClean="0">
              <a:solidFill>
                <a:srgbClr val="000000"/>
              </a:solidFill>
              <a:latin typeface="Arial" charset="0"/>
            </a:endParaRPr>
          </a:p>
          <a:p>
            <a:pPr lvl="1" algn="just" eaLnBrk="1" hangingPunct="1">
              <a:lnSpc>
                <a:spcPct val="130000"/>
              </a:lnSpc>
              <a:buClr>
                <a:srgbClr val="000000"/>
              </a:buClr>
              <a:buSzPct val="110000"/>
              <a:buFontTx/>
              <a:buChar char="•"/>
            </a:pPr>
            <a:endParaRPr lang="cs-CZ" altLang="cs-CZ" sz="2000" dirty="0">
              <a:solidFill>
                <a:srgbClr val="000000"/>
              </a:solidFill>
              <a:latin typeface="Arial" charset="0"/>
            </a:endParaRPr>
          </a:p>
          <a:p>
            <a:pPr lvl="1" algn="just" eaLnBrk="1" hangingPunct="1">
              <a:lnSpc>
                <a:spcPct val="130000"/>
              </a:lnSpc>
              <a:buClr>
                <a:srgbClr val="000000"/>
              </a:buClr>
              <a:buSzPct val="110000"/>
              <a:buFontTx/>
              <a:buChar char="•"/>
            </a:pPr>
            <a:endParaRPr lang="cs-CZ" altLang="cs-CZ" sz="2000" dirty="0">
              <a:solidFill>
                <a:srgbClr val="000000"/>
              </a:solidFill>
              <a:latin typeface="Arial" charset="0"/>
            </a:endParaRPr>
          </a:p>
          <a:p>
            <a:pPr marL="914400" lvl="2" indent="0" algn="just" eaLnBrk="1" hangingPunct="1">
              <a:lnSpc>
                <a:spcPct val="130000"/>
              </a:lnSpc>
              <a:buClr>
                <a:srgbClr val="000000"/>
              </a:buClr>
              <a:buSzPct val="110000"/>
            </a:pPr>
            <a:endParaRPr lang="cs-CZ" altLang="cs-CZ" sz="2000" b="0" dirty="0">
              <a:solidFill>
                <a:srgbClr val="000000"/>
              </a:solidFill>
              <a:latin typeface="Arial" charset="0"/>
            </a:endParaRPr>
          </a:p>
          <a:p>
            <a:pPr marL="266700" lvl="1" indent="0" algn="just" eaLnBrk="1" hangingPunct="1">
              <a:lnSpc>
                <a:spcPct val="130000"/>
              </a:lnSpc>
              <a:buClr>
                <a:srgbClr val="000000"/>
              </a:buClr>
              <a:buSzPct val="110000"/>
            </a:pPr>
            <a:endParaRPr lang="cs-CZ" altLang="cs-CZ" sz="2000" b="0" dirty="0" smtClean="0">
              <a:solidFill>
                <a:srgbClr val="000000"/>
              </a:solidFill>
              <a:latin typeface="Arial" charset="0"/>
            </a:endParaRPr>
          </a:p>
          <a:p>
            <a:pPr marL="266700" lvl="1" indent="0" algn="just" eaLnBrk="1" hangingPunct="1">
              <a:lnSpc>
                <a:spcPct val="130000"/>
              </a:lnSpc>
              <a:buClr>
                <a:srgbClr val="000000"/>
              </a:buClr>
              <a:buSzPct val="110000"/>
            </a:pPr>
            <a:endParaRPr lang="cs-CZ" altLang="cs-CZ" sz="2000" b="0" dirty="0">
              <a:solidFill>
                <a:srgbClr val="000000"/>
              </a:solidFill>
              <a:latin typeface="Arial" charset="0"/>
            </a:endParaRPr>
          </a:p>
          <a:p>
            <a:pPr marL="266700" lvl="1" indent="0" algn="just" eaLnBrk="1" hangingPunct="1">
              <a:lnSpc>
                <a:spcPct val="130000"/>
              </a:lnSpc>
              <a:buClr>
                <a:srgbClr val="000000"/>
              </a:buClr>
              <a:buSzPct val="110000"/>
            </a:pPr>
            <a:endParaRPr lang="cs-CZ" altLang="cs-CZ" sz="2000" b="0" dirty="0" smtClean="0">
              <a:solidFill>
                <a:srgbClr val="000000"/>
              </a:solidFill>
              <a:latin typeface="Arial" charset="0"/>
            </a:endParaRPr>
          </a:p>
          <a:p>
            <a:pPr marL="266700" lvl="1" indent="0" algn="just" eaLnBrk="1" hangingPunct="1">
              <a:lnSpc>
                <a:spcPct val="130000"/>
              </a:lnSpc>
              <a:buClr>
                <a:srgbClr val="000000"/>
              </a:buClr>
              <a:buSzPct val="110000"/>
            </a:pPr>
            <a:endParaRPr lang="cs-CZ" altLang="cs-CZ" sz="2000" b="0" dirty="0">
              <a:solidFill>
                <a:srgbClr val="000000"/>
              </a:solidFill>
              <a:latin typeface="Arial" charset="0"/>
            </a:endParaRPr>
          </a:p>
          <a:p>
            <a:pPr marL="266700" lvl="1" indent="0" algn="just" eaLnBrk="1" hangingPunct="1">
              <a:lnSpc>
                <a:spcPct val="130000"/>
              </a:lnSpc>
              <a:buClr>
                <a:srgbClr val="000000"/>
              </a:buClr>
              <a:buSzPct val="110000"/>
            </a:pPr>
            <a:endParaRPr lang="cs-CZ" altLang="cs-CZ" sz="2000" b="0" dirty="0" smtClean="0">
              <a:solidFill>
                <a:srgbClr val="000000"/>
              </a:solidFill>
              <a:latin typeface="Arial" charset="0"/>
            </a:endParaRPr>
          </a:p>
          <a:p>
            <a:pPr marL="266700" lvl="1" indent="0" algn="just" eaLnBrk="1" hangingPunct="1">
              <a:lnSpc>
                <a:spcPct val="130000"/>
              </a:lnSpc>
              <a:buClr>
                <a:srgbClr val="000000"/>
              </a:buClr>
              <a:buSzPct val="110000"/>
            </a:pPr>
            <a:r>
              <a:rPr lang="cs-CZ" altLang="cs-CZ" sz="1400" b="0" dirty="0" smtClean="0">
                <a:solidFill>
                  <a:srgbClr val="000000"/>
                </a:solidFill>
                <a:latin typeface="Arial" charset="0"/>
              </a:rPr>
              <a:t>Pozn. : Etapa II a III bude realizovaná po roce 2018, kdy odpadne povinnost splácet nájemné a dojde tak k poklesu ceny tepla.</a:t>
            </a:r>
            <a:endParaRPr lang="cs-CZ" altLang="cs-CZ" sz="1400" b="0" dirty="0">
              <a:solidFill>
                <a:srgbClr val="000000"/>
              </a:solidFill>
              <a:latin typeface="Arial" charset="0"/>
            </a:endParaRPr>
          </a:p>
          <a:p>
            <a:pPr marL="266700" lvl="1" indent="0" algn="just" eaLnBrk="1" hangingPunct="1">
              <a:lnSpc>
                <a:spcPct val="130000"/>
              </a:lnSpc>
              <a:buClr>
                <a:srgbClr val="000000"/>
              </a:buClr>
              <a:buSzPct val="110000"/>
            </a:pPr>
            <a:endParaRPr lang="cs-CZ" altLang="cs-CZ" sz="2000" b="0" dirty="0" smtClean="0">
              <a:solidFill>
                <a:srgbClr val="000000"/>
              </a:solidFill>
              <a:latin typeface="Arial" charset="0"/>
            </a:endParaRPr>
          </a:p>
          <a:p>
            <a:pPr marL="266700" lvl="1" indent="0" algn="just" eaLnBrk="1" hangingPunct="1">
              <a:lnSpc>
                <a:spcPct val="130000"/>
              </a:lnSpc>
              <a:buClr>
                <a:srgbClr val="000000"/>
              </a:buClr>
              <a:buSzPct val="110000"/>
            </a:pPr>
            <a:endParaRPr lang="cs-CZ" altLang="cs-CZ" sz="2000" b="0" dirty="0">
              <a:solidFill>
                <a:srgbClr val="000000"/>
              </a:solidFill>
              <a:latin typeface="Arial" charset="0"/>
            </a:endParaRPr>
          </a:p>
          <a:p>
            <a:pPr marL="266700" lvl="1" indent="0" algn="just" eaLnBrk="1" hangingPunct="1">
              <a:lnSpc>
                <a:spcPct val="130000"/>
              </a:lnSpc>
              <a:buClr>
                <a:srgbClr val="000000"/>
              </a:buClr>
              <a:buSzPct val="110000"/>
            </a:pPr>
            <a:endParaRPr lang="cs-CZ" altLang="cs-CZ" sz="2000" b="0" dirty="0" smtClean="0">
              <a:solidFill>
                <a:srgbClr val="000000"/>
              </a:solidFill>
              <a:latin typeface="Arial" charset="0"/>
            </a:endParaRPr>
          </a:p>
          <a:p>
            <a:pPr marL="266700" lvl="1" indent="0" algn="just" eaLnBrk="1" hangingPunct="1">
              <a:lnSpc>
                <a:spcPct val="130000"/>
              </a:lnSpc>
              <a:buClr>
                <a:srgbClr val="000000"/>
              </a:buClr>
              <a:buSzPct val="110000"/>
            </a:pPr>
            <a:endParaRPr lang="cs-CZ" altLang="cs-CZ" sz="2000" b="0" dirty="0">
              <a:solidFill>
                <a:srgbClr val="000000"/>
              </a:solidFill>
              <a:latin typeface="Arial" charset="0"/>
            </a:endParaRPr>
          </a:p>
        </p:txBody>
      </p:sp>
      <p:graphicFrame>
        <p:nvGraphicFramePr>
          <p:cNvPr id="3" name="Tabulka 2"/>
          <p:cNvGraphicFramePr>
            <a:graphicFrameLocks noGrp="1"/>
          </p:cNvGraphicFramePr>
          <p:nvPr>
            <p:extLst>
              <p:ext uri="{D42A27DB-BD31-4B8C-83A1-F6EECF244321}">
                <p14:modId xmlns:p14="http://schemas.microsoft.com/office/powerpoint/2010/main" val="1947524596"/>
              </p:ext>
            </p:extLst>
          </p:nvPr>
        </p:nvGraphicFramePr>
        <p:xfrm>
          <a:off x="1361234" y="1538790"/>
          <a:ext cx="6185031" cy="1485162"/>
        </p:xfrm>
        <a:graphic>
          <a:graphicData uri="http://schemas.openxmlformats.org/drawingml/2006/table">
            <a:tbl>
              <a:tblPr firstRow="1" firstCol="1" bandRow="1">
                <a:tableStyleId>{073A0DAA-6AF3-43AB-8588-CEC1D06C72B9}</a:tableStyleId>
              </a:tblPr>
              <a:tblGrid>
                <a:gridCol w="2107043"/>
                <a:gridCol w="1019497"/>
                <a:gridCol w="1019497"/>
                <a:gridCol w="1019497"/>
                <a:gridCol w="1019497"/>
              </a:tblGrid>
              <a:tr h="247527">
                <a:tc gridSpan="5">
                  <a:txBody>
                    <a:bodyPr/>
                    <a:lstStyle/>
                    <a:p>
                      <a:pPr algn="ctr">
                        <a:spcAft>
                          <a:spcPts val="0"/>
                        </a:spcAft>
                      </a:pPr>
                      <a:r>
                        <a:rPr lang="cs-CZ" sz="1200" dirty="0">
                          <a:effectLst/>
                        </a:rPr>
                        <a:t>Vývoj ceny tepla (Kč/GJ) - bez DPH (Etapa I - vlastní investice)</a:t>
                      </a:r>
                      <a:endParaRPr lang="cs-CZ" sz="1200" dirty="0">
                        <a:effectLst/>
                        <a:latin typeface="Times New Roman"/>
                        <a:ea typeface="Times New Roman"/>
                      </a:endParaRPr>
                    </a:p>
                  </a:txBody>
                  <a:tcPr marL="44450" marR="44450" marT="0" marB="0" anchor="ct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r>
              <a:tr h="247527">
                <a:tc rowSpan="2">
                  <a:txBody>
                    <a:bodyPr/>
                    <a:lstStyle/>
                    <a:p>
                      <a:pPr algn="ctr">
                        <a:spcAft>
                          <a:spcPts val="0"/>
                        </a:spcAft>
                      </a:pPr>
                      <a:r>
                        <a:rPr lang="cs-CZ" sz="1200">
                          <a:effectLst/>
                        </a:rPr>
                        <a:t>Etapa</a:t>
                      </a:r>
                      <a:endParaRPr lang="cs-CZ" sz="1200">
                        <a:effectLst/>
                        <a:latin typeface="Times New Roman"/>
                        <a:ea typeface="Times New Roman"/>
                      </a:endParaRPr>
                    </a:p>
                  </a:txBody>
                  <a:tcPr marL="44450" marR="44450" marT="0" marB="0" anchor="ctr"/>
                </a:tc>
                <a:tc gridSpan="2">
                  <a:txBody>
                    <a:bodyPr/>
                    <a:lstStyle/>
                    <a:p>
                      <a:pPr algn="ctr">
                        <a:spcAft>
                          <a:spcPts val="0"/>
                        </a:spcAft>
                      </a:pPr>
                      <a:r>
                        <a:rPr lang="cs-CZ" sz="1200" b="1" dirty="0">
                          <a:effectLst/>
                        </a:rPr>
                        <a:t>Cena tepla z CZT</a:t>
                      </a:r>
                      <a:endParaRPr lang="cs-CZ" sz="1200" b="1" dirty="0">
                        <a:effectLst/>
                        <a:latin typeface="Times New Roman"/>
                        <a:ea typeface="Times New Roman"/>
                      </a:endParaRPr>
                    </a:p>
                  </a:txBody>
                  <a:tcPr marL="44450" marR="44450" marT="0" marB="0" anchor="ctr"/>
                </a:tc>
                <a:tc hMerge="1">
                  <a:txBody>
                    <a:bodyPr/>
                    <a:lstStyle/>
                    <a:p>
                      <a:endParaRPr lang="cs-CZ"/>
                    </a:p>
                  </a:txBody>
                  <a:tcPr/>
                </a:tc>
                <a:tc gridSpan="2">
                  <a:txBody>
                    <a:bodyPr/>
                    <a:lstStyle/>
                    <a:p>
                      <a:pPr algn="ctr">
                        <a:spcAft>
                          <a:spcPts val="0"/>
                        </a:spcAft>
                      </a:pPr>
                      <a:r>
                        <a:rPr lang="cs-CZ" sz="1200" b="1" dirty="0">
                          <a:effectLst/>
                        </a:rPr>
                        <a:t>Cena tepla z DK</a:t>
                      </a:r>
                      <a:endParaRPr lang="cs-CZ" sz="1200" b="1" dirty="0">
                        <a:effectLst/>
                        <a:latin typeface="Times New Roman"/>
                        <a:ea typeface="Times New Roman"/>
                      </a:endParaRPr>
                    </a:p>
                  </a:txBody>
                  <a:tcPr marL="44450" marR="44450" marT="0" marB="0" anchor="ctr"/>
                </a:tc>
                <a:tc hMerge="1">
                  <a:txBody>
                    <a:bodyPr/>
                    <a:lstStyle/>
                    <a:p>
                      <a:endParaRPr lang="cs-CZ"/>
                    </a:p>
                  </a:txBody>
                  <a:tcPr/>
                </a:tc>
              </a:tr>
              <a:tr h="247527">
                <a:tc vMerge="1">
                  <a:txBody>
                    <a:bodyPr/>
                    <a:lstStyle/>
                    <a:p>
                      <a:endParaRPr lang="cs-CZ"/>
                    </a:p>
                  </a:txBody>
                  <a:tcPr/>
                </a:tc>
                <a:tc>
                  <a:txBody>
                    <a:bodyPr/>
                    <a:lstStyle/>
                    <a:p>
                      <a:pPr algn="ctr">
                        <a:spcAft>
                          <a:spcPts val="0"/>
                        </a:spcAft>
                      </a:pPr>
                      <a:r>
                        <a:rPr lang="cs-CZ" sz="1200">
                          <a:effectLst/>
                        </a:rPr>
                        <a:t>Stávající</a:t>
                      </a:r>
                      <a:endParaRPr lang="cs-CZ" sz="1200">
                        <a:effectLst/>
                        <a:latin typeface="Times New Roman"/>
                        <a:ea typeface="Times New Roman"/>
                      </a:endParaRPr>
                    </a:p>
                  </a:txBody>
                  <a:tcPr marL="44450" marR="44450" marT="0" marB="0" anchor="ctr"/>
                </a:tc>
                <a:tc>
                  <a:txBody>
                    <a:bodyPr/>
                    <a:lstStyle/>
                    <a:p>
                      <a:pPr algn="ctr">
                        <a:spcAft>
                          <a:spcPts val="0"/>
                        </a:spcAft>
                      </a:pPr>
                      <a:r>
                        <a:rPr lang="cs-CZ" sz="1200" b="1" dirty="0">
                          <a:effectLst/>
                        </a:rPr>
                        <a:t>Po realizaci</a:t>
                      </a:r>
                      <a:endParaRPr lang="cs-CZ" sz="1200" b="1" dirty="0">
                        <a:effectLst/>
                        <a:latin typeface="Times New Roman"/>
                        <a:ea typeface="Times New Roman"/>
                      </a:endParaRPr>
                    </a:p>
                  </a:txBody>
                  <a:tcPr marL="44450" marR="44450" marT="0" marB="0" anchor="ctr"/>
                </a:tc>
                <a:tc>
                  <a:txBody>
                    <a:bodyPr/>
                    <a:lstStyle/>
                    <a:p>
                      <a:pPr algn="ctr">
                        <a:spcAft>
                          <a:spcPts val="0"/>
                        </a:spcAft>
                      </a:pPr>
                      <a:r>
                        <a:rPr lang="cs-CZ" sz="1200" dirty="0">
                          <a:effectLst/>
                        </a:rPr>
                        <a:t>Kotle na ZP</a:t>
                      </a:r>
                      <a:endParaRPr lang="cs-CZ" sz="1200" dirty="0">
                        <a:effectLst/>
                        <a:latin typeface="Times New Roman"/>
                        <a:ea typeface="Times New Roman"/>
                      </a:endParaRPr>
                    </a:p>
                  </a:txBody>
                  <a:tcPr marL="44450" marR="44450" marT="0" marB="0" anchor="ctr"/>
                </a:tc>
                <a:tc>
                  <a:txBody>
                    <a:bodyPr/>
                    <a:lstStyle/>
                    <a:p>
                      <a:pPr algn="ctr">
                        <a:spcAft>
                          <a:spcPts val="0"/>
                        </a:spcAft>
                      </a:pPr>
                      <a:r>
                        <a:rPr lang="cs-CZ" sz="1200" dirty="0">
                          <a:effectLst/>
                        </a:rPr>
                        <a:t>TČ</a:t>
                      </a:r>
                      <a:endParaRPr lang="cs-CZ" sz="1200" dirty="0">
                        <a:effectLst/>
                        <a:latin typeface="Times New Roman"/>
                        <a:ea typeface="Times New Roman"/>
                      </a:endParaRPr>
                    </a:p>
                  </a:txBody>
                  <a:tcPr marL="44450" marR="44450" marT="0" marB="0" anchor="ctr"/>
                </a:tc>
              </a:tr>
              <a:tr h="247527">
                <a:tc>
                  <a:txBody>
                    <a:bodyPr/>
                    <a:lstStyle/>
                    <a:p>
                      <a:pPr algn="ctr">
                        <a:spcAft>
                          <a:spcPts val="0"/>
                        </a:spcAft>
                      </a:pPr>
                      <a:r>
                        <a:rPr lang="cs-CZ" sz="1200">
                          <a:effectLst/>
                        </a:rPr>
                        <a:t>Etapa I</a:t>
                      </a:r>
                      <a:endParaRPr lang="cs-CZ" sz="1200">
                        <a:effectLst/>
                        <a:latin typeface="Times New Roman"/>
                        <a:ea typeface="Times New Roman"/>
                      </a:endParaRPr>
                    </a:p>
                  </a:txBody>
                  <a:tcPr marL="44450" marR="44450" marT="0" marB="0" anchor="ctr"/>
                </a:tc>
                <a:tc>
                  <a:txBody>
                    <a:bodyPr/>
                    <a:lstStyle/>
                    <a:p>
                      <a:pPr algn="ctr">
                        <a:spcAft>
                          <a:spcPts val="0"/>
                        </a:spcAft>
                      </a:pPr>
                      <a:r>
                        <a:rPr lang="cs-CZ" sz="1200">
                          <a:effectLst/>
                        </a:rPr>
                        <a:t>603,2</a:t>
                      </a:r>
                      <a:endParaRPr lang="cs-CZ" sz="1200">
                        <a:effectLst/>
                        <a:latin typeface="Times New Roman"/>
                        <a:ea typeface="Times New Roman"/>
                      </a:endParaRPr>
                    </a:p>
                  </a:txBody>
                  <a:tcPr marL="44450" marR="44450" marT="0" marB="0" anchor="ctr"/>
                </a:tc>
                <a:tc>
                  <a:txBody>
                    <a:bodyPr/>
                    <a:lstStyle/>
                    <a:p>
                      <a:pPr algn="ctr">
                        <a:spcAft>
                          <a:spcPts val="0"/>
                        </a:spcAft>
                      </a:pPr>
                      <a:r>
                        <a:rPr lang="cs-CZ" sz="1200" b="1" dirty="0">
                          <a:effectLst/>
                        </a:rPr>
                        <a:t>588,4</a:t>
                      </a:r>
                      <a:endParaRPr lang="cs-CZ" sz="1200" b="1" dirty="0">
                        <a:effectLst/>
                        <a:latin typeface="Times New Roman"/>
                        <a:ea typeface="Times New Roman"/>
                      </a:endParaRPr>
                    </a:p>
                  </a:txBody>
                  <a:tcPr marL="44450" marR="44450" marT="0" marB="0" anchor="ctr"/>
                </a:tc>
                <a:tc>
                  <a:txBody>
                    <a:bodyPr/>
                    <a:lstStyle/>
                    <a:p>
                      <a:pPr algn="ctr">
                        <a:spcAft>
                          <a:spcPts val="0"/>
                        </a:spcAft>
                      </a:pPr>
                      <a:r>
                        <a:rPr lang="cs-CZ" sz="1200">
                          <a:effectLst/>
                        </a:rPr>
                        <a:t>491,4</a:t>
                      </a:r>
                      <a:endParaRPr lang="cs-CZ" sz="1200">
                        <a:effectLst/>
                        <a:latin typeface="Times New Roman"/>
                        <a:ea typeface="Times New Roman"/>
                      </a:endParaRPr>
                    </a:p>
                  </a:txBody>
                  <a:tcPr marL="44450" marR="44450" marT="0" marB="0" anchor="ctr"/>
                </a:tc>
                <a:tc>
                  <a:txBody>
                    <a:bodyPr/>
                    <a:lstStyle/>
                    <a:p>
                      <a:pPr algn="ctr">
                        <a:spcAft>
                          <a:spcPts val="0"/>
                        </a:spcAft>
                      </a:pPr>
                      <a:r>
                        <a:rPr lang="cs-CZ" sz="1200" dirty="0">
                          <a:effectLst/>
                        </a:rPr>
                        <a:t>613,6</a:t>
                      </a:r>
                      <a:endParaRPr lang="cs-CZ" sz="1200" dirty="0">
                        <a:effectLst/>
                        <a:latin typeface="Times New Roman"/>
                        <a:ea typeface="Times New Roman"/>
                      </a:endParaRPr>
                    </a:p>
                  </a:txBody>
                  <a:tcPr marL="44450" marR="44450" marT="0" marB="0" anchor="ctr"/>
                </a:tc>
              </a:tr>
              <a:tr h="247527">
                <a:tc>
                  <a:txBody>
                    <a:bodyPr/>
                    <a:lstStyle/>
                    <a:p>
                      <a:pPr algn="ctr">
                        <a:spcAft>
                          <a:spcPts val="0"/>
                        </a:spcAft>
                      </a:pPr>
                      <a:r>
                        <a:rPr lang="cs-CZ" sz="1200">
                          <a:effectLst/>
                        </a:rPr>
                        <a:t>Etapa II</a:t>
                      </a:r>
                      <a:endParaRPr lang="cs-CZ" sz="1200">
                        <a:effectLst/>
                        <a:latin typeface="Times New Roman"/>
                        <a:ea typeface="Times New Roman"/>
                      </a:endParaRPr>
                    </a:p>
                  </a:txBody>
                  <a:tcPr marL="44450" marR="44450" marT="0" marB="0" anchor="ctr"/>
                </a:tc>
                <a:tc>
                  <a:txBody>
                    <a:bodyPr/>
                    <a:lstStyle/>
                    <a:p>
                      <a:pPr algn="ctr">
                        <a:spcAft>
                          <a:spcPts val="0"/>
                        </a:spcAft>
                      </a:pPr>
                      <a:r>
                        <a:rPr lang="cs-CZ" sz="1200">
                          <a:effectLst/>
                        </a:rPr>
                        <a:t>459,8</a:t>
                      </a:r>
                      <a:endParaRPr lang="cs-CZ" sz="1200">
                        <a:effectLst/>
                        <a:latin typeface="Times New Roman"/>
                        <a:ea typeface="Times New Roman"/>
                      </a:endParaRPr>
                    </a:p>
                  </a:txBody>
                  <a:tcPr marL="44450" marR="44450" marT="0" marB="0" anchor="ctr"/>
                </a:tc>
                <a:tc>
                  <a:txBody>
                    <a:bodyPr/>
                    <a:lstStyle/>
                    <a:p>
                      <a:pPr algn="ctr">
                        <a:spcAft>
                          <a:spcPts val="0"/>
                        </a:spcAft>
                      </a:pPr>
                      <a:r>
                        <a:rPr lang="cs-CZ" sz="1200" b="1" dirty="0">
                          <a:effectLst/>
                        </a:rPr>
                        <a:t>457,9</a:t>
                      </a:r>
                      <a:endParaRPr lang="cs-CZ" sz="1200" b="1" dirty="0">
                        <a:effectLst/>
                        <a:latin typeface="Times New Roman"/>
                        <a:ea typeface="Times New Roman"/>
                      </a:endParaRPr>
                    </a:p>
                  </a:txBody>
                  <a:tcPr marL="44450" marR="44450" marT="0" marB="0" anchor="ctr"/>
                </a:tc>
                <a:tc>
                  <a:txBody>
                    <a:bodyPr/>
                    <a:lstStyle/>
                    <a:p>
                      <a:pPr algn="ctr">
                        <a:spcAft>
                          <a:spcPts val="0"/>
                        </a:spcAft>
                      </a:pPr>
                      <a:r>
                        <a:rPr lang="cs-CZ" sz="1200">
                          <a:effectLst/>
                        </a:rPr>
                        <a:t>491,4</a:t>
                      </a:r>
                      <a:endParaRPr lang="cs-CZ" sz="1200">
                        <a:effectLst/>
                        <a:latin typeface="Times New Roman"/>
                        <a:ea typeface="Times New Roman"/>
                      </a:endParaRPr>
                    </a:p>
                  </a:txBody>
                  <a:tcPr marL="44450" marR="44450" marT="0" marB="0" anchor="ctr"/>
                </a:tc>
                <a:tc>
                  <a:txBody>
                    <a:bodyPr/>
                    <a:lstStyle/>
                    <a:p>
                      <a:pPr algn="ctr">
                        <a:spcAft>
                          <a:spcPts val="0"/>
                        </a:spcAft>
                      </a:pPr>
                      <a:r>
                        <a:rPr lang="cs-CZ" sz="1200" dirty="0">
                          <a:effectLst/>
                        </a:rPr>
                        <a:t>613,6</a:t>
                      </a:r>
                      <a:endParaRPr lang="cs-CZ" sz="1200" dirty="0">
                        <a:effectLst/>
                        <a:latin typeface="Times New Roman"/>
                        <a:ea typeface="Times New Roman"/>
                      </a:endParaRPr>
                    </a:p>
                  </a:txBody>
                  <a:tcPr marL="44450" marR="44450" marT="0" marB="0" anchor="ctr"/>
                </a:tc>
              </a:tr>
              <a:tr h="247527">
                <a:tc>
                  <a:txBody>
                    <a:bodyPr/>
                    <a:lstStyle/>
                    <a:p>
                      <a:pPr algn="ctr">
                        <a:spcAft>
                          <a:spcPts val="0"/>
                        </a:spcAft>
                      </a:pPr>
                      <a:r>
                        <a:rPr lang="cs-CZ" sz="1200">
                          <a:effectLst/>
                        </a:rPr>
                        <a:t>Etapa III</a:t>
                      </a:r>
                      <a:endParaRPr lang="cs-CZ" sz="1200">
                        <a:effectLst/>
                        <a:latin typeface="Times New Roman"/>
                        <a:ea typeface="Times New Roman"/>
                      </a:endParaRPr>
                    </a:p>
                  </a:txBody>
                  <a:tcPr marL="44450" marR="44450" marT="0" marB="0" anchor="ctr"/>
                </a:tc>
                <a:tc>
                  <a:txBody>
                    <a:bodyPr/>
                    <a:lstStyle/>
                    <a:p>
                      <a:pPr algn="ctr">
                        <a:spcAft>
                          <a:spcPts val="0"/>
                        </a:spcAft>
                      </a:pPr>
                      <a:r>
                        <a:rPr lang="cs-CZ" sz="1200">
                          <a:effectLst/>
                        </a:rPr>
                        <a:t>457,9</a:t>
                      </a:r>
                      <a:endParaRPr lang="cs-CZ" sz="1200">
                        <a:effectLst/>
                        <a:latin typeface="Times New Roman"/>
                        <a:ea typeface="Times New Roman"/>
                      </a:endParaRPr>
                    </a:p>
                  </a:txBody>
                  <a:tcPr marL="44450" marR="44450" marT="0" marB="0" anchor="ctr"/>
                </a:tc>
                <a:tc>
                  <a:txBody>
                    <a:bodyPr/>
                    <a:lstStyle/>
                    <a:p>
                      <a:pPr algn="ctr">
                        <a:spcAft>
                          <a:spcPts val="0"/>
                        </a:spcAft>
                      </a:pPr>
                      <a:r>
                        <a:rPr lang="cs-CZ" sz="1200" b="1" dirty="0">
                          <a:effectLst/>
                        </a:rPr>
                        <a:t>460,4</a:t>
                      </a:r>
                      <a:endParaRPr lang="cs-CZ" sz="1200" b="1" dirty="0">
                        <a:effectLst/>
                        <a:latin typeface="Times New Roman"/>
                        <a:ea typeface="Times New Roman"/>
                      </a:endParaRPr>
                    </a:p>
                  </a:txBody>
                  <a:tcPr marL="44450" marR="44450" marT="0" marB="0" anchor="ctr"/>
                </a:tc>
                <a:tc>
                  <a:txBody>
                    <a:bodyPr/>
                    <a:lstStyle/>
                    <a:p>
                      <a:pPr algn="ctr">
                        <a:spcAft>
                          <a:spcPts val="0"/>
                        </a:spcAft>
                      </a:pPr>
                      <a:r>
                        <a:rPr lang="cs-CZ" sz="1200">
                          <a:effectLst/>
                        </a:rPr>
                        <a:t>491,4</a:t>
                      </a:r>
                      <a:endParaRPr lang="cs-CZ" sz="1200">
                        <a:effectLst/>
                        <a:latin typeface="Times New Roman"/>
                        <a:ea typeface="Times New Roman"/>
                      </a:endParaRPr>
                    </a:p>
                  </a:txBody>
                  <a:tcPr marL="44450" marR="44450" marT="0" marB="0" anchor="ctr"/>
                </a:tc>
                <a:tc>
                  <a:txBody>
                    <a:bodyPr/>
                    <a:lstStyle/>
                    <a:p>
                      <a:pPr algn="ctr">
                        <a:spcAft>
                          <a:spcPts val="0"/>
                        </a:spcAft>
                      </a:pPr>
                      <a:r>
                        <a:rPr lang="cs-CZ" sz="1200" dirty="0">
                          <a:effectLst/>
                        </a:rPr>
                        <a:t>613,6</a:t>
                      </a:r>
                      <a:endParaRPr lang="cs-CZ" sz="1200" dirty="0">
                        <a:effectLst/>
                        <a:latin typeface="Times New Roman"/>
                        <a:ea typeface="Times New Roman"/>
                      </a:endParaRPr>
                    </a:p>
                  </a:txBody>
                  <a:tcPr marL="44450" marR="44450" marT="0" marB="0" anchor="ctr"/>
                </a:tc>
              </a:tr>
            </a:tbl>
          </a:graphicData>
        </a:graphic>
      </p:graphicFrame>
      <p:pic>
        <p:nvPicPr>
          <p:cNvPr id="307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3960" y="3192000"/>
            <a:ext cx="4319071" cy="25962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700006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0" y="0"/>
            <a:ext cx="18415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1600" b="1">
                <a:solidFill>
                  <a:schemeClr val="tx2"/>
                </a:solidFill>
                <a:latin typeface="Times New Roman" pitchFamily="18" charset="0"/>
              </a:defRPr>
            </a:lvl1pPr>
            <a:lvl2pPr marL="742950" indent="-285750" eaLnBrk="0" hangingPunct="0">
              <a:defRPr sz="1600" b="1">
                <a:solidFill>
                  <a:schemeClr val="tx2"/>
                </a:solidFill>
                <a:latin typeface="Times New Roman" pitchFamily="18" charset="0"/>
              </a:defRPr>
            </a:lvl2pPr>
            <a:lvl3pPr marL="1143000" indent="-228600" eaLnBrk="0" hangingPunct="0">
              <a:defRPr sz="1600" b="1">
                <a:solidFill>
                  <a:schemeClr val="tx2"/>
                </a:solidFill>
                <a:latin typeface="Times New Roman" pitchFamily="18" charset="0"/>
              </a:defRPr>
            </a:lvl3pPr>
            <a:lvl4pPr marL="1600200" indent="-228600" eaLnBrk="0" hangingPunct="0">
              <a:defRPr sz="1600" b="1">
                <a:solidFill>
                  <a:schemeClr val="tx2"/>
                </a:solidFill>
                <a:latin typeface="Times New Roman" pitchFamily="18" charset="0"/>
              </a:defRPr>
            </a:lvl4pPr>
            <a:lvl5pPr marL="2057400" indent="-228600" eaLnBrk="0" hangingPunct="0">
              <a:defRPr sz="1600" b="1">
                <a:solidFill>
                  <a:schemeClr val="tx2"/>
                </a:solidFill>
                <a:latin typeface="Times New Roman" pitchFamily="18" charset="0"/>
              </a:defRPr>
            </a:lvl5pPr>
            <a:lvl6pPr marL="2514600" indent="-228600" algn="ctr" eaLnBrk="0" fontAlgn="base" hangingPunct="0">
              <a:spcBef>
                <a:spcPct val="0"/>
              </a:spcBef>
              <a:spcAft>
                <a:spcPct val="0"/>
              </a:spcAft>
              <a:defRPr sz="1600" b="1">
                <a:solidFill>
                  <a:schemeClr val="tx2"/>
                </a:solidFill>
                <a:latin typeface="Times New Roman" pitchFamily="18" charset="0"/>
              </a:defRPr>
            </a:lvl6pPr>
            <a:lvl7pPr marL="2971800" indent="-228600" algn="ctr" eaLnBrk="0" fontAlgn="base" hangingPunct="0">
              <a:spcBef>
                <a:spcPct val="0"/>
              </a:spcBef>
              <a:spcAft>
                <a:spcPct val="0"/>
              </a:spcAft>
              <a:defRPr sz="1600" b="1">
                <a:solidFill>
                  <a:schemeClr val="tx2"/>
                </a:solidFill>
                <a:latin typeface="Times New Roman" pitchFamily="18" charset="0"/>
              </a:defRPr>
            </a:lvl7pPr>
            <a:lvl8pPr marL="3429000" indent="-228600" algn="ctr" eaLnBrk="0" fontAlgn="base" hangingPunct="0">
              <a:spcBef>
                <a:spcPct val="0"/>
              </a:spcBef>
              <a:spcAft>
                <a:spcPct val="0"/>
              </a:spcAft>
              <a:defRPr sz="1600" b="1">
                <a:solidFill>
                  <a:schemeClr val="tx2"/>
                </a:solidFill>
                <a:latin typeface="Times New Roman" pitchFamily="18" charset="0"/>
              </a:defRPr>
            </a:lvl8pPr>
            <a:lvl9pPr marL="3886200" indent="-228600" algn="ctr" eaLnBrk="0" fontAlgn="base" hangingPunct="0">
              <a:spcBef>
                <a:spcPct val="0"/>
              </a:spcBef>
              <a:spcAft>
                <a:spcPct val="0"/>
              </a:spcAft>
              <a:defRPr sz="1600" b="1">
                <a:solidFill>
                  <a:schemeClr val="tx2"/>
                </a:solidFill>
                <a:latin typeface="Times New Roman" pitchFamily="18" charset="0"/>
              </a:defRPr>
            </a:lvl9pPr>
          </a:lstStyle>
          <a:p>
            <a:pPr algn="l"/>
            <a:endParaRPr lang="de-DE" altLang="cs-CZ" sz="2400" b="0">
              <a:solidFill>
                <a:schemeClr val="tx1"/>
              </a:solidFill>
            </a:endParaRPr>
          </a:p>
          <a:p>
            <a:pPr algn="l"/>
            <a:endParaRPr lang="de-DE" altLang="cs-CZ" sz="2400" b="0">
              <a:solidFill>
                <a:schemeClr val="tx1"/>
              </a:solidFill>
            </a:endParaRPr>
          </a:p>
        </p:txBody>
      </p:sp>
      <p:sp>
        <p:nvSpPr>
          <p:cNvPr id="18435" name="Rectangle 3"/>
          <p:cNvSpPr>
            <a:spLocks noChangeArrowheads="1"/>
          </p:cNvSpPr>
          <p:nvPr/>
        </p:nvSpPr>
        <p:spPr bwMode="auto">
          <a:xfrm>
            <a:off x="0" y="0"/>
            <a:ext cx="18415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1600" b="1">
                <a:solidFill>
                  <a:schemeClr val="tx2"/>
                </a:solidFill>
                <a:latin typeface="Times New Roman" pitchFamily="18" charset="0"/>
              </a:defRPr>
            </a:lvl1pPr>
            <a:lvl2pPr marL="742950" indent="-285750" eaLnBrk="0" hangingPunct="0">
              <a:defRPr sz="1600" b="1">
                <a:solidFill>
                  <a:schemeClr val="tx2"/>
                </a:solidFill>
                <a:latin typeface="Times New Roman" pitchFamily="18" charset="0"/>
              </a:defRPr>
            </a:lvl2pPr>
            <a:lvl3pPr marL="1143000" indent="-228600" eaLnBrk="0" hangingPunct="0">
              <a:defRPr sz="1600" b="1">
                <a:solidFill>
                  <a:schemeClr val="tx2"/>
                </a:solidFill>
                <a:latin typeface="Times New Roman" pitchFamily="18" charset="0"/>
              </a:defRPr>
            </a:lvl3pPr>
            <a:lvl4pPr marL="1600200" indent="-228600" eaLnBrk="0" hangingPunct="0">
              <a:defRPr sz="1600" b="1">
                <a:solidFill>
                  <a:schemeClr val="tx2"/>
                </a:solidFill>
                <a:latin typeface="Times New Roman" pitchFamily="18" charset="0"/>
              </a:defRPr>
            </a:lvl4pPr>
            <a:lvl5pPr marL="2057400" indent="-228600" eaLnBrk="0" hangingPunct="0">
              <a:defRPr sz="1600" b="1">
                <a:solidFill>
                  <a:schemeClr val="tx2"/>
                </a:solidFill>
                <a:latin typeface="Times New Roman" pitchFamily="18" charset="0"/>
              </a:defRPr>
            </a:lvl5pPr>
            <a:lvl6pPr marL="2514600" indent="-228600" algn="ctr" eaLnBrk="0" fontAlgn="base" hangingPunct="0">
              <a:spcBef>
                <a:spcPct val="0"/>
              </a:spcBef>
              <a:spcAft>
                <a:spcPct val="0"/>
              </a:spcAft>
              <a:defRPr sz="1600" b="1">
                <a:solidFill>
                  <a:schemeClr val="tx2"/>
                </a:solidFill>
                <a:latin typeface="Times New Roman" pitchFamily="18" charset="0"/>
              </a:defRPr>
            </a:lvl6pPr>
            <a:lvl7pPr marL="2971800" indent="-228600" algn="ctr" eaLnBrk="0" fontAlgn="base" hangingPunct="0">
              <a:spcBef>
                <a:spcPct val="0"/>
              </a:spcBef>
              <a:spcAft>
                <a:spcPct val="0"/>
              </a:spcAft>
              <a:defRPr sz="1600" b="1">
                <a:solidFill>
                  <a:schemeClr val="tx2"/>
                </a:solidFill>
                <a:latin typeface="Times New Roman" pitchFamily="18" charset="0"/>
              </a:defRPr>
            </a:lvl7pPr>
            <a:lvl8pPr marL="3429000" indent="-228600" algn="ctr" eaLnBrk="0" fontAlgn="base" hangingPunct="0">
              <a:spcBef>
                <a:spcPct val="0"/>
              </a:spcBef>
              <a:spcAft>
                <a:spcPct val="0"/>
              </a:spcAft>
              <a:defRPr sz="1600" b="1">
                <a:solidFill>
                  <a:schemeClr val="tx2"/>
                </a:solidFill>
                <a:latin typeface="Times New Roman" pitchFamily="18" charset="0"/>
              </a:defRPr>
            </a:lvl8pPr>
            <a:lvl9pPr marL="3886200" indent="-228600" algn="ctr" eaLnBrk="0" fontAlgn="base" hangingPunct="0">
              <a:spcBef>
                <a:spcPct val="0"/>
              </a:spcBef>
              <a:spcAft>
                <a:spcPct val="0"/>
              </a:spcAft>
              <a:defRPr sz="1600" b="1">
                <a:solidFill>
                  <a:schemeClr val="tx2"/>
                </a:solidFill>
                <a:latin typeface="Times New Roman" pitchFamily="18" charset="0"/>
              </a:defRPr>
            </a:lvl9pPr>
          </a:lstStyle>
          <a:p>
            <a:pPr algn="l"/>
            <a:endParaRPr lang="de-DE" altLang="cs-CZ" sz="2400" b="0">
              <a:solidFill>
                <a:schemeClr val="tx1"/>
              </a:solidFill>
            </a:endParaRPr>
          </a:p>
          <a:p>
            <a:pPr algn="l"/>
            <a:endParaRPr lang="de-DE" altLang="cs-CZ" sz="2400" b="0">
              <a:solidFill>
                <a:schemeClr val="tx1"/>
              </a:solidFill>
            </a:endParaRPr>
          </a:p>
        </p:txBody>
      </p:sp>
      <p:sp>
        <p:nvSpPr>
          <p:cNvPr id="204804" name="Text Box 4"/>
          <p:cNvSpPr txBox="1">
            <a:spLocks noChangeArrowheads="1"/>
          </p:cNvSpPr>
          <p:nvPr/>
        </p:nvSpPr>
        <p:spPr bwMode="auto">
          <a:xfrm>
            <a:off x="-83710" y="186859"/>
            <a:ext cx="907492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1600" b="1">
                <a:solidFill>
                  <a:schemeClr val="tx2"/>
                </a:solidFill>
                <a:latin typeface="Times New Roman" pitchFamily="18" charset="0"/>
              </a:defRPr>
            </a:lvl1pPr>
            <a:lvl2pPr marL="742950" indent="-285750" eaLnBrk="0" hangingPunct="0">
              <a:defRPr sz="1600" b="1">
                <a:solidFill>
                  <a:schemeClr val="tx2"/>
                </a:solidFill>
                <a:latin typeface="Times New Roman" pitchFamily="18" charset="0"/>
              </a:defRPr>
            </a:lvl2pPr>
            <a:lvl3pPr marL="1143000" indent="-228600" eaLnBrk="0" hangingPunct="0">
              <a:defRPr sz="1600" b="1">
                <a:solidFill>
                  <a:schemeClr val="tx2"/>
                </a:solidFill>
                <a:latin typeface="Times New Roman" pitchFamily="18" charset="0"/>
              </a:defRPr>
            </a:lvl3pPr>
            <a:lvl4pPr marL="1600200" indent="-228600" eaLnBrk="0" hangingPunct="0">
              <a:defRPr sz="1600" b="1">
                <a:solidFill>
                  <a:schemeClr val="tx2"/>
                </a:solidFill>
                <a:latin typeface="Times New Roman" pitchFamily="18" charset="0"/>
              </a:defRPr>
            </a:lvl4pPr>
            <a:lvl5pPr marL="2057400" indent="-228600" eaLnBrk="0" hangingPunct="0">
              <a:defRPr sz="1600" b="1">
                <a:solidFill>
                  <a:schemeClr val="tx2"/>
                </a:solidFill>
                <a:latin typeface="Times New Roman" pitchFamily="18" charset="0"/>
              </a:defRPr>
            </a:lvl5pPr>
            <a:lvl6pPr marL="2514600" indent="-228600" algn="ctr" eaLnBrk="0" fontAlgn="base" hangingPunct="0">
              <a:spcBef>
                <a:spcPct val="0"/>
              </a:spcBef>
              <a:spcAft>
                <a:spcPct val="0"/>
              </a:spcAft>
              <a:defRPr sz="1600" b="1">
                <a:solidFill>
                  <a:schemeClr val="tx2"/>
                </a:solidFill>
                <a:latin typeface="Times New Roman" pitchFamily="18" charset="0"/>
              </a:defRPr>
            </a:lvl6pPr>
            <a:lvl7pPr marL="2971800" indent="-228600" algn="ctr" eaLnBrk="0" fontAlgn="base" hangingPunct="0">
              <a:spcBef>
                <a:spcPct val="0"/>
              </a:spcBef>
              <a:spcAft>
                <a:spcPct val="0"/>
              </a:spcAft>
              <a:defRPr sz="1600" b="1">
                <a:solidFill>
                  <a:schemeClr val="tx2"/>
                </a:solidFill>
                <a:latin typeface="Times New Roman" pitchFamily="18" charset="0"/>
              </a:defRPr>
            </a:lvl7pPr>
            <a:lvl8pPr marL="3429000" indent="-228600" algn="ctr" eaLnBrk="0" fontAlgn="base" hangingPunct="0">
              <a:spcBef>
                <a:spcPct val="0"/>
              </a:spcBef>
              <a:spcAft>
                <a:spcPct val="0"/>
              </a:spcAft>
              <a:defRPr sz="1600" b="1">
                <a:solidFill>
                  <a:schemeClr val="tx2"/>
                </a:solidFill>
                <a:latin typeface="Times New Roman" pitchFamily="18" charset="0"/>
              </a:defRPr>
            </a:lvl8pPr>
            <a:lvl9pPr marL="3886200" indent="-228600" algn="ctr" eaLnBrk="0" fontAlgn="base" hangingPunct="0">
              <a:spcBef>
                <a:spcPct val="0"/>
              </a:spcBef>
              <a:spcAft>
                <a:spcPct val="0"/>
              </a:spcAft>
              <a:defRPr sz="1600" b="1">
                <a:solidFill>
                  <a:schemeClr val="tx2"/>
                </a:solidFill>
                <a:latin typeface="Times New Roman" pitchFamily="18" charset="0"/>
              </a:defRPr>
            </a:lvl9pPr>
          </a:lstStyle>
          <a:p>
            <a:pPr eaLnBrk="1" hangingPunct="1">
              <a:defRPr/>
            </a:pPr>
            <a:r>
              <a:rPr lang="cs-CZ" altLang="cs-CZ" sz="2800" u="sng" dirty="0" smtClean="0">
                <a:solidFill>
                  <a:srgbClr val="000000"/>
                </a:solidFill>
                <a:effectLst>
                  <a:outerShdw blurRad="38100" dist="38100" dir="2700000" algn="tl">
                    <a:srgbClr val="C0C0C0"/>
                  </a:outerShdw>
                </a:effectLst>
                <a:latin typeface="Arial" charset="0"/>
                <a:cs typeface="Lucida Sans Unicode" pitchFamily="34" charset="0"/>
              </a:rPr>
              <a:t>Vývoj ceny tepla – po realizaci jednotlivých opatření</a:t>
            </a:r>
          </a:p>
        </p:txBody>
      </p:sp>
      <p:sp>
        <p:nvSpPr>
          <p:cNvPr id="18437" name="Rectangle 22"/>
          <p:cNvSpPr>
            <a:spLocks noChangeArrowheads="1"/>
          </p:cNvSpPr>
          <p:nvPr/>
        </p:nvSpPr>
        <p:spPr bwMode="auto">
          <a:xfrm>
            <a:off x="566555" y="842962"/>
            <a:ext cx="8013883" cy="72943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defTabSz="449263" eaLnBrk="0" hangingPunct="0">
              <a:tabLst>
                <a:tab pos="261938" algn="l"/>
                <a:tab pos="533400"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b="1">
                <a:solidFill>
                  <a:schemeClr val="tx2"/>
                </a:solidFill>
                <a:latin typeface="Times New Roman" pitchFamily="18" charset="0"/>
              </a:defRPr>
            </a:lvl1pPr>
            <a:lvl2pPr marL="533400" indent="-266700" defTabSz="449263" eaLnBrk="0" hangingPunct="0">
              <a:tabLst>
                <a:tab pos="261938" algn="l"/>
                <a:tab pos="533400"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b="1">
                <a:solidFill>
                  <a:schemeClr val="tx2"/>
                </a:solidFill>
                <a:latin typeface="Times New Roman" pitchFamily="18" charset="0"/>
              </a:defRPr>
            </a:lvl2pPr>
            <a:lvl3pPr marL="1143000" indent="-228600" defTabSz="449263" eaLnBrk="0" hangingPunct="0">
              <a:tabLst>
                <a:tab pos="261938" algn="l"/>
                <a:tab pos="533400"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b="1">
                <a:solidFill>
                  <a:schemeClr val="tx2"/>
                </a:solidFill>
                <a:latin typeface="Times New Roman" pitchFamily="18" charset="0"/>
              </a:defRPr>
            </a:lvl3pPr>
            <a:lvl4pPr marL="1600200" indent="-228600" defTabSz="449263" eaLnBrk="0" hangingPunct="0">
              <a:tabLst>
                <a:tab pos="261938" algn="l"/>
                <a:tab pos="533400"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b="1">
                <a:solidFill>
                  <a:schemeClr val="tx2"/>
                </a:solidFill>
                <a:latin typeface="Times New Roman" pitchFamily="18" charset="0"/>
              </a:defRPr>
            </a:lvl4pPr>
            <a:lvl5pPr marL="2057400" indent="-228600" defTabSz="449263" eaLnBrk="0" hangingPunct="0">
              <a:tabLst>
                <a:tab pos="261938" algn="l"/>
                <a:tab pos="533400"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b="1">
                <a:solidFill>
                  <a:schemeClr val="tx2"/>
                </a:solidFill>
                <a:latin typeface="Times New Roman" pitchFamily="18" charset="0"/>
              </a:defRPr>
            </a:lvl5pPr>
            <a:lvl6pPr marL="2514600" indent="-228600" algn="ctr" defTabSz="449263" eaLnBrk="0" fontAlgn="base" hangingPunct="0">
              <a:spcBef>
                <a:spcPct val="0"/>
              </a:spcBef>
              <a:spcAft>
                <a:spcPct val="0"/>
              </a:spcAft>
              <a:tabLst>
                <a:tab pos="261938" algn="l"/>
                <a:tab pos="533400"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b="1">
                <a:solidFill>
                  <a:schemeClr val="tx2"/>
                </a:solidFill>
                <a:latin typeface="Times New Roman" pitchFamily="18" charset="0"/>
              </a:defRPr>
            </a:lvl6pPr>
            <a:lvl7pPr marL="2971800" indent="-228600" algn="ctr" defTabSz="449263" eaLnBrk="0" fontAlgn="base" hangingPunct="0">
              <a:spcBef>
                <a:spcPct val="0"/>
              </a:spcBef>
              <a:spcAft>
                <a:spcPct val="0"/>
              </a:spcAft>
              <a:tabLst>
                <a:tab pos="261938" algn="l"/>
                <a:tab pos="533400"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b="1">
                <a:solidFill>
                  <a:schemeClr val="tx2"/>
                </a:solidFill>
                <a:latin typeface="Times New Roman" pitchFamily="18" charset="0"/>
              </a:defRPr>
            </a:lvl7pPr>
            <a:lvl8pPr marL="3429000" indent="-228600" algn="ctr" defTabSz="449263" eaLnBrk="0" fontAlgn="base" hangingPunct="0">
              <a:spcBef>
                <a:spcPct val="0"/>
              </a:spcBef>
              <a:spcAft>
                <a:spcPct val="0"/>
              </a:spcAft>
              <a:tabLst>
                <a:tab pos="261938" algn="l"/>
                <a:tab pos="533400"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b="1">
                <a:solidFill>
                  <a:schemeClr val="tx2"/>
                </a:solidFill>
                <a:latin typeface="Times New Roman" pitchFamily="18" charset="0"/>
              </a:defRPr>
            </a:lvl8pPr>
            <a:lvl9pPr marL="3886200" indent="-228600" algn="ctr" defTabSz="449263" eaLnBrk="0" fontAlgn="base" hangingPunct="0">
              <a:spcBef>
                <a:spcPct val="0"/>
              </a:spcBef>
              <a:spcAft>
                <a:spcPct val="0"/>
              </a:spcAft>
              <a:tabLst>
                <a:tab pos="261938" algn="l"/>
                <a:tab pos="533400"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b="1">
                <a:solidFill>
                  <a:schemeClr val="tx2"/>
                </a:solidFill>
                <a:latin typeface="Times New Roman" pitchFamily="18" charset="0"/>
              </a:defRPr>
            </a:lvl9pPr>
          </a:lstStyle>
          <a:p>
            <a:pPr lvl="1" algn="just" eaLnBrk="1" hangingPunct="1">
              <a:lnSpc>
                <a:spcPct val="130000"/>
              </a:lnSpc>
              <a:buClr>
                <a:srgbClr val="000000"/>
              </a:buClr>
              <a:buSzPct val="110000"/>
              <a:buFontTx/>
              <a:buChar char="•"/>
            </a:pPr>
            <a:r>
              <a:rPr lang="cs-CZ" altLang="cs-CZ" dirty="0" smtClean="0">
                <a:solidFill>
                  <a:srgbClr val="000000"/>
                </a:solidFill>
                <a:latin typeface="Arial" charset="0"/>
              </a:rPr>
              <a:t>Etapa I – strategický partner</a:t>
            </a:r>
          </a:p>
          <a:p>
            <a:pPr lvl="1" algn="just" eaLnBrk="1" hangingPunct="1">
              <a:lnSpc>
                <a:spcPct val="130000"/>
              </a:lnSpc>
              <a:buClr>
                <a:srgbClr val="000000"/>
              </a:buClr>
              <a:buSzPct val="110000"/>
              <a:buFontTx/>
              <a:buChar char="•"/>
            </a:pPr>
            <a:r>
              <a:rPr lang="cs-CZ" altLang="cs-CZ" dirty="0" smtClean="0">
                <a:solidFill>
                  <a:srgbClr val="000000"/>
                </a:solidFill>
                <a:latin typeface="Arial" charset="0"/>
              </a:rPr>
              <a:t>Financování úvěrem 100%</a:t>
            </a:r>
          </a:p>
          <a:p>
            <a:pPr lvl="1" algn="just" eaLnBrk="1" hangingPunct="1">
              <a:lnSpc>
                <a:spcPct val="130000"/>
              </a:lnSpc>
              <a:buClr>
                <a:srgbClr val="000000"/>
              </a:buClr>
              <a:buSzPct val="110000"/>
              <a:buFontTx/>
              <a:buChar char="•"/>
            </a:pPr>
            <a:endParaRPr lang="cs-CZ" altLang="cs-CZ" sz="2000" dirty="0" smtClean="0">
              <a:solidFill>
                <a:srgbClr val="000000"/>
              </a:solidFill>
              <a:latin typeface="Arial" charset="0"/>
            </a:endParaRPr>
          </a:p>
          <a:p>
            <a:pPr lvl="1" algn="just" eaLnBrk="1" hangingPunct="1">
              <a:lnSpc>
                <a:spcPct val="130000"/>
              </a:lnSpc>
              <a:buClr>
                <a:srgbClr val="000000"/>
              </a:buClr>
              <a:buSzPct val="110000"/>
              <a:buFontTx/>
              <a:buChar char="•"/>
            </a:pPr>
            <a:endParaRPr lang="cs-CZ" altLang="cs-CZ" sz="2000" dirty="0">
              <a:solidFill>
                <a:srgbClr val="000000"/>
              </a:solidFill>
              <a:latin typeface="Arial" charset="0"/>
            </a:endParaRPr>
          </a:p>
          <a:p>
            <a:pPr lvl="1" algn="just" eaLnBrk="1" hangingPunct="1">
              <a:lnSpc>
                <a:spcPct val="130000"/>
              </a:lnSpc>
              <a:buClr>
                <a:srgbClr val="000000"/>
              </a:buClr>
              <a:buSzPct val="110000"/>
              <a:buFontTx/>
              <a:buChar char="•"/>
            </a:pPr>
            <a:endParaRPr lang="cs-CZ" altLang="cs-CZ" sz="2000" dirty="0" smtClean="0">
              <a:solidFill>
                <a:srgbClr val="000000"/>
              </a:solidFill>
              <a:latin typeface="Arial" charset="0"/>
            </a:endParaRPr>
          </a:p>
          <a:p>
            <a:pPr lvl="1" algn="just" eaLnBrk="1" hangingPunct="1">
              <a:lnSpc>
                <a:spcPct val="130000"/>
              </a:lnSpc>
              <a:buClr>
                <a:srgbClr val="000000"/>
              </a:buClr>
              <a:buSzPct val="110000"/>
              <a:buFontTx/>
              <a:buChar char="•"/>
            </a:pPr>
            <a:endParaRPr lang="cs-CZ" altLang="cs-CZ" sz="2000" dirty="0">
              <a:solidFill>
                <a:srgbClr val="000000"/>
              </a:solidFill>
              <a:latin typeface="Arial" charset="0"/>
            </a:endParaRPr>
          </a:p>
          <a:p>
            <a:pPr lvl="1" algn="just" eaLnBrk="1" hangingPunct="1">
              <a:lnSpc>
                <a:spcPct val="130000"/>
              </a:lnSpc>
              <a:buClr>
                <a:srgbClr val="000000"/>
              </a:buClr>
              <a:buSzPct val="110000"/>
              <a:buFontTx/>
              <a:buChar char="•"/>
            </a:pPr>
            <a:endParaRPr lang="cs-CZ" altLang="cs-CZ" sz="2000" dirty="0">
              <a:solidFill>
                <a:srgbClr val="000000"/>
              </a:solidFill>
              <a:latin typeface="Arial" charset="0"/>
            </a:endParaRPr>
          </a:p>
          <a:p>
            <a:pPr lvl="1" algn="just" eaLnBrk="1" hangingPunct="1">
              <a:lnSpc>
                <a:spcPct val="130000"/>
              </a:lnSpc>
              <a:buClr>
                <a:srgbClr val="000000"/>
              </a:buClr>
              <a:buSzPct val="110000"/>
              <a:buFontTx/>
              <a:buChar char="•"/>
            </a:pPr>
            <a:endParaRPr lang="cs-CZ" altLang="cs-CZ" sz="2000" dirty="0" smtClean="0">
              <a:solidFill>
                <a:srgbClr val="000000"/>
              </a:solidFill>
              <a:latin typeface="Arial" charset="0"/>
            </a:endParaRPr>
          </a:p>
          <a:p>
            <a:pPr marL="266700" lvl="1" indent="0" algn="just" eaLnBrk="1" hangingPunct="1">
              <a:lnSpc>
                <a:spcPct val="130000"/>
              </a:lnSpc>
              <a:buClr>
                <a:srgbClr val="000000"/>
              </a:buClr>
              <a:buSzPct val="110000"/>
            </a:pPr>
            <a:endParaRPr lang="cs-CZ" altLang="cs-CZ" sz="2000" dirty="0" smtClean="0">
              <a:solidFill>
                <a:srgbClr val="000000"/>
              </a:solidFill>
              <a:latin typeface="Arial" charset="0"/>
            </a:endParaRPr>
          </a:p>
          <a:p>
            <a:pPr lvl="1" algn="just" eaLnBrk="1" hangingPunct="1">
              <a:lnSpc>
                <a:spcPct val="130000"/>
              </a:lnSpc>
              <a:buClr>
                <a:srgbClr val="000000"/>
              </a:buClr>
              <a:buSzPct val="110000"/>
              <a:buFontTx/>
              <a:buChar char="•"/>
            </a:pPr>
            <a:endParaRPr lang="cs-CZ" altLang="cs-CZ" sz="2000" dirty="0">
              <a:solidFill>
                <a:srgbClr val="000000"/>
              </a:solidFill>
              <a:latin typeface="Arial" charset="0"/>
            </a:endParaRPr>
          </a:p>
          <a:p>
            <a:pPr lvl="1" algn="just" eaLnBrk="1" hangingPunct="1">
              <a:lnSpc>
                <a:spcPct val="130000"/>
              </a:lnSpc>
              <a:buClr>
                <a:srgbClr val="000000"/>
              </a:buClr>
              <a:buSzPct val="110000"/>
              <a:buFontTx/>
              <a:buChar char="•"/>
            </a:pPr>
            <a:endParaRPr lang="cs-CZ" altLang="cs-CZ" sz="2000" dirty="0">
              <a:solidFill>
                <a:srgbClr val="000000"/>
              </a:solidFill>
              <a:latin typeface="Arial" charset="0"/>
            </a:endParaRPr>
          </a:p>
          <a:p>
            <a:pPr marL="914400" lvl="2" indent="0" algn="just" eaLnBrk="1" hangingPunct="1">
              <a:lnSpc>
                <a:spcPct val="130000"/>
              </a:lnSpc>
              <a:buClr>
                <a:srgbClr val="000000"/>
              </a:buClr>
              <a:buSzPct val="110000"/>
            </a:pPr>
            <a:endParaRPr lang="cs-CZ" altLang="cs-CZ" sz="2000" b="0" dirty="0">
              <a:solidFill>
                <a:srgbClr val="000000"/>
              </a:solidFill>
              <a:latin typeface="Arial" charset="0"/>
            </a:endParaRPr>
          </a:p>
          <a:p>
            <a:pPr marL="266700" lvl="1" indent="0" algn="just" eaLnBrk="1" hangingPunct="1">
              <a:lnSpc>
                <a:spcPct val="130000"/>
              </a:lnSpc>
              <a:buClr>
                <a:srgbClr val="000000"/>
              </a:buClr>
              <a:buSzPct val="110000"/>
            </a:pPr>
            <a:endParaRPr lang="cs-CZ" altLang="cs-CZ" sz="2000" b="0" dirty="0" smtClean="0">
              <a:solidFill>
                <a:srgbClr val="000000"/>
              </a:solidFill>
              <a:latin typeface="Arial" charset="0"/>
            </a:endParaRPr>
          </a:p>
          <a:p>
            <a:pPr marL="266700" lvl="1" indent="0" algn="just" eaLnBrk="1" hangingPunct="1">
              <a:lnSpc>
                <a:spcPct val="130000"/>
              </a:lnSpc>
              <a:buClr>
                <a:srgbClr val="000000"/>
              </a:buClr>
              <a:buSzPct val="110000"/>
            </a:pPr>
            <a:r>
              <a:rPr lang="cs-CZ" altLang="cs-CZ" sz="1400" b="0" dirty="0" smtClean="0">
                <a:solidFill>
                  <a:srgbClr val="000000"/>
                </a:solidFill>
                <a:latin typeface="Arial" charset="0"/>
              </a:rPr>
              <a:t>Pozn. : Etapa II a III bude realizovaná po roce 2018, kdy odpadne povinnost splácet nájemné a dojde tak k poklesu ceny tepla.</a:t>
            </a:r>
            <a:endParaRPr lang="cs-CZ" altLang="cs-CZ" sz="1400" b="0" dirty="0">
              <a:solidFill>
                <a:srgbClr val="000000"/>
              </a:solidFill>
              <a:latin typeface="Arial" charset="0"/>
            </a:endParaRPr>
          </a:p>
          <a:p>
            <a:pPr marL="266700" lvl="1" indent="0" algn="just" eaLnBrk="1" hangingPunct="1">
              <a:lnSpc>
                <a:spcPct val="130000"/>
              </a:lnSpc>
              <a:buClr>
                <a:srgbClr val="000000"/>
              </a:buClr>
              <a:buSzPct val="110000"/>
            </a:pPr>
            <a:endParaRPr lang="cs-CZ" altLang="cs-CZ" sz="2000" b="0" dirty="0" smtClean="0">
              <a:solidFill>
                <a:srgbClr val="000000"/>
              </a:solidFill>
              <a:latin typeface="Arial" charset="0"/>
            </a:endParaRPr>
          </a:p>
          <a:p>
            <a:pPr marL="266700" lvl="1" indent="0" algn="just" eaLnBrk="1" hangingPunct="1">
              <a:lnSpc>
                <a:spcPct val="130000"/>
              </a:lnSpc>
              <a:buClr>
                <a:srgbClr val="000000"/>
              </a:buClr>
              <a:buSzPct val="110000"/>
            </a:pPr>
            <a:endParaRPr lang="cs-CZ" altLang="cs-CZ" sz="2000" b="0" dirty="0">
              <a:solidFill>
                <a:srgbClr val="000000"/>
              </a:solidFill>
              <a:latin typeface="Arial" charset="0"/>
            </a:endParaRPr>
          </a:p>
          <a:p>
            <a:pPr marL="266700" lvl="1" indent="0" algn="just" eaLnBrk="1" hangingPunct="1">
              <a:lnSpc>
                <a:spcPct val="130000"/>
              </a:lnSpc>
              <a:buClr>
                <a:srgbClr val="000000"/>
              </a:buClr>
              <a:buSzPct val="110000"/>
            </a:pPr>
            <a:endParaRPr lang="cs-CZ" altLang="cs-CZ" sz="2000" b="0" dirty="0" smtClean="0">
              <a:solidFill>
                <a:srgbClr val="000000"/>
              </a:solidFill>
              <a:latin typeface="Arial" charset="0"/>
            </a:endParaRPr>
          </a:p>
          <a:p>
            <a:pPr marL="266700" lvl="1" indent="0" algn="just" eaLnBrk="1" hangingPunct="1">
              <a:lnSpc>
                <a:spcPct val="130000"/>
              </a:lnSpc>
              <a:buClr>
                <a:srgbClr val="000000"/>
              </a:buClr>
              <a:buSzPct val="110000"/>
            </a:pPr>
            <a:endParaRPr lang="cs-CZ" altLang="cs-CZ" sz="2000" b="0" dirty="0">
              <a:solidFill>
                <a:srgbClr val="000000"/>
              </a:solidFill>
              <a:latin typeface="Arial" charset="0"/>
            </a:endParaRPr>
          </a:p>
        </p:txBody>
      </p:sp>
      <p:graphicFrame>
        <p:nvGraphicFramePr>
          <p:cNvPr id="3" name="Tabulka 2"/>
          <p:cNvGraphicFramePr>
            <a:graphicFrameLocks noGrp="1"/>
          </p:cNvGraphicFramePr>
          <p:nvPr>
            <p:extLst>
              <p:ext uri="{D42A27DB-BD31-4B8C-83A1-F6EECF244321}">
                <p14:modId xmlns:p14="http://schemas.microsoft.com/office/powerpoint/2010/main" val="3840693990"/>
              </p:ext>
            </p:extLst>
          </p:nvPr>
        </p:nvGraphicFramePr>
        <p:xfrm>
          <a:off x="1646675" y="1583795"/>
          <a:ext cx="6050016" cy="1530168"/>
        </p:xfrm>
        <a:graphic>
          <a:graphicData uri="http://schemas.openxmlformats.org/drawingml/2006/table">
            <a:tbl>
              <a:tblPr firstRow="1" firstCol="1" bandRow="1">
                <a:tableStyleId>{073A0DAA-6AF3-43AB-8588-CEC1D06C72B9}</a:tableStyleId>
              </a:tblPr>
              <a:tblGrid>
                <a:gridCol w="1914224"/>
                <a:gridCol w="1034553"/>
                <a:gridCol w="1034553"/>
                <a:gridCol w="1034553"/>
                <a:gridCol w="1032133"/>
              </a:tblGrid>
              <a:tr h="255028">
                <a:tc gridSpan="5">
                  <a:txBody>
                    <a:bodyPr/>
                    <a:lstStyle/>
                    <a:p>
                      <a:pPr algn="ctr">
                        <a:spcAft>
                          <a:spcPts val="0"/>
                        </a:spcAft>
                      </a:pPr>
                      <a:r>
                        <a:rPr lang="cs-CZ" sz="1200" dirty="0">
                          <a:effectLst/>
                        </a:rPr>
                        <a:t>Vývoj ceny tepla (Kč/GJ) - bez DPH (Etapa I - strategický partner)</a:t>
                      </a:r>
                      <a:endParaRPr lang="cs-CZ" sz="1200" dirty="0">
                        <a:effectLst/>
                        <a:latin typeface="Times New Roman"/>
                        <a:ea typeface="Times New Roman"/>
                      </a:endParaRPr>
                    </a:p>
                  </a:txBody>
                  <a:tcPr marL="44450" marR="44450" marT="0" marB="0" anchor="ct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r>
              <a:tr h="255028">
                <a:tc rowSpan="2">
                  <a:txBody>
                    <a:bodyPr/>
                    <a:lstStyle/>
                    <a:p>
                      <a:pPr algn="ctr">
                        <a:spcAft>
                          <a:spcPts val="0"/>
                        </a:spcAft>
                      </a:pPr>
                      <a:r>
                        <a:rPr lang="cs-CZ" sz="1200">
                          <a:effectLst/>
                        </a:rPr>
                        <a:t>Etapa</a:t>
                      </a:r>
                      <a:endParaRPr lang="cs-CZ" sz="1200">
                        <a:effectLst/>
                        <a:latin typeface="Times New Roman"/>
                        <a:ea typeface="Times New Roman"/>
                      </a:endParaRPr>
                    </a:p>
                  </a:txBody>
                  <a:tcPr marL="44450" marR="44450" marT="0" marB="0" anchor="ctr"/>
                </a:tc>
                <a:tc gridSpan="2">
                  <a:txBody>
                    <a:bodyPr/>
                    <a:lstStyle/>
                    <a:p>
                      <a:pPr algn="ctr">
                        <a:spcAft>
                          <a:spcPts val="0"/>
                        </a:spcAft>
                      </a:pPr>
                      <a:r>
                        <a:rPr lang="cs-CZ" sz="1200" b="1" dirty="0">
                          <a:effectLst/>
                        </a:rPr>
                        <a:t>Cena tepla z CZT</a:t>
                      </a:r>
                      <a:endParaRPr lang="cs-CZ" sz="1200" b="1" dirty="0">
                        <a:effectLst/>
                        <a:latin typeface="Times New Roman"/>
                        <a:ea typeface="Times New Roman"/>
                      </a:endParaRPr>
                    </a:p>
                  </a:txBody>
                  <a:tcPr marL="44450" marR="44450" marT="0" marB="0" anchor="ctr"/>
                </a:tc>
                <a:tc hMerge="1">
                  <a:txBody>
                    <a:bodyPr/>
                    <a:lstStyle/>
                    <a:p>
                      <a:endParaRPr lang="cs-CZ"/>
                    </a:p>
                  </a:txBody>
                  <a:tcPr/>
                </a:tc>
                <a:tc gridSpan="2">
                  <a:txBody>
                    <a:bodyPr/>
                    <a:lstStyle/>
                    <a:p>
                      <a:pPr algn="ctr">
                        <a:spcAft>
                          <a:spcPts val="0"/>
                        </a:spcAft>
                      </a:pPr>
                      <a:r>
                        <a:rPr lang="cs-CZ" sz="1200" b="1" dirty="0">
                          <a:effectLst/>
                        </a:rPr>
                        <a:t>Cena tepla z DK</a:t>
                      </a:r>
                      <a:endParaRPr lang="cs-CZ" sz="1200" b="1" dirty="0">
                        <a:effectLst/>
                        <a:latin typeface="Times New Roman"/>
                        <a:ea typeface="Times New Roman"/>
                      </a:endParaRPr>
                    </a:p>
                  </a:txBody>
                  <a:tcPr marL="44450" marR="44450" marT="0" marB="0" anchor="ctr"/>
                </a:tc>
                <a:tc hMerge="1">
                  <a:txBody>
                    <a:bodyPr/>
                    <a:lstStyle/>
                    <a:p>
                      <a:endParaRPr lang="cs-CZ"/>
                    </a:p>
                  </a:txBody>
                  <a:tcPr/>
                </a:tc>
              </a:tr>
              <a:tr h="255028">
                <a:tc vMerge="1">
                  <a:txBody>
                    <a:bodyPr/>
                    <a:lstStyle/>
                    <a:p>
                      <a:endParaRPr lang="cs-CZ"/>
                    </a:p>
                  </a:txBody>
                  <a:tcPr/>
                </a:tc>
                <a:tc>
                  <a:txBody>
                    <a:bodyPr/>
                    <a:lstStyle/>
                    <a:p>
                      <a:pPr algn="ctr">
                        <a:spcAft>
                          <a:spcPts val="0"/>
                        </a:spcAft>
                      </a:pPr>
                      <a:r>
                        <a:rPr lang="cs-CZ" sz="1200">
                          <a:effectLst/>
                        </a:rPr>
                        <a:t>Stávající</a:t>
                      </a:r>
                      <a:endParaRPr lang="cs-CZ" sz="1200">
                        <a:effectLst/>
                        <a:latin typeface="Times New Roman"/>
                        <a:ea typeface="Times New Roman"/>
                      </a:endParaRPr>
                    </a:p>
                  </a:txBody>
                  <a:tcPr marL="44450" marR="44450" marT="0" marB="0" anchor="ctr"/>
                </a:tc>
                <a:tc>
                  <a:txBody>
                    <a:bodyPr/>
                    <a:lstStyle/>
                    <a:p>
                      <a:pPr algn="ctr">
                        <a:spcAft>
                          <a:spcPts val="0"/>
                        </a:spcAft>
                      </a:pPr>
                      <a:r>
                        <a:rPr lang="cs-CZ" sz="1200" b="1" dirty="0">
                          <a:effectLst/>
                        </a:rPr>
                        <a:t>Po realizaci</a:t>
                      </a:r>
                      <a:endParaRPr lang="cs-CZ" sz="1200" b="1" dirty="0">
                        <a:effectLst/>
                        <a:latin typeface="Times New Roman"/>
                        <a:ea typeface="Times New Roman"/>
                      </a:endParaRPr>
                    </a:p>
                  </a:txBody>
                  <a:tcPr marL="44450" marR="44450" marT="0" marB="0" anchor="ctr"/>
                </a:tc>
                <a:tc>
                  <a:txBody>
                    <a:bodyPr/>
                    <a:lstStyle/>
                    <a:p>
                      <a:pPr algn="ctr">
                        <a:spcAft>
                          <a:spcPts val="0"/>
                        </a:spcAft>
                      </a:pPr>
                      <a:r>
                        <a:rPr lang="cs-CZ" sz="1200" dirty="0">
                          <a:effectLst/>
                        </a:rPr>
                        <a:t>kotle na ZP</a:t>
                      </a:r>
                      <a:endParaRPr lang="cs-CZ" sz="1200" dirty="0">
                        <a:effectLst/>
                        <a:latin typeface="Times New Roman"/>
                        <a:ea typeface="Times New Roman"/>
                      </a:endParaRPr>
                    </a:p>
                  </a:txBody>
                  <a:tcPr marL="44450" marR="44450" marT="0" marB="0" anchor="ctr"/>
                </a:tc>
                <a:tc>
                  <a:txBody>
                    <a:bodyPr/>
                    <a:lstStyle/>
                    <a:p>
                      <a:pPr algn="ctr">
                        <a:spcAft>
                          <a:spcPts val="0"/>
                        </a:spcAft>
                      </a:pPr>
                      <a:r>
                        <a:rPr lang="cs-CZ" sz="1200">
                          <a:effectLst/>
                        </a:rPr>
                        <a:t>TČ</a:t>
                      </a:r>
                      <a:endParaRPr lang="cs-CZ" sz="1200">
                        <a:effectLst/>
                        <a:latin typeface="Times New Roman"/>
                        <a:ea typeface="Times New Roman"/>
                      </a:endParaRPr>
                    </a:p>
                  </a:txBody>
                  <a:tcPr marL="44450" marR="44450" marT="0" marB="0" anchor="ctr"/>
                </a:tc>
              </a:tr>
              <a:tr h="255028">
                <a:tc>
                  <a:txBody>
                    <a:bodyPr/>
                    <a:lstStyle/>
                    <a:p>
                      <a:pPr algn="ctr">
                        <a:spcAft>
                          <a:spcPts val="0"/>
                        </a:spcAft>
                      </a:pPr>
                      <a:r>
                        <a:rPr lang="cs-CZ" sz="1200">
                          <a:effectLst/>
                        </a:rPr>
                        <a:t>Etapa I</a:t>
                      </a:r>
                      <a:endParaRPr lang="cs-CZ" sz="1200">
                        <a:effectLst/>
                        <a:latin typeface="Times New Roman"/>
                        <a:ea typeface="Times New Roman"/>
                      </a:endParaRPr>
                    </a:p>
                  </a:txBody>
                  <a:tcPr marL="44450" marR="44450" marT="0" marB="0" anchor="ctr"/>
                </a:tc>
                <a:tc>
                  <a:txBody>
                    <a:bodyPr/>
                    <a:lstStyle/>
                    <a:p>
                      <a:pPr algn="ctr">
                        <a:spcAft>
                          <a:spcPts val="0"/>
                        </a:spcAft>
                      </a:pPr>
                      <a:r>
                        <a:rPr lang="cs-CZ" sz="1200">
                          <a:effectLst/>
                        </a:rPr>
                        <a:t>603,2</a:t>
                      </a:r>
                      <a:endParaRPr lang="cs-CZ" sz="1200">
                        <a:effectLst/>
                        <a:latin typeface="Times New Roman"/>
                        <a:ea typeface="Times New Roman"/>
                      </a:endParaRPr>
                    </a:p>
                  </a:txBody>
                  <a:tcPr marL="44450" marR="44450" marT="0" marB="0" anchor="ctr"/>
                </a:tc>
                <a:tc>
                  <a:txBody>
                    <a:bodyPr/>
                    <a:lstStyle/>
                    <a:p>
                      <a:pPr algn="ctr">
                        <a:spcAft>
                          <a:spcPts val="0"/>
                        </a:spcAft>
                      </a:pPr>
                      <a:r>
                        <a:rPr lang="cs-CZ" sz="1200" b="1" dirty="0">
                          <a:effectLst/>
                        </a:rPr>
                        <a:t>591,8</a:t>
                      </a:r>
                      <a:endParaRPr lang="cs-CZ" sz="1200" b="1" dirty="0">
                        <a:effectLst/>
                        <a:latin typeface="Times New Roman"/>
                        <a:ea typeface="Times New Roman"/>
                      </a:endParaRPr>
                    </a:p>
                  </a:txBody>
                  <a:tcPr marL="44450" marR="44450" marT="0" marB="0" anchor="ctr"/>
                </a:tc>
                <a:tc>
                  <a:txBody>
                    <a:bodyPr/>
                    <a:lstStyle/>
                    <a:p>
                      <a:pPr algn="ctr">
                        <a:spcAft>
                          <a:spcPts val="0"/>
                        </a:spcAft>
                      </a:pPr>
                      <a:r>
                        <a:rPr lang="cs-CZ" sz="1200" dirty="0">
                          <a:effectLst/>
                        </a:rPr>
                        <a:t>491,4</a:t>
                      </a:r>
                      <a:endParaRPr lang="cs-CZ" sz="1200" dirty="0">
                        <a:effectLst/>
                        <a:latin typeface="Times New Roman"/>
                        <a:ea typeface="Times New Roman"/>
                      </a:endParaRPr>
                    </a:p>
                  </a:txBody>
                  <a:tcPr marL="44450" marR="44450" marT="0" marB="0" anchor="ctr"/>
                </a:tc>
                <a:tc>
                  <a:txBody>
                    <a:bodyPr/>
                    <a:lstStyle/>
                    <a:p>
                      <a:pPr algn="ctr">
                        <a:spcAft>
                          <a:spcPts val="0"/>
                        </a:spcAft>
                      </a:pPr>
                      <a:r>
                        <a:rPr lang="cs-CZ" sz="1200" dirty="0">
                          <a:effectLst/>
                        </a:rPr>
                        <a:t>613,6</a:t>
                      </a:r>
                      <a:endParaRPr lang="cs-CZ" sz="1200" dirty="0">
                        <a:effectLst/>
                        <a:latin typeface="Times New Roman"/>
                        <a:ea typeface="Times New Roman"/>
                      </a:endParaRPr>
                    </a:p>
                  </a:txBody>
                  <a:tcPr marL="44450" marR="44450" marT="0" marB="0" anchor="ctr"/>
                </a:tc>
              </a:tr>
              <a:tr h="255028">
                <a:tc>
                  <a:txBody>
                    <a:bodyPr/>
                    <a:lstStyle/>
                    <a:p>
                      <a:pPr algn="ctr">
                        <a:spcAft>
                          <a:spcPts val="0"/>
                        </a:spcAft>
                      </a:pPr>
                      <a:r>
                        <a:rPr lang="cs-CZ" sz="1200">
                          <a:effectLst/>
                        </a:rPr>
                        <a:t>Etapa II</a:t>
                      </a:r>
                      <a:endParaRPr lang="cs-CZ" sz="1200">
                        <a:effectLst/>
                        <a:latin typeface="Times New Roman"/>
                        <a:ea typeface="Times New Roman"/>
                      </a:endParaRPr>
                    </a:p>
                  </a:txBody>
                  <a:tcPr marL="44450" marR="44450" marT="0" marB="0" anchor="ctr"/>
                </a:tc>
                <a:tc>
                  <a:txBody>
                    <a:bodyPr/>
                    <a:lstStyle/>
                    <a:p>
                      <a:pPr algn="ctr">
                        <a:spcAft>
                          <a:spcPts val="0"/>
                        </a:spcAft>
                      </a:pPr>
                      <a:r>
                        <a:rPr lang="cs-CZ" sz="1200">
                          <a:effectLst/>
                        </a:rPr>
                        <a:t>464,7</a:t>
                      </a:r>
                      <a:endParaRPr lang="cs-CZ" sz="1200">
                        <a:effectLst/>
                        <a:latin typeface="Times New Roman"/>
                        <a:ea typeface="Times New Roman"/>
                      </a:endParaRPr>
                    </a:p>
                  </a:txBody>
                  <a:tcPr marL="44450" marR="44450" marT="0" marB="0" anchor="ctr"/>
                </a:tc>
                <a:tc>
                  <a:txBody>
                    <a:bodyPr/>
                    <a:lstStyle/>
                    <a:p>
                      <a:pPr algn="ctr">
                        <a:spcAft>
                          <a:spcPts val="0"/>
                        </a:spcAft>
                      </a:pPr>
                      <a:r>
                        <a:rPr lang="cs-CZ" sz="1200" b="1" dirty="0">
                          <a:effectLst/>
                        </a:rPr>
                        <a:t>461,3</a:t>
                      </a:r>
                      <a:endParaRPr lang="cs-CZ" sz="1200" b="1" dirty="0">
                        <a:effectLst/>
                        <a:latin typeface="Times New Roman"/>
                        <a:ea typeface="Times New Roman"/>
                      </a:endParaRPr>
                    </a:p>
                  </a:txBody>
                  <a:tcPr marL="44450" marR="44450" marT="0" marB="0" anchor="ctr"/>
                </a:tc>
                <a:tc>
                  <a:txBody>
                    <a:bodyPr/>
                    <a:lstStyle/>
                    <a:p>
                      <a:pPr algn="ctr">
                        <a:spcAft>
                          <a:spcPts val="0"/>
                        </a:spcAft>
                      </a:pPr>
                      <a:r>
                        <a:rPr lang="cs-CZ" sz="1200">
                          <a:effectLst/>
                        </a:rPr>
                        <a:t>491,4</a:t>
                      </a:r>
                      <a:endParaRPr lang="cs-CZ" sz="1200">
                        <a:effectLst/>
                        <a:latin typeface="Times New Roman"/>
                        <a:ea typeface="Times New Roman"/>
                      </a:endParaRPr>
                    </a:p>
                  </a:txBody>
                  <a:tcPr marL="44450" marR="44450" marT="0" marB="0" anchor="ctr"/>
                </a:tc>
                <a:tc>
                  <a:txBody>
                    <a:bodyPr/>
                    <a:lstStyle/>
                    <a:p>
                      <a:pPr algn="ctr">
                        <a:spcAft>
                          <a:spcPts val="0"/>
                        </a:spcAft>
                      </a:pPr>
                      <a:r>
                        <a:rPr lang="cs-CZ" sz="1200" dirty="0">
                          <a:effectLst/>
                        </a:rPr>
                        <a:t>613,6</a:t>
                      </a:r>
                      <a:endParaRPr lang="cs-CZ" sz="1200" dirty="0">
                        <a:effectLst/>
                        <a:latin typeface="Times New Roman"/>
                        <a:ea typeface="Times New Roman"/>
                      </a:endParaRPr>
                    </a:p>
                  </a:txBody>
                  <a:tcPr marL="44450" marR="44450" marT="0" marB="0" anchor="ctr"/>
                </a:tc>
              </a:tr>
              <a:tr h="255028">
                <a:tc>
                  <a:txBody>
                    <a:bodyPr/>
                    <a:lstStyle/>
                    <a:p>
                      <a:pPr algn="ctr">
                        <a:spcAft>
                          <a:spcPts val="0"/>
                        </a:spcAft>
                      </a:pPr>
                      <a:r>
                        <a:rPr lang="cs-CZ" sz="1200">
                          <a:effectLst/>
                        </a:rPr>
                        <a:t>Etapa III</a:t>
                      </a:r>
                      <a:endParaRPr lang="cs-CZ" sz="1200">
                        <a:effectLst/>
                        <a:latin typeface="Times New Roman"/>
                        <a:ea typeface="Times New Roman"/>
                      </a:endParaRPr>
                    </a:p>
                  </a:txBody>
                  <a:tcPr marL="44450" marR="44450" marT="0" marB="0" anchor="ctr"/>
                </a:tc>
                <a:tc>
                  <a:txBody>
                    <a:bodyPr/>
                    <a:lstStyle/>
                    <a:p>
                      <a:pPr algn="ctr">
                        <a:spcAft>
                          <a:spcPts val="0"/>
                        </a:spcAft>
                      </a:pPr>
                      <a:r>
                        <a:rPr lang="cs-CZ" sz="1200">
                          <a:effectLst/>
                        </a:rPr>
                        <a:t>461,3</a:t>
                      </a:r>
                      <a:endParaRPr lang="cs-CZ" sz="1200">
                        <a:effectLst/>
                        <a:latin typeface="Times New Roman"/>
                        <a:ea typeface="Times New Roman"/>
                      </a:endParaRPr>
                    </a:p>
                  </a:txBody>
                  <a:tcPr marL="44450" marR="44450" marT="0" marB="0" anchor="ctr"/>
                </a:tc>
                <a:tc>
                  <a:txBody>
                    <a:bodyPr/>
                    <a:lstStyle/>
                    <a:p>
                      <a:pPr algn="ctr">
                        <a:spcAft>
                          <a:spcPts val="0"/>
                        </a:spcAft>
                      </a:pPr>
                      <a:r>
                        <a:rPr lang="cs-CZ" sz="1200" b="1" dirty="0">
                          <a:effectLst/>
                        </a:rPr>
                        <a:t>464,8</a:t>
                      </a:r>
                      <a:endParaRPr lang="cs-CZ" sz="1200" b="1" dirty="0">
                        <a:effectLst/>
                        <a:latin typeface="Times New Roman"/>
                        <a:ea typeface="Times New Roman"/>
                      </a:endParaRPr>
                    </a:p>
                  </a:txBody>
                  <a:tcPr marL="44450" marR="44450" marT="0" marB="0" anchor="ctr"/>
                </a:tc>
                <a:tc>
                  <a:txBody>
                    <a:bodyPr/>
                    <a:lstStyle/>
                    <a:p>
                      <a:pPr algn="ctr">
                        <a:spcAft>
                          <a:spcPts val="0"/>
                        </a:spcAft>
                      </a:pPr>
                      <a:r>
                        <a:rPr lang="cs-CZ" sz="1200">
                          <a:effectLst/>
                        </a:rPr>
                        <a:t>491,4</a:t>
                      </a:r>
                      <a:endParaRPr lang="cs-CZ" sz="1200">
                        <a:effectLst/>
                        <a:latin typeface="Times New Roman"/>
                        <a:ea typeface="Times New Roman"/>
                      </a:endParaRPr>
                    </a:p>
                  </a:txBody>
                  <a:tcPr marL="44450" marR="44450" marT="0" marB="0" anchor="ctr"/>
                </a:tc>
                <a:tc>
                  <a:txBody>
                    <a:bodyPr/>
                    <a:lstStyle/>
                    <a:p>
                      <a:pPr algn="ctr">
                        <a:spcAft>
                          <a:spcPts val="0"/>
                        </a:spcAft>
                      </a:pPr>
                      <a:r>
                        <a:rPr lang="cs-CZ" sz="1200" dirty="0">
                          <a:effectLst/>
                        </a:rPr>
                        <a:t>613,6</a:t>
                      </a:r>
                      <a:endParaRPr lang="cs-CZ" sz="1200" dirty="0">
                        <a:effectLst/>
                        <a:latin typeface="Times New Roman"/>
                        <a:ea typeface="Times New Roman"/>
                      </a:endParaRPr>
                    </a:p>
                  </a:txBody>
                  <a:tcPr marL="44450" marR="44450" marT="0" marB="0" anchor="ctr"/>
                </a:tc>
              </a:tr>
            </a:tbl>
          </a:graphicData>
        </a:graphic>
      </p:graphicFrame>
      <p:pic>
        <p:nvPicPr>
          <p:cNvPr id="102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1810" y="3315592"/>
            <a:ext cx="3907856" cy="23490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4470461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0" y="0"/>
            <a:ext cx="18415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1600" b="1">
                <a:solidFill>
                  <a:schemeClr val="tx2"/>
                </a:solidFill>
                <a:latin typeface="Times New Roman" pitchFamily="18" charset="0"/>
              </a:defRPr>
            </a:lvl1pPr>
            <a:lvl2pPr marL="742950" indent="-285750" eaLnBrk="0" hangingPunct="0">
              <a:defRPr sz="1600" b="1">
                <a:solidFill>
                  <a:schemeClr val="tx2"/>
                </a:solidFill>
                <a:latin typeface="Times New Roman" pitchFamily="18" charset="0"/>
              </a:defRPr>
            </a:lvl2pPr>
            <a:lvl3pPr marL="1143000" indent="-228600" eaLnBrk="0" hangingPunct="0">
              <a:defRPr sz="1600" b="1">
                <a:solidFill>
                  <a:schemeClr val="tx2"/>
                </a:solidFill>
                <a:latin typeface="Times New Roman" pitchFamily="18" charset="0"/>
              </a:defRPr>
            </a:lvl3pPr>
            <a:lvl4pPr marL="1600200" indent="-228600" eaLnBrk="0" hangingPunct="0">
              <a:defRPr sz="1600" b="1">
                <a:solidFill>
                  <a:schemeClr val="tx2"/>
                </a:solidFill>
                <a:latin typeface="Times New Roman" pitchFamily="18" charset="0"/>
              </a:defRPr>
            </a:lvl4pPr>
            <a:lvl5pPr marL="2057400" indent="-228600" eaLnBrk="0" hangingPunct="0">
              <a:defRPr sz="1600" b="1">
                <a:solidFill>
                  <a:schemeClr val="tx2"/>
                </a:solidFill>
                <a:latin typeface="Times New Roman" pitchFamily="18" charset="0"/>
              </a:defRPr>
            </a:lvl5pPr>
            <a:lvl6pPr marL="2514600" indent="-228600" algn="ctr" eaLnBrk="0" fontAlgn="base" hangingPunct="0">
              <a:spcBef>
                <a:spcPct val="0"/>
              </a:spcBef>
              <a:spcAft>
                <a:spcPct val="0"/>
              </a:spcAft>
              <a:defRPr sz="1600" b="1">
                <a:solidFill>
                  <a:schemeClr val="tx2"/>
                </a:solidFill>
                <a:latin typeface="Times New Roman" pitchFamily="18" charset="0"/>
              </a:defRPr>
            </a:lvl6pPr>
            <a:lvl7pPr marL="2971800" indent="-228600" algn="ctr" eaLnBrk="0" fontAlgn="base" hangingPunct="0">
              <a:spcBef>
                <a:spcPct val="0"/>
              </a:spcBef>
              <a:spcAft>
                <a:spcPct val="0"/>
              </a:spcAft>
              <a:defRPr sz="1600" b="1">
                <a:solidFill>
                  <a:schemeClr val="tx2"/>
                </a:solidFill>
                <a:latin typeface="Times New Roman" pitchFamily="18" charset="0"/>
              </a:defRPr>
            </a:lvl7pPr>
            <a:lvl8pPr marL="3429000" indent="-228600" algn="ctr" eaLnBrk="0" fontAlgn="base" hangingPunct="0">
              <a:spcBef>
                <a:spcPct val="0"/>
              </a:spcBef>
              <a:spcAft>
                <a:spcPct val="0"/>
              </a:spcAft>
              <a:defRPr sz="1600" b="1">
                <a:solidFill>
                  <a:schemeClr val="tx2"/>
                </a:solidFill>
                <a:latin typeface="Times New Roman" pitchFamily="18" charset="0"/>
              </a:defRPr>
            </a:lvl8pPr>
            <a:lvl9pPr marL="3886200" indent="-228600" algn="ctr" eaLnBrk="0" fontAlgn="base" hangingPunct="0">
              <a:spcBef>
                <a:spcPct val="0"/>
              </a:spcBef>
              <a:spcAft>
                <a:spcPct val="0"/>
              </a:spcAft>
              <a:defRPr sz="1600" b="1">
                <a:solidFill>
                  <a:schemeClr val="tx2"/>
                </a:solidFill>
                <a:latin typeface="Times New Roman" pitchFamily="18" charset="0"/>
              </a:defRPr>
            </a:lvl9pPr>
          </a:lstStyle>
          <a:p>
            <a:pPr algn="l"/>
            <a:endParaRPr lang="de-DE" altLang="cs-CZ" sz="2400" b="0">
              <a:solidFill>
                <a:schemeClr val="tx1"/>
              </a:solidFill>
            </a:endParaRPr>
          </a:p>
          <a:p>
            <a:pPr algn="l"/>
            <a:endParaRPr lang="de-DE" altLang="cs-CZ" sz="2400" b="0">
              <a:solidFill>
                <a:schemeClr val="tx1"/>
              </a:solidFill>
            </a:endParaRPr>
          </a:p>
        </p:txBody>
      </p:sp>
      <p:sp>
        <p:nvSpPr>
          <p:cNvPr id="18435" name="Rectangle 3"/>
          <p:cNvSpPr>
            <a:spLocks noChangeArrowheads="1"/>
          </p:cNvSpPr>
          <p:nvPr/>
        </p:nvSpPr>
        <p:spPr bwMode="auto">
          <a:xfrm>
            <a:off x="0" y="0"/>
            <a:ext cx="18415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1600" b="1">
                <a:solidFill>
                  <a:schemeClr val="tx2"/>
                </a:solidFill>
                <a:latin typeface="Times New Roman" pitchFamily="18" charset="0"/>
              </a:defRPr>
            </a:lvl1pPr>
            <a:lvl2pPr marL="742950" indent="-285750" eaLnBrk="0" hangingPunct="0">
              <a:defRPr sz="1600" b="1">
                <a:solidFill>
                  <a:schemeClr val="tx2"/>
                </a:solidFill>
                <a:latin typeface="Times New Roman" pitchFamily="18" charset="0"/>
              </a:defRPr>
            </a:lvl2pPr>
            <a:lvl3pPr marL="1143000" indent="-228600" eaLnBrk="0" hangingPunct="0">
              <a:defRPr sz="1600" b="1">
                <a:solidFill>
                  <a:schemeClr val="tx2"/>
                </a:solidFill>
                <a:latin typeface="Times New Roman" pitchFamily="18" charset="0"/>
              </a:defRPr>
            </a:lvl3pPr>
            <a:lvl4pPr marL="1600200" indent="-228600" eaLnBrk="0" hangingPunct="0">
              <a:defRPr sz="1600" b="1">
                <a:solidFill>
                  <a:schemeClr val="tx2"/>
                </a:solidFill>
                <a:latin typeface="Times New Roman" pitchFamily="18" charset="0"/>
              </a:defRPr>
            </a:lvl4pPr>
            <a:lvl5pPr marL="2057400" indent="-228600" eaLnBrk="0" hangingPunct="0">
              <a:defRPr sz="1600" b="1">
                <a:solidFill>
                  <a:schemeClr val="tx2"/>
                </a:solidFill>
                <a:latin typeface="Times New Roman" pitchFamily="18" charset="0"/>
              </a:defRPr>
            </a:lvl5pPr>
            <a:lvl6pPr marL="2514600" indent="-228600" algn="ctr" eaLnBrk="0" fontAlgn="base" hangingPunct="0">
              <a:spcBef>
                <a:spcPct val="0"/>
              </a:spcBef>
              <a:spcAft>
                <a:spcPct val="0"/>
              </a:spcAft>
              <a:defRPr sz="1600" b="1">
                <a:solidFill>
                  <a:schemeClr val="tx2"/>
                </a:solidFill>
                <a:latin typeface="Times New Roman" pitchFamily="18" charset="0"/>
              </a:defRPr>
            </a:lvl6pPr>
            <a:lvl7pPr marL="2971800" indent="-228600" algn="ctr" eaLnBrk="0" fontAlgn="base" hangingPunct="0">
              <a:spcBef>
                <a:spcPct val="0"/>
              </a:spcBef>
              <a:spcAft>
                <a:spcPct val="0"/>
              </a:spcAft>
              <a:defRPr sz="1600" b="1">
                <a:solidFill>
                  <a:schemeClr val="tx2"/>
                </a:solidFill>
                <a:latin typeface="Times New Roman" pitchFamily="18" charset="0"/>
              </a:defRPr>
            </a:lvl7pPr>
            <a:lvl8pPr marL="3429000" indent="-228600" algn="ctr" eaLnBrk="0" fontAlgn="base" hangingPunct="0">
              <a:spcBef>
                <a:spcPct val="0"/>
              </a:spcBef>
              <a:spcAft>
                <a:spcPct val="0"/>
              </a:spcAft>
              <a:defRPr sz="1600" b="1">
                <a:solidFill>
                  <a:schemeClr val="tx2"/>
                </a:solidFill>
                <a:latin typeface="Times New Roman" pitchFamily="18" charset="0"/>
              </a:defRPr>
            </a:lvl8pPr>
            <a:lvl9pPr marL="3886200" indent="-228600" algn="ctr" eaLnBrk="0" fontAlgn="base" hangingPunct="0">
              <a:spcBef>
                <a:spcPct val="0"/>
              </a:spcBef>
              <a:spcAft>
                <a:spcPct val="0"/>
              </a:spcAft>
              <a:defRPr sz="1600" b="1">
                <a:solidFill>
                  <a:schemeClr val="tx2"/>
                </a:solidFill>
                <a:latin typeface="Times New Roman" pitchFamily="18" charset="0"/>
              </a:defRPr>
            </a:lvl9pPr>
          </a:lstStyle>
          <a:p>
            <a:pPr algn="l"/>
            <a:endParaRPr lang="de-DE" altLang="cs-CZ" sz="2400" b="0">
              <a:solidFill>
                <a:schemeClr val="tx1"/>
              </a:solidFill>
            </a:endParaRPr>
          </a:p>
          <a:p>
            <a:pPr algn="l"/>
            <a:endParaRPr lang="de-DE" altLang="cs-CZ" sz="2400" b="0">
              <a:solidFill>
                <a:schemeClr val="tx1"/>
              </a:solidFill>
            </a:endParaRPr>
          </a:p>
        </p:txBody>
      </p:sp>
      <p:sp>
        <p:nvSpPr>
          <p:cNvPr id="204804" name="Text Box 4"/>
          <p:cNvSpPr txBox="1">
            <a:spLocks noChangeArrowheads="1"/>
          </p:cNvSpPr>
          <p:nvPr/>
        </p:nvSpPr>
        <p:spPr bwMode="auto">
          <a:xfrm>
            <a:off x="1885580" y="186859"/>
            <a:ext cx="513634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1600" b="1">
                <a:solidFill>
                  <a:schemeClr val="tx2"/>
                </a:solidFill>
                <a:latin typeface="Times New Roman" pitchFamily="18" charset="0"/>
              </a:defRPr>
            </a:lvl1pPr>
            <a:lvl2pPr marL="742950" indent="-285750" eaLnBrk="0" hangingPunct="0">
              <a:defRPr sz="1600" b="1">
                <a:solidFill>
                  <a:schemeClr val="tx2"/>
                </a:solidFill>
                <a:latin typeface="Times New Roman" pitchFamily="18" charset="0"/>
              </a:defRPr>
            </a:lvl2pPr>
            <a:lvl3pPr marL="1143000" indent="-228600" eaLnBrk="0" hangingPunct="0">
              <a:defRPr sz="1600" b="1">
                <a:solidFill>
                  <a:schemeClr val="tx2"/>
                </a:solidFill>
                <a:latin typeface="Times New Roman" pitchFamily="18" charset="0"/>
              </a:defRPr>
            </a:lvl3pPr>
            <a:lvl4pPr marL="1600200" indent="-228600" eaLnBrk="0" hangingPunct="0">
              <a:defRPr sz="1600" b="1">
                <a:solidFill>
                  <a:schemeClr val="tx2"/>
                </a:solidFill>
                <a:latin typeface="Times New Roman" pitchFamily="18" charset="0"/>
              </a:defRPr>
            </a:lvl4pPr>
            <a:lvl5pPr marL="2057400" indent="-228600" eaLnBrk="0" hangingPunct="0">
              <a:defRPr sz="1600" b="1">
                <a:solidFill>
                  <a:schemeClr val="tx2"/>
                </a:solidFill>
                <a:latin typeface="Times New Roman" pitchFamily="18" charset="0"/>
              </a:defRPr>
            </a:lvl5pPr>
            <a:lvl6pPr marL="2514600" indent="-228600" algn="ctr" eaLnBrk="0" fontAlgn="base" hangingPunct="0">
              <a:spcBef>
                <a:spcPct val="0"/>
              </a:spcBef>
              <a:spcAft>
                <a:spcPct val="0"/>
              </a:spcAft>
              <a:defRPr sz="1600" b="1">
                <a:solidFill>
                  <a:schemeClr val="tx2"/>
                </a:solidFill>
                <a:latin typeface="Times New Roman" pitchFamily="18" charset="0"/>
              </a:defRPr>
            </a:lvl6pPr>
            <a:lvl7pPr marL="2971800" indent="-228600" algn="ctr" eaLnBrk="0" fontAlgn="base" hangingPunct="0">
              <a:spcBef>
                <a:spcPct val="0"/>
              </a:spcBef>
              <a:spcAft>
                <a:spcPct val="0"/>
              </a:spcAft>
              <a:defRPr sz="1600" b="1">
                <a:solidFill>
                  <a:schemeClr val="tx2"/>
                </a:solidFill>
                <a:latin typeface="Times New Roman" pitchFamily="18" charset="0"/>
              </a:defRPr>
            </a:lvl7pPr>
            <a:lvl8pPr marL="3429000" indent="-228600" algn="ctr" eaLnBrk="0" fontAlgn="base" hangingPunct="0">
              <a:spcBef>
                <a:spcPct val="0"/>
              </a:spcBef>
              <a:spcAft>
                <a:spcPct val="0"/>
              </a:spcAft>
              <a:defRPr sz="1600" b="1">
                <a:solidFill>
                  <a:schemeClr val="tx2"/>
                </a:solidFill>
                <a:latin typeface="Times New Roman" pitchFamily="18" charset="0"/>
              </a:defRPr>
            </a:lvl8pPr>
            <a:lvl9pPr marL="3886200" indent="-228600" algn="ctr" eaLnBrk="0" fontAlgn="base" hangingPunct="0">
              <a:spcBef>
                <a:spcPct val="0"/>
              </a:spcBef>
              <a:spcAft>
                <a:spcPct val="0"/>
              </a:spcAft>
              <a:defRPr sz="1600" b="1">
                <a:solidFill>
                  <a:schemeClr val="tx2"/>
                </a:solidFill>
                <a:latin typeface="Times New Roman" pitchFamily="18" charset="0"/>
              </a:defRPr>
            </a:lvl9pPr>
          </a:lstStyle>
          <a:p>
            <a:pPr eaLnBrk="1" hangingPunct="1">
              <a:defRPr/>
            </a:pPr>
            <a:r>
              <a:rPr lang="cs-CZ" altLang="cs-CZ" sz="2800" u="sng" dirty="0" smtClean="0">
                <a:solidFill>
                  <a:srgbClr val="000000"/>
                </a:solidFill>
                <a:effectLst>
                  <a:outerShdw blurRad="38100" dist="38100" dir="2700000" algn="tl">
                    <a:srgbClr val="C0C0C0"/>
                  </a:outerShdw>
                </a:effectLst>
                <a:latin typeface="Arial" charset="0"/>
                <a:cs typeface="Lucida Sans Unicode" pitchFamily="34" charset="0"/>
              </a:rPr>
              <a:t>Harmonogram – pro realizaci</a:t>
            </a:r>
          </a:p>
        </p:txBody>
      </p:sp>
      <p:sp>
        <p:nvSpPr>
          <p:cNvPr id="18437" name="Rectangle 22"/>
          <p:cNvSpPr>
            <a:spLocks noChangeArrowheads="1"/>
          </p:cNvSpPr>
          <p:nvPr/>
        </p:nvSpPr>
        <p:spPr bwMode="auto">
          <a:xfrm>
            <a:off x="193675" y="842963"/>
            <a:ext cx="8386763" cy="5293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defTabSz="449263" eaLnBrk="0" hangingPunct="0">
              <a:tabLst>
                <a:tab pos="261938" algn="l"/>
                <a:tab pos="533400"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b="1">
                <a:solidFill>
                  <a:schemeClr val="tx2"/>
                </a:solidFill>
                <a:latin typeface="Times New Roman" pitchFamily="18" charset="0"/>
              </a:defRPr>
            </a:lvl1pPr>
            <a:lvl2pPr marL="533400" indent="-266700" defTabSz="449263" eaLnBrk="0" hangingPunct="0">
              <a:tabLst>
                <a:tab pos="261938" algn="l"/>
                <a:tab pos="533400"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b="1">
                <a:solidFill>
                  <a:schemeClr val="tx2"/>
                </a:solidFill>
                <a:latin typeface="Times New Roman" pitchFamily="18" charset="0"/>
              </a:defRPr>
            </a:lvl2pPr>
            <a:lvl3pPr marL="1143000" indent="-228600" defTabSz="449263" eaLnBrk="0" hangingPunct="0">
              <a:tabLst>
                <a:tab pos="261938" algn="l"/>
                <a:tab pos="533400"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b="1">
                <a:solidFill>
                  <a:schemeClr val="tx2"/>
                </a:solidFill>
                <a:latin typeface="Times New Roman" pitchFamily="18" charset="0"/>
              </a:defRPr>
            </a:lvl3pPr>
            <a:lvl4pPr marL="1600200" indent="-228600" defTabSz="449263" eaLnBrk="0" hangingPunct="0">
              <a:tabLst>
                <a:tab pos="261938" algn="l"/>
                <a:tab pos="533400"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b="1">
                <a:solidFill>
                  <a:schemeClr val="tx2"/>
                </a:solidFill>
                <a:latin typeface="Times New Roman" pitchFamily="18" charset="0"/>
              </a:defRPr>
            </a:lvl4pPr>
            <a:lvl5pPr marL="2057400" indent="-228600" defTabSz="449263" eaLnBrk="0" hangingPunct="0">
              <a:tabLst>
                <a:tab pos="261938" algn="l"/>
                <a:tab pos="533400"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b="1">
                <a:solidFill>
                  <a:schemeClr val="tx2"/>
                </a:solidFill>
                <a:latin typeface="Times New Roman" pitchFamily="18" charset="0"/>
              </a:defRPr>
            </a:lvl5pPr>
            <a:lvl6pPr marL="2514600" indent="-228600" algn="ctr" defTabSz="449263" eaLnBrk="0" fontAlgn="base" hangingPunct="0">
              <a:spcBef>
                <a:spcPct val="0"/>
              </a:spcBef>
              <a:spcAft>
                <a:spcPct val="0"/>
              </a:spcAft>
              <a:tabLst>
                <a:tab pos="261938" algn="l"/>
                <a:tab pos="533400"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b="1">
                <a:solidFill>
                  <a:schemeClr val="tx2"/>
                </a:solidFill>
                <a:latin typeface="Times New Roman" pitchFamily="18" charset="0"/>
              </a:defRPr>
            </a:lvl6pPr>
            <a:lvl7pPr marL="2971800" indent="-228600" algn="ctr" defTabSz="449263" eaLnBrk="0" fontAlgn="base" hangingPunct="0">
              <a:spcBef>
                <a:spcPct val="0"/>
              </a:spcBef>
              <a:spcAft>
                <a:spcPct val="0"/>
              </a:spcAft>
              <a:tabLst>
                <a:tab pos="261938" algn="l"/>
                <a:tab pos="533400"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b="1">
                <a:solidFill>
                  <a:schemeClr val="tx2"/>
                </a:solidFill>
                <a:latin typeface="Times New Roman" pitchFamily="18" charset="0"/>
              </a:defRPr>
            </a:lvl7pPr>
            <a:lvl8pPr marL="3429000" indent="-228600" algn="ctr" defTabSz="449263" eaLnBrk="0" fontAlgn="base" hangingPunct="0">
              <a:spcBef>
                <a:spcPct val="0"/>
              </a:spcBef>
              <a:spcAft>
                <a:spcPct val="0"/>
              </a:spcAft>
              <a:tabLst>
                <a:tab pos="261938" algn="l"/>
                <a:tab pos="533400"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b="1">
                <a:solidFill>
                  <a:schemeClr val="tx2"/>
                </a:solidFill>
                <a:latin typeface="Times New Roman" pitchFamily="18" charset="0"/>
              </a:defRPr>
            </a:lvl8pPr>
            <a:lvl9pPr marL="3886200" indent="-228600" algn="ctr" defTabSz="449263" eaLnBrk="0" fontAlgn="base" hangingPunct="0">
              <a:spcBef>
                <a:spcPct val="0"/>
              </a:spcBef>
              <a:spcAft>
                <a:spcPct val="0"/>
              </a:spcAft>
              <a:tabLst>
                <a:tab pos="261938" algn="l"/>
                <a:tab pos="533400"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b="1">
                <a:solidFill>
                  <a:schemeClr val="tx2"/>
                </a:solidFill>
                <a:latin typeface="Times New Roman" pitchFamily="18" charset="0"/>
              </a:defRPr>
            </a:lvl9pPr>
          </a:lstStyle>
          <a:p>
            <a:pPr marL="266700" lvl="1" indent="0" algn="just" eaLnBrk="1" hangingPunct="1">
              <a:lnSpc>
                <a:spcPct val="130000"/>
              </a:lnSpc>
              <a:buClr>
                <a:srgbClr val="000000"/>
              </a:buClr>
              <a:buSzPct val="110000"/>
            </a:pPr>
            <a:endParaRPr lang="cs-CZ" altLang="cs-CZ" sz="2000" b="0" dirty="0" smtClean="0">
              <a:solidFill>
                <a:srgbClr val="000000"/>
              </a:solidFill>
              <a:latin typeface="Arial" charset="0"/>
            </a:endParaRPr>
          </a:p>
          <a:p>
            <a:pPr marL="266700" lvl="1" indent="0" algn="just" eaLnBrk="1" hangingPunct="1">
              <a:lnSpc>
                <a:spcPct val="130000"/>
              </a:lnSpc>
              <a:buClr>
                <a:srgbClr val="000000"/>
              </a:buClr>
              <a:buSzPct val="110000"/>
            </a:pPr>
            <a:endParaRPr lang="cs-CZ" altLang="cs-CZ" sz="2000" b="0" dirty="0">
              <a:solidFill>
                <a:srgbClr val="000000"/>
              </a:solidFill>
              <a:latin typeface="Arial" charset="0"/>
            </a:endParaRPr>
          </a:p>
          <a:p>
            <a:pPr marL="266700" lvl="1" indent="0" algn="just" eaLnBrk="1" hangingPunct="1">
              <a:lnSpc>
                <a:spcPct val="130000"/>
              </a:lnSpc>
              <a:buClr>
                <a:srgbClr val="000000"/>
              </a:buClr>
              <a:buSzPct val="110000"/>
            </a:pPr>
            <a:endParaRPr lang="cs-CZ" altLang="cs-CZ" sz="2000" b="0" dirty="0" smtClean="0">
              <a:solidFill>
                <a:srgbClr val="000000"/>
              </a:solidFill>
              <a:latin typeface="Arial" charset="0"/>
            </a:endParaRPr>
          </a:p>
          <a:p>
            <a:pPr marL="266700" lvl="1" indent="0" algn="just" eaLnBrk="1" hangingPunct="1">
              <a:lnSpc>
                <a:spcPct val="130000"/>
              </a:lnSpc>
              <a:buClr>
                <a:srgbClr val="000000"/>
              </a:buClr>
              <a:buSzPct val="110000"/>
            </a:pPr>
            <a:endParaRPr lang="cs-CZ" altLang="cs-CZ" sz="2000" b="0" dirty="0">
              <a:solidFill>
                <a:srgbClr val="000000"/>
              </a:solidFill>
              <a:latin typeface="Arial" charset="0"/>
            </a:endParaRPr>
          </a:p>
          <a:p>
            <a:pPr marL="266700" lvl="1" indent="0" algn="just" eaLnBrk="1" hangingPunct="1">
              <a:lnSpc>
                <a:spcPct val="130000"/>
              </a:lnSpc>
              <a:buClr>
                <a:srgbClr val="000000"/>
              </a:buClr>
              <a:buSzPct val="110000"/>
            </a:pPr>
            <a:endParaRPr lang="cs-CZ" altLang="cs-CZ" sz="2000" b="0" dirty="0" smtClean="0">
              <a:solidFill>
                <a:srgbClr val="000000"/>
              </a:solidFill>
              <a:latin typeface="Arial" charset="0"/>
            </a:endParaRPr>
          </a:p>
          <a:p>
            <a:pPr marL="266700" lvl="1" indent="0" algn="just" eaLnBrk="1" hangingPunct="1">
              <a:lnSpc>
                <a:spcPct val="130000"/>
              </a:lnSpc>
              <a:buClr>
                <a:srgbClr val="000000"/>
              </a:buClr>
              <a:buSzPct val="110000"/>
            </a:pPr>
            <a:endParaRPr lang="cs-CZ" altLang="cs-CZ" sz="2000" b="0" dirty="0">
              <a:solidFill>
                <a:srgbClr val="000000"/>
              </a:solidFill>
              <a:latin typeface="Arial" charset="0"/>
            </a:endParaRPr>
          </a:p>
          <a:p>
            <a:pPr marL="266700" lvl="1" indent="0" algn="just" eaLnBrk="1" hangingPunct="1">
              <a:lnSpc>
                <a:spcPct val="130000"/>
              </a:lnSpc>
              <a:buClr>
                <a:srgbClr val="000000"/>
              </a:buClr>
              <a:buSzPct val="110000"/>
            </a:pPr>
            <a:endParaRPr lang="cs-CZ" altLang="cs-CZ" sz="2000" b="0" dirty="0" smtClean="0">
              <a:solidFill>
                <a:srgbClr val="000000"/>
              </a:solidFill>
              <a:latin typeface="Arial" charset="0"/>
            </a:endParaRPr>
          </a:p>
          <a:p>
            <a:pPr marL="266700" lvl="1" indent="0" algn="just" eaLnBrk="1" hangingPunct="1">
              <a:lnSpc>
                <a:spcPct val="130000"/>
              </a:lnSpc>
              <a:buClr>
                <a:srgbClr val="000000"/>
              </a:buClr>
              <a:buSzPct val="110000"/>
            </a:pPr>
            <a:endParaRPr lang="cs-CZ" altLang="cs-CZ" sz="2000" b="0" dirty="0">
              <a:solidFill>
                <a:srgbClr val="000000"/>
              </a:solidFill>
              <a:latin typeface="Arial" charset="0"/>
            </a:endParaRPr>
          </a:p>
          <a:p>
            <a:pPr marL="266700" lvl="1" indent="0" algn="just" eaLnBrk="1" hangingPunct="1">
              <a:lnSpc>
                <a:spcPct val="130000"/>
              </a:lnSpc>
              <a:buClr>
                <a:srgbClr val="000000"/>
              </a:buClr>
              <a:buSzPct val="110000"/>
            </a:pPr>
            <a:endParaRPr lang="cs-CZ" altLang="cs-CZ" sz="2000" b="0" dirty="0" smtClean="0">
              <a:solidFill>
                <a:srgbClr val="000000"/>
              </a:solidFill>
              <a:latin typeface="Arial" charset="0"/>
            </a:endParaRPr>
          </a:p>
          <a:p>
            <a:pPr marL="266700" lvl="1" indent="0" algn="just" eaLnBrk="1" hangingPunct="1">
              <a:lnSpc>
                <a:spcPct val="130000"/>
              </a:lnSpc>
              <a:buClr>
                <a:srgbClr val="000000"/>
              </a:buClr>
              <a:buSzPct val="110000"/>
            </a:pPr>
            <a:endParaRPr lang="cs-CZ" altLang="cs-CZ" sz="2000" b="0" dirty="0">
              <a:solidFill>
                <a:srgbClr val="000000"/>
              </a:solidFill>
              <a:latin typeface="Arial" charset="0"/>
            </a:endParaRPr>
          </a:p>
          <a:p>
            <a:pPr marL="266700" lvl="1" indent="0" algn="just" eaLnBrk="1" hangingPunct="1">
              <a:lnSpc>
                <a:spcPct val="130000"/>
              </a:lnSpc>
              <a:buClr>
                <a:srgbClr val="000000"/>
              </a:buClr>
              <a:buSzPct val="110000"/>
            </a:pPr>
            <a:endParaRPr lang="cs-CZ" altLang="cs-CZ" sz="2000" b="0" dirty="0" smtClean="0">
              <a:solidFill>
                <a:srgbClr val="000000"/>
              </a:solidFill>
              <a:latin typeface="Arial" charset="0"/>
            </a:endParaRPr>
          </a:p>
          <a:p>
            <a:pPr lvl="2" algn="just" eaLnBrk="1" hangingPunct="1">
              <a:lnSpc>
                <a:spcPct val="130000"/>
              </a:lnSpc>
              <a:buClr>
                <a:srgbClr val="000000"/>
              </a:buClr>
              <a:buSzPct val="110000"/>
              <a:buFontTx/>
              <a:buChar char="•"/>
            </a:pPr>
            <a:endParaRPr lang="cs-CZ" altLang="cs-CZ" sz="2000" b="0" dirty="0">
              <a:solidFill>
                <a:srgbClr val="000000"/>
              </a:solidFill>
              <a:latin typeface="Arial" charset="0"/>
            </a:endParaRPr>
          </a:p>
          <a:p>
            <a:pPr marL="266700" lvl="1" indent="0" algn="just" eaLnBrk="1" hangingPunct="1">
              <a:lnSpc>
                <a:spcPct val="130000"/>
              </a:lnSpc>
              <a:buClr>
                <a:srgbClr val="000000"/>
              </a:buClr>
              <a:buSzPct val="110000"/>
            </a:pPr>
            <a:endParaRPr lang="cs-CZ" altLang="cs-CZ" sz="2000" b="0" dirty="0" smtClean="0">
              <a:solidFill>
                <a:srgbClr val="000000"/>
              </a:solidFill>
              <a:latin typeface="Arial" charset="0"/>
            </a:endParaRPr>
          </a:p>
        </p:txBody>
      </p:sp>
      <p:sp>
        <p:nvSpPr>
          <p:cNvPr id="6" name="Zástupný symbol pro obsah 5"/>
          <p:cNvSpPr>
            <a:spLocks noGrp="1"/>
          </p:cNvSpPr>
          <p:nvPr>
            <p:ph idx="1"/>
          </p:nvPr>
        </p:nvSpPr>
        <p:spPr>
          <a:xfrm>
            <a:off x="457200" y="1600200"/>
            <a:ext cx="8383330" cy="4529100"/>
          </a:xfrm>
        </p:spPr>
        <p:txBody>
          <a:bodyPr/>
          <a:lstStyle/>
          <a:p>
            <a:endParaRPr lang="cs-CZ" dirty="0" smtClean="0"/>
          </a:p>
          <a:p>
            <a:endParaRPr lang="cs-CZ" dirty="0"/>
          </a:p>
          <a:p>
            <a:endParaRPr lang="cs-CZ" dirty="0" smtClean="0"/>
          </a:p>
          <a:p>
            <a:endParaRPr lang="cs-CZ" dirty="0"/>
          </a:p>
          <a:p>
            <a:endParaRPr lang="cs-CZ" dirty="0" smtClean="0"/>
          </a:p>
          <a:p>
            <a:endParaRPr lang="cs-CZ" dirty="0"/>
          </a:p>
          <a:p>
            <a:endParaRPr lang="cs-CZ" dirty="0" smtClean="0"/>
          </a:p>
          <a:p>
            <a:pPr marL="0" lvl="0" indent="0" algn="just">
              <a:buNone/>
            </a:pPr>
            <a:endParaRPr lang="cs-CZ" sz="1200" dirty="0" smtClean="0">
              <a:solidFill>
                <a:srgbClr val="000000"/>
              </a:solidFill>
            </a:endParaRPr>
          </a:p>
          <a:p>
            <a:pPr marL="0" lvl="0" indent="0" algn="just">
              <a:buNone/>
            </a:pPr>
            <a:r>
              <a:rPr lang="cs-CZ" sz="1200" dirty="0" smtClean="0">
                <a:solidFill>
                  <a:srgbClr val="000000"/>
                </a:solidFill>
              </a:rPr>
              <a:t>Pozn.: Dle </a:t>
            </a:r>
            <a:r>
              <a:rPr lang="cs-CZ" sz="1200" dirty="0" err="1">
                <a:solidFill>
                  <a:srgbClr val="000000"/>
                </a:solidFill>
              </a:rPr>
              <a:t>ust</a:t>
            </a:r>
            <a:r>
              <a:rPr lang="cs-CZ" sz="1200" dirty="0">
                <a:solidFill>
                  <a:srgbClr val="000000"/>
                </a:solidFill>
              </a:rPr>
              <a:t>. §19 odst. 2 písm. d) ZVZ </a:t>
            </a:r>
            <a:r>
              <a:rPr lang="cs-CZ" sz="1200" b="1" dirty="0">
                <a:solidFill>
                  <a:srgbClr val="000000"/>
                </a:solidFill>
              </a:rPr>
              <a:t>nemusí zadavatel </a:t>
            </a:r>
            <a:r>
              <a:rPr lang="cs-CZ" sz="1200" b="1" dirty="0" smtClean="0">
                <a:solidFill>
                  <a:srgbClr val="000000"/>
                </a:solidFill>
              </a:rPr>
              <a:t>postupovat při realizaci Etapy I </a:t>
            </a:r>
            <a:r>
              <a:rPr lang="cs-CZ" sz="1200" b="1" dirty="0">
                <a:solidFill>
                  <a:srgbClr val="000000"/>
                </a:solidFill>
              </a:rPr>
              <a:t>podle ZVZ a je možné zadat zakázku bez výběrového řízení</a:t>
            </a:r>
            <a:r>
              <a:rPr lang="cs-CZ" sz="1200" dirty="0">
                <a:solidFill>
                  <a:srgbClr val="000000"/>
                </a:solidFill>
              </a:rPr>
              <a:t> za předpokladu splnění </a:t>
            </a:r>
            <a:r>
              <a:rPr lang="cs-CZ" sz="1200" dirty="0" smtClean="0">
                <a:solidFill>
                  <a:srgbClr val="000000"/>
                </a:solidFill>
              </a:rPr>
              <a:t>zákonem stanovených </a:t>
            </a:r>
            <a:r>
              <a:rPr lang="cs-CZ" sz="1200" dirty="0">
                <a:solidFill>
                  <a:srgbClr val="000000"/>
                </a:solidFill>
              </a:rPr>
              <a:t>podmínek</a:t>
            </a:r>
            <a:r>
              <a:rPr lang="cs-CZ" sz="1400" dirty="0">
                <a:solidFill>
                  <a:srgbClr val="000000"/>
                </a:solidFill>
              </a:rPr>
              <a:t>.</a:t>
            </a:r>
          </a:p>
          <a:p>
            <a:pPr marL="0" indent="0">
              <a:buNone/>
            </a:pPr>
            <a:endParaRPr lang="cs-CZ" dirty="0"/>
          </a:p>
        </p:txBody>
      </p:sp>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157" y="3364390"/>
            <a:ext cx="8401050" cy="186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6794" y="768350"/>
            <a:ext cx="7343775" cy="248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548793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ChangeArrowheads="1"/>
          </p:cNvSpPr>
          <p:nvPr/>
        </p:nvSpPr>
        <p:spPr bwMode="auto">
          <a:xfrm>
            <a:off x="0" y="0"/>
            <a:ext cx="18415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1600" b="1">
                <a:solidFill>
                  <a:schemeClr val="tx2"/>
                </a:solidFill>
                <a:latin typeface="Times New Roman" pitchFamily="18" charset="0"/>
              </a:defRPr>
            </a:lvl1pPr>
            <a:lvl2pPr marL="742950" indent="-285750" eaLnBrk="0" hangingPunct="0">
              <a:defRPr sz="1600" b="1">
                <a:solidFill>
                  <a:schemeClr val="tx2"/>
                </a:solidFill>
                <a:latin typeface="Times New Roman" pitchFamily="18" charset="0"/>
              </a:defRPr>
            </a:lvl2pPr>
            <a:lvl3pPr marL="1143000" indent="-228600" eaLnBrk="0" hangingPunct="0">
              <a:defRPr sz="1600" b="1">
                <a:solidFill>
                  <a:schemeClr val="tx2"/>
                </a:solidFill>
                <a:latin typeface="Times New Roman" pitchFamily="18" charset="0"/>
              </a:defRPr>
            </a:lvl3pPr>
            <a:lvl4pPr marL="1600200" indent="-228600" eaLnBrk="0" hangingPunct="0">
              <a:defRPr sz="1600" b="1">
                <a:solidFill>
                  <a:schemeClr val="tx2"/>
                </a:solidFill>
                <a:latin typeface="Times New Roman" pitchFamily="18" charset="0"/>
              </a:defRPr>
            </a:lvl4pPr>
            <a:lvl5pPr marL="2057400" indent="-228600" eaLnBrk="0" hangingPunct="0">
              <a:defRPr sz="1600" b="1">
                <a:solidFill>
                  <a:schemeClr val="tx2"/>
                </a:solidFill>
                <a:latin typeface="Times New Roman" pitchFamily="18" charset="0"/>
              </a:defRPr>
            </a:lvl5pPr>
            <a:lvl6pPr marL="2514600" indent="-228600" algn="ctr" eaLnBrk="0" fontAlgn="base" hangingPunct="0">
              <a:spcBef>
                <a:spcPct val="0"/>
              </a:spcBef>
              <a:spcAft>
                <a:spcPct val="0"/>
              </a:spcAft>
              <a:defRPr sz="1600" b="1">
                <a:solidFill>
                  <a:schemeClr val="tx2"/>
                </a:solidFill>
                <a:latin typeface="Times New Roman" pitchFamily="18" charset="0"/>
              </a:defRPr>
            </a:lvl6pPr>
            <a:lvl7pPr marL="2971800" indent="-228600" algn="ctr" eaLnBrk="0" fontAlgn="base" hangingPunct="0">
              <a:spcBef>
                <a:spcPct val="0"/>
              </a:spcBef>
              <a:spcAft>
                <a:spcPct val="0"/>
              </a:spcAft>
              <a:defRPr sz="1600" b="1">
                <a:solidFill>
                  <a:schemeClr val="tx2"/>
                </a:solidFill>
                <a:latin typeface="Times New Roman" pitchFamily="18" charset="0"/>
              </a:defRPr>
            </a:lvl7pPr>
            <a:lvl8pPr marL="3429000" indent="-228600" algn="ctr" eaLnBrk="0" fontAlgn="base" hangingPunct="0">
              <a:spcBef>
                <a:spcPct val="0"/>
              </a:spcBef>
              <a:spcAft>
                <a:spcPct val="0"/>
              </a:spcAft>
              <a:defRPr sz="1600" b="1">
                <a:solidFill>
                  <a:schemeClr val="tx2"/>
                </a:solidFill>
                <a:latin typeface="Times New Roman" pitchFamily="18" charset="0"/>
              </a:defRPr>
            </a:lvl8pPr>
            <a:lvl9pPr marL="3886200" indent="-228600" algn="ctr" eaLnBrk="0" fontAlgn="base" hangingPunct="0">
              <a:spcBef>
                <a:spcPct val="0"/>
              </a:spcBef>
              <a:spcAft>
                <a:spcPct val="0"/>
              </a:spcAft>
              <a:defRPr sz="1600" b="1">
                <a:solidFill>
                  <a:schemeClr val="tx2"/>
                </a:solidFill>
                <a:latin typeface="Times New Roman" pitchFamily="18" charset="0"/>
              </a:defRPr>
            </a:lvl9pPr>
          </a:lstStyle>
          <a:p>
            <a:pPr algn="l"/>
            <a:endParaRPr lang="de-DE" altLang="cs-CZ" sz="2400" b="0">
              <a:solidFill>
                <a:schemeClr val="tx1"/>
              </a:solidFill>
            </a:endParaRPr>
          </a:p>
          <a:p>
            <a:pPr algn="l"/>
            <a:endParaRPr lang="de-DE" altLang="cs-CZ" sz="2400" b="0">
              <a:solidFill>
                <a:schemeClr val="tx1"/>
              </a:solidFill>
            </a:endParaRPr>
          </a:p>
        </p:txBody>
      </p:sp>
      <p:sp>
        <p:nvSpPr>
          <p:cNvPr id="19459" name="Rectangle 4"/>
          <p:cNvSpPr>
            <a:spLocks noChangeArrowheads="1"/>
          </p:cNvSpPr>
          <p:nvPr/>
        </p:nvSpPr>
        <p:spPr bwMode="auto">
          <a:xfrm>
            <a:off x="0" y="0"/>
            <a:ext cx="18415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1600" b="1">
                <a:solidFill>
                  <a:schemeClr val="tx2"/>
                </a:solidFill>
                <a:latin typeface="Times New Roman" pitchFamily="18" charset="0"/>
              </a:defRPr>
            </a:lvl1pPr>
            <a:lvl2pPr marL="742950" indent="-285750" eaLnBrk="0" hangingPunct="0">
              <a:defRPr sz="1600" b="1">
                <a:solidFill>
                  <a:schemeClr val="tx2"/>
                </a:solidFill>
                <a:latin typeface="Times New Roman" pitchFamily="18" charset="0"/>
              </a:defRPr>
            </a:lvl2pPr>
            <a:lvl3pPr marL="1143000" indent="-228600" eaLnBrk="0" hangingPunct="0">
              <a:defRPr sz="1600" b="1">
                <a:solidFill>
                  <a:schemeClr val="tx2"/>
                </a:solidFill>
                <a:latin typeface="Times New Roman" pitchFamily="18" charset="0"/>
              </a:defRPr>
            </a:lvl3pPr>
            <a:lvl4pPr marL="1600200" indent="-228600" eaLnBrk="0" hangingPunct="0">
              <a:defRPr sz="1600" b="1">
                <a:solidFill>
                  <a:schemeClr val="tx2"/>
                </a:solidFill>
                <a:latin typeface="Times New Roman" pitchFamily="18" charset="0"/>
              </a:defRPr>
            </a:lvl4pPr>
            <a:lvl5pPr marL="2057400" indent="-228600" eaLnBrk="0" hangingPunct="0">
              <a:defRPr sz="1600" b="1">
                <a:solidFill>
                  <a:schemeClr val="tx2"/>
                </a:solidFill>
                <a:latin typeface="Times New Roman" pitchFamily="18" charset="0"/>
              </a:defRPr>
            </a:lvl5pPr>
            <a:lvl6pPr marL="2514600" indent="-228600" algn="ctr" eaLnBrk="0" fontAlgn="base" hangingPunct="0">
              <a:spcBef>
                <a:spcPct val="0"/>
              </a:spcBef>
              <a:spcAft>
                <a:spcPct val="0"/>
              </a:spcAft>
              <a:defRPr sz="1600" b="1">
                <a:solidFill>
                  <a:schemeClr val="tx2"/>
                </a:solidFill>
                <a:latin typeface="Times New Roman" pitchFamily="18" charset="0"/>
              </a:defRPr>
            </a:lvl6pPr>
            <a:lvl7pPr marL="2971800" indent="-228600" algn="ctr" eaLnBrk="0" fontAlgn="base" hangingPunct="0">
              <a:spcBef>
                <a:spcPct val="0"/>
              </a:spcBef>
              <a:spcAft>
                <a:spcPct val="0"/>
              </a:spcAft>
              <a:defRPr sz="1600" b="1">
                <a:solidFill>
                  <a:schemeClr val="tx2"/>
                </a:solidFill>
                <a:latin typeface="Times New Roman" pitchFamily="18" charset="0"/>
              </a:defRPr>
            </a:lvl7pPr>
            <a:lvl8pPr marL="3429000" indent="-228600" algn="ctr" eaLnBrk="0" fontAlgn="base" hangingPunct="0">
              <a:spcBef>
                <a:spcPct val="0"/>
              </a:spcBef>
              <a:spcAft>
                <a:spcPct val="0"/>
              </a:spcAft>
              <a:defRPr sz="1600" b="1">
                <a:solidFill>
                  <a:schemeClr val="tx2"/>
                </a:solidFill>
                <a:latin typeface="Times New Roman" pitchFamily="18" charset="0"/>
              </a:defRPr>
            </a:lvl8pPr>
            <a:lvl9pPr marL="3886200" indent="-228600" algn="ctr" eaLnBrk="0" fontAlgn="base" hangingPunct="0">
              <a:spcBef>
                <a:spcPct val="0"/>
              </a:spcBef>
              <a:spcAft>
                <a:spcPct val="0"/>
              </a:spcAft>
              <a:defRPr sz="1600" b="1">
                <a:solidFill>
                  <a:schemeClr val="tx2"/>
                </a:solidFill>
                <a:latin typeface="Times New Roman" pitchFamily="18" charset="0"/>
              </a:defRPr>
            </a:lvl9pPr>
          </a:lstStyle>
          <a:p>
            <a:pPr algn="l"/>
            <a:endParaRPr lang="de-DE" altLang="cs-CZ" sz="2400" b="0">
              <a:solidFill>
                <a:schemeClr val="tx1"/>
              </a:solidFill>
            </a:endParaRPr>
          </a:p>
          <a:p>
            <a:pPr algn="l"/>
            <a:endParaRPr lang="de-DE" altLang="cs-CZ" sz="2400" b="0">
              <a:solidFill>
                <a:schemeClr val="tx1"/>
              </a:solidFill>
            </a:endParaRPr>
          </a:p>
        </p:txBody>
      </p:sp>
      <p:sp>
        <p:nvSpPr>
          <p:cNvPr id="136201" name="Text Box 9"/>
          <p:cNvSpPr txBox="1">
            <a:spLocks noChangeArrowheads="1"/>
          </p:cNvSpPr>
          <p:nvPr/>
        </p:nvSpPr>
        <p:spPr bwMode="auto">
          <a:xfrm>
            <a:off x="1200594" y="134633"/>
            <a:ext cx="6936514"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1600" b="1">
                <a:solidFill>
                  <a:schemeClr val="tx2"/>
                </a:solidFill>
                <a:latin typeface="Times New Roman" pitchFamily="18" charset="0"/>
              </a:defRPr>
            </a:lvl1pPr>
            <a:lvl2pPr marL="742950" indent="-285750" eaLnBrk="0" hangingPunct="0">
              <a:defRPr sz="1600" b="1">
                <a:solidFill>
                  <a:schemeClr val="tx2"/>
                </a:solidFill>
                <a:latin typeface="Times New Roman" pitchFamily="18" charset="0"/>
              </a:defRPr>
            </a:lvl2pPr>
            <a:lvl3pPr marL="1143000" indent="-228600" eaLnBrk="0" hangingPunct="0">
              <a:defRPr sz="1600" b="1">
                <a:solidFill>
                  <a:schemeClr val="tx2"/>
                </a:solidFill>
                <a:latin typeface="Times New Roman" pitchFamily="18" charset="0"/>
              </a:defRPr>
            </a:lvl3pPr>
            <a:lvl4pPr marL="1600200" indent="-228600" eaLnBrk="0" hangingPunct="0">
              <a:defRPr sz="1600" b="1">
                <a:solidFill>
                  <a:schemeClr val="tx2"/>
                </a:solidFill>
                <a:latin typeface="Times New Roman" pitchFamily="18" charset="0"/>
              </a:defRPr>
            </a:lvl4pPr>
            <a:lvl5pPr marL="2057400" indent="-228600" eaLnBrk="0" hangingPunct="0">
              <a:defRPr sz="1600" b="1">
                <a:solidFill>
                  <a:schemeClr val="tx2"/>
                </a:solidFill>
                <a:latin typeface="Times New Roman" pitchFamily="18" charset="0"/>
              </a:defRPr>
            </a:lvl5pPr>
            <a:lvl6pPr marL="2514600" indent="-228600" algn="ctr" eaLnBrk="0" fontAlgn="base" hangingPunct="0">
              <a:spcBef>
                <a:spcPct val="0"/>
              </a:spcBef>
              <a:spcAft>
                <a:spcPct val="0"/>
              </a:spcAft>
              <a:defRPr sz="1600" b="1">
                <a:solidFill>
                  <a:schemeClr val="tx2"/>
                </a:solidFill>
                <a:latin typeface="Times New Roman" pitchFamily="18" charset="0"/>
              </a:defRPr>
            </a:lvl6pPr>
            <a:lvl7pPr marL="2971800" indent="-228600" algn="ctr" eaLnBrk="0" fontAlgn="base" hangingPunct="0">
              <a:spcBef>
                <a:spcPct val="0"/>
              </a:spcBef>
              <a:spcAft>
                <a:spcPct val="0"/>
              </a:spcAft>
              <a:defRPr sz="1600" b="1">
                <a:solidFill>
                  <a:schemeClr val="tx2"/>
                </a:solidFill>
                <a:latin typeface="Times New Roman" pitchFamily="18" charset="0"/>
              </a:defRPr>
            </a:lvl7pPr>
            <a:lvl8pPr marL="3429000" indent="-228600" algn="ctr" eaLnBrk="0" fontAlgn="base" hangingPunct="0">
              <a:spcBef>
                <a:spcPct val="0"/>
              </a:spcBef>
              <a:spcAft>
                <a:spcPct val="0"/>
              </a:spcAft>
              <a:defRPr sz="1600" b="1">
                <a:solidFill>
                  <a:schemeClr val="tx2"/>
                </a:solidFill>
                <a:latin typeface="Times New Roman" pitchFamily="18" charset="0"/>
              </a:defRPr>
            </a:lvl8pPr>
            <a:lvl9pPr marL="3886200" indent="-228600" algn="ctr" eaLnBrk="0" fontAlgn="base" hangingPunct="0">
              <a:spcBef>
                <a:spcPct val="0"/>
              </a:spcBef>
              <a:spcAft>
                <a:spcPct val="0"/>
              </a:spcAft>
              <a:defRPr sz="1600" b="1">
                <a:solidFill>
                  <a:schemeClr val="tx2"/>
                </a:solidFill>
                <a:latin typeface="Times New Roman" pitchFamily="18" charset="0"/>
              </a:defRPr>
            </a:lvl9pPr>
          </a:lstStyle>
          <a:p>
            <a:pPr eaLnBrk="1" hangingPunct="1"/>
            <a:r>
              <a:rPr lang="cs-CZ" altLang="cs-CZ" sz="2800" u="sng" dirty="0" smtClean="0">
                <a:solidFill>
                  <a:srgbClr val="000000"/>
                </a:solidFill>
                <a:effectLst>
                  <a:outerShdw blurRad="38100" dist="38100" dir="2700000" algn="tl">
                    <a:srgbClr val="C0C0C0"/>
                  </a:outerShdw>
                </a:effectLst>
                <a:latin typeface="Arial" charset="0"/>
                <a:ea typeface="Lucida Sans Unicode" pitchFamily="34" charset="0"/>
                <a:cs typeface="Lucida Sans Unicode" pitchFamily="34" charset="0"/>
              </a:rPr>
              <a:t>Závěrečný přehled rizik a doporučení – </a:t>
            </a:r>
          </a:p>
          <a:p>
            <a:pPr eaLnBrk="1" hangingPunct="1"/>
            <a:r>
              <a:rPr lang="cs-CZ" altLang="cs-CZ" sz="2800" u="sng" dirty="0">
                <a:solidFill>
                  <a:srgbClr val="000000"/>
                </a:solidFill>
                <a:effectLst>
                  <a:outerShdw blurRad="38100" dist="38100" dir="2700000" algn="tl">
                    <a:srgbClr val="C0C0C0"/>
                  </a:outerShdw>
                </a:effectLst>
                <a:latin typeface="Arial" charset="0"/>
                <a:ea typeface="Lucida Sans Unicode" pitchFamily="34" charset="0"/>
                <a:cs typeface="Lucida Sans Unicode" pitchFamily="34" charset="0"/>
              </a:rPr>
              <a:t>p</a:t>
            </a:r>
            <a:r>
              <a:rPr lang="cs-CZ" altLang="cs-CZ" sz="2800" u="sng" dirty="0" smtClean="0">
                <a:solidFill>
                  <a:srgbClr val="000000"/>
                </a:solidFill>
                <a:effectLst>
                  <a:outerShdw blurRad="38100" dist="38100" dir="2700000" algn="tl">
                    <a:srgbClr val="C0C0C0"/>
                  </a:outerShdw>
                </a:effectLst>
                <a:latin typeface="Arial" charset="0"/>
                <a:ea typeface="Lucida Sans Unicode" pitchFamily="34" charset="0"/>
                <a:cs typeface="Lucida Sans Unicode" pitchFamily="34" charset="0"/>
              </a:rPr>
              <a:t>ro realizaci</a:t>
            </a:r>
            <a:endParaRPr lang="cs-CZ" altLang="cs-CZ" sz="2800" u="sng" dirty="0">
              <a:solidFill>
                <a:srgbClr val="000000"/>
              </a:solidFill>
              <a:effectLst>
                <a:outerShdw blurRad="38100" dist="38100" dir="2700000" algn="tl">
                  <a:srgbClr val="C0C0C0"/>
                </a:outerShdw>
              </a:effectLst>
              <a:latin typeface="Arial" charset="0"/>
              <a:ea typeface="Lucida Sans Unicode" pitchFamily="34" charset="0"/>
              <a:cs typeface="Lucida Sans Unicode" pitchFamily="34" charset="0"/>
            </a:endParaRPr>
          </a:p>
        </p:txBody>
      </p:sp>
      <p:sp>
        <p:nvSpPr>
          <p:cNvPr id="14341" name="Rectangle 22"/>
          <p:cNvSpPr>
            <a:spLocks noChangeArrowheads="1"/>
          </p:cNvSpPr>
          <p:nvPr/>
        </p:nvSpPr>
        <p:spPr bwMode="auto">
          <a:xfrm>
            <a:off x="386535" y="611686"/>
            <a:ext cx="8189913" cy="6186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defTabSz="449263" eaLnBrk="0" hangingPunct="0">
              <a:tabLst>
                <a:tab pos="261938" algn="l"/>
                <a:tab pos="533400"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b="1">
                <a:solidFill>
                  <a:schemeClr val="tx2"/>
                </a:solidFill>
                <a:latin typeface="Times New Roman" pitchFamily="18" charset="0"/>
              </a:defRPr>
            </a:lvl1pPr>
            <a:lvl2pPr marL="533400" indent="-266700" defTabSz="449263" eaLnBrk="0" hangingPunct="0">
              <a:tabLst>
                <a:tab pos="261938" algn="l"/>
                <a:tab pos="533400"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b="1">
                <a:solidFill>
                  <a:schemeClr val="tx2"/>
                </a:solidFill>
                <a:latin typeface="Times New Roman" pitchFamily="18" charset="0"/>
              </a:defRPr>
            </a:lvl2pPr>
            <a:lvl3pPr marL="1143000" indent="-228600" defTabSz="449263" eaLnBrk="0" hangingPunct="0">
              <a:tabLst>
                <a:tab pos="261938" algn="l"/>
                <a:tab pos="533400"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b="1">
                <a:solidFill>
                  <a:schemeClr val="tx2"/>
                </a:solidFill>
                <a:latin typeface="Times New Roman" pitchFamily="18" charset="0"/>
              </a:defRPr>
            </a:lvl3pPr>
            <a:lvl4pPr marL="1600200" indent="-228600" defTabSz="449263" eaLnBrk="0" hangingPunct="0">
              <a:tabLst>
                <a:tab pos="261938" algn="l"/>
                <a:tab pos="533400"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b="1">
                <a:solidFill>
                  <a:schemeClr val="tx2"/>
                </a:solidFill>
                <a:latin typeface="Times New Roman" pitchFamily="18" charset="0"/>
              </a:defRPr>
            </a:lvl4pPr>
            <a:lvl5pPr marL="2057400" indent="-228600" defTabSz="449263" eaLnBrk="0" hangingPunct="0">
              <a:tabLst>
                <a:tab pos="261938" algn="l"/>
                <a:tab pos="533400"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b="1">
                <a:solidFill>
                  <a:schemeClr val="tx2"/>
                </a:solidFill>
                <a:latin typeface="Times New Roman" pitchFamily="18" charset="0"/>
              </a:defRPr>
            </a:lvl5pPr>
            <a:lvl6pPr marL="2514600" indent="-228600" algn="ctr" defTabSz="449263" eaLnBrk="0" fontAlgn="base" hangingPunct="0">
              <a:spcBef>
                <a:spcPct val="0"/>
              </a:spcBef>
              <a:spcAft>
                <a:spcPct val="0"/>
              </a:spcAft>
              <a:tabLst>
                <a:tab pos="261938" algn="l"/>
                <a:tab pos="533400"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b="1">
                <a:solidFill>
                  <a:schemeClr val="tx2"/>
                </a:solidFill>
                <a:latin typeface="Times New Roman" pitchFamily="18" charset="0"/>
              </a:defRPr>
            </a:lvl6pPr>
            <a:lvl7pPr marL="2971800" indent="-228600" algn="ctr" defTabSz="449263" eaLnBrk="0" fontAlgn="base" hangingPunct="0">
              <a:spcBef>
                <a:spcPct val="0"/>
              </a:spcBef>
              <a:spcAft>
                <a:spcPct val="0"/>
              </a:spcAft>
              <a:tabLst>
                <a:tab pos="261938" algn="l"/>
                <a:tab pos="533400"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b="1">
                <a:solidFill>
                  <a:schemeClr val="tx2"/>
                </a:solidFill>
                <a:latin typeface="Times New Roman" pitchFamily="18" charset="0"/>
              </a:defRPr>
            </a:lvl7pPr>
            <a:lvl8pPr marL="3429000" indent="-228600" algn="ctr" defTabSz="449263" eaLnBrk="0" fontAlgn="base" hangingPunct="0">
              <a:spcBef>
                <a:spcPct val="0"/>
              </a:spcBef>
              <a:spcAft>
                <a:spcPct val="0"/>
              </a:spcAft>
              <a:tabLst>
                <a:tab pos="261938" algn="l"/>
                <a:tab pos="533400"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b="1">
                <a:solidFill>
                  <a:schemeClr val="tx2"/>
                </a:solidFill>
                <a:latin typeface="Times New Roman" pitchFamily="18" charset="0"/>
              </a:defRPr>
            </a:lvl8pPr>
            <a:lvl9pPr marL="3886200" indent="-228600" algn="ctr" defTabSz="449263" eaLnBrk="0" fontAlgn="base" hangingPunct="0">
              <a:spcBef>
                <a:spcPct val="0"/>
              </a:spcBef>
              <a:spcAft>
                <a:spcPct val="0"/>
              </a:spcAft>
              <a:tabLst>
                <a:tab pos="261938" algn="l"/>
                <a:tab pos="533400"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b="1">
                <a:solidFill>
                  <a:schemeClr val="tx2"/>
                </a:solidFill>
                <a:latin typeface="Times New Roman" pitchFamily="18" charset="0"/>
              </a:defRPr>
            </a:lvl9pPr>
          </a:lstStyle>
          <a:p>
            <a:pPr marL="0" indent="0" algn="just">
              <a:lnSpc>
                <a:spcPct val="120000"/>
              </a:lnSpc>
              <a:spcBef>
                <a:spcPts val="300"/>
              </a:spcBef>
              <a:spcAft>
                <a:spcPts val="300"/>
              </a:spcAft>
            </a:pPr>
            <a:endParaRPr lang="cs-CZ" sz="1200" dirty="0">
              <a:solidFill>
                <a:srgbClr val="000000"/>
              </a:solidFill>
              <a:latin typeface="Arial"/>
              <a:ea typeface="Times New Roman"/>
              <a:cs typeface="Times New Roman"/>
            </a:endParaRPr>
          </a:p>
          <a:p>
            <a:pPr marL="0" indent="0" algn="just">
              <a:lnSpc>
                <a:spcPct val="120000"/>
              </a:lnSpc>
              <a:spcBef>
                <a:spcPts val="300"/>
              </a:spcBef>
              <a:spcAft>
                <a:spcPts val="300"/>
              </a:spcAft>
            </a:pPr>
            <a:r>
              <a:rPr lang="cs-CZ" sz="1200" u="sng" dirty="0">
                <a:solidFill>
                  <a:srgbClr val="000000"/>
                </a:solidFill>
                <a:latin typeface="Arial"/>
                <a:ea typeface="Times New Roman"/>
                <a:cs typeface="Times New Roman"/>
              </a:rPr>
              <a:t>Realizace jednotlivých opatření</a:t>
            </a:r>
          </a:p>
          <a:p>
            <a:pPr algn="just">
              <a:lnSpc>
                <a:spcPct val="120000"/>
              </a:lnSpc>
              <a:spcBef>
                <a:spcPts val="300"/>
              </a:spcBef>
              <a:spcAft>
                <a:spcPts val="300"/>
              </a:spcAft>
              <a:buFont typeface="Symbol"/>
              <a:buChar char=""/>
            </a:pPr>
            <a:r>
              <a:rPr lang="cs-CZ" sz="1200" dirty="0" smtClean="0">
                <a:solidFill>
                  <a:srgbClr val="000000"/>
                </a:solidFill>
                <a:latin typeface="Arial"/>
                <a:ea typeface="Times New Roman"/>
                <a:cs typeface="Times New Roman"/>
              </a:rPr>
              <a:t>Vzhledem </a:t>
            </a:r>
            <a:r>
              <a:rPr lang="cs-CZ" sz="1200" dirty="0">
                <a:solidFill>
                  <a:srgbClr val="000000"/>
                </a:solidFill>
                <a:latin typeface="Arial"/>
                <a:ea typeface="Times New Roman"/>
                <a:cs typeface="Times New Roman"/>
              </a:rPr>
              <a:t>k tomu, že stávající ceny tepla je vysoká a je zde hrozba odpojování zákazníků od CZT, nedoporučuje se v současnosti žádná výrazná investice do technologií, která by vedla k navýšení jakékoliv dílčí složky ceny tepla.</a:t>
            </a:r>
          </a:p>
          <a:p>
            <a:pPr algn="just">
              <a:lnSpc>
                <a:spcPct val="120000"/>
              </a:lnSpc>
              <a:spcBef>
                <a:spcPts val="300"/>
              </a:spcBef>
              <a:spcAft>
                <a:spcPts val="300"/>
              </a:spcAft>
              <a:buFont typeface="Symbol"/>
              <a:buChar char=""/>
            </a:pPr>
            <a:r>
              <a:rPr lang="cs-CZ" sz="1200" dirty="0">
                <a:solidFill>
                  <a:srgbClr val="000000"/>
                </a:solidFill>
                <a:latin typeface="Arial"/>
                <a:ea typeface="Times New Roman"/>
                <a:cs typeface="Times New Roman"/>
              </a:rPr>
              <a:t>Po roce 2018, kdy dojde k výraznému snížení stálých nákladů v kalkulaci ceny tepla, bude možné realizovat jednotlivá opatření bez navýšení ceny tepla.</a:t>
            </a:r>
          </a:p>
          <a:p>
            <a:pPr algn="just">
              <a:lnSpc>
                <a:spcPct val="120000"/>
              </a:lnSpc>
              <a:spcBef>
                <a:spcPts val="300"/>
              </a:spcBef>
              <a:spcAft>
                <a:spcPts val="300"/>
              </a:spcAft>
              <a:buFont typeface="Symbol"/>
              <a:buChar char=""/>
            </a:pPr>
            <a:r>
              <a:rPr lang="cs-CZ" sz="1200" dirty="0">
                <a:solidFill>
                  <a:srgbClr val="000000"/>
                </a:solidFill>
                <a:latin typeface="Arial"/>
                <a:ea typeface="Times New Roman"/>
                <a:cs typeface="Times New Roman"/>
              </a:rPr>
              <a:t>K zlepšení ekonomiky projektu přispěje možnost získání dotačních titulů pro realizaci jednotlivých opatření</a:t>
            </a:r>
            <a:r>
              <a:rPr lang="cs-CZ" sz="1200" dirty="0" smtClean="0">
                <a:solidFill>
                  <a:srgbClr val="000000"/>
                </a:solidFill>
                <a:latin typeface="Arial"/>
                <a:ea typeface="Times New Roman"/>
                <a:cs typeface="Times New Roman"/>
              </a:rPr>
              <a:t>.</a:t>
            </a:r>
          </a:p>
          <a:p>
            <a:pPr marL="0" indent="0" algn="just">
              <a:lnSpc>
                <a:spcPct val="120000"/>
              </a:lnSpc>
              <a:spcBef>
                <a:spcPts val="300"/>
              </a:spcBef>
              <a:spcAft>
                <a:spcPts val="300"/>
              </a:spcAft>
            </a:pPr>
            <a:r>
              <a:rPr lang="cs-CZ" sz="1200" u="sng" dirty="0">
                <a:solidFill>
                  <a:srgbClr val="000000"/>
                </a:solidFill>
                <a:latin typeface="Arial"/>
                <a:ea typeface="Times New Roman"/>
                <a:cs typeface="Times New Roman"/>
              </a:rPr>
              <a:t>Instalace KGJ</a:t>
            </a:r>
          </a:p>
          <a:p>
            <a:pPr algn="just">
              <a:lnSpc>
                <a:spcPct val="120000"/>
              </a:lnSpc>
              <a:spcBef>
                <a:spcPts val="300"/>
              </a:spcBef>
              <a:spcAft>
                <a:spcPts val="300"/>
              </a:spcAft>
              <a:buFont typeface="Symbol"/>
              <a:buChar char=""/>
            </a:pPr>
            <a:r>
              <a:rPr lang="cs-CZ" sz="1200" dirty="0">
                <a:solidFill>
                  <a:srgbClr val="000000"/>
                </a:solidFill>
                <a:latin typeface="Arial"/>
                <a:ea typeface="Times New Roman"/>
                <a:cs typeface="Times New Roman"/>
              </a:rPr>
              <a:t>Ekonomika projektu je závislá na cenách energií (EE, ZP), způsobu provozu zařízení a s ním spojenou výši zelených bonusů.</a:t>
            </a:r>
          </a:p>
          <a:p>
            <a:pPr algn="just">
              <a:lnSpc>
                <a:spcPct val="120000"/>
              </a:lnSpc>
              <a:spcBef>
                <a:spcPts val="300"/>
              </a:spcBef>
              <a:spcAft>
                <a:spcPts val="300"/>
              </a:spcAft>
              <a:buFont typeface="Symbol"/>
              <a:buChar char=""/>
            </a:pPr>
            <a:r>
              <a:rPr lang="cs-CZ" sz="1200" dirty="0">
                <a:solidFill>
                  <a:srgbClr val="000000"/>
                </a:solidFill>
                <a:latin typeface="Arial"/>
                <a:ea typeface="Times New Roman"/>
                <a:cs typeface="Times New Roman"/>
              </a:rPr>
              <a:t>Výkupní ceny EE nejsou garantovány a jedná se pouze o odhad. Skutečnou výši je nutno projednat s provozovatelem distribuční sítě.</a:t>
            </a:r>
          </a:p>
          <a:p>
            <a:pPr algn="just">
              <a:lnSpc>
                <a:spcPct val="120000"/>
              </a:lnSpc>
              <a:spcBef>
                <a:spcPts val="300"/>
              </a:spcBef>
              <a:spcAft>
                <a:spcPts val="300"/>
              </a:spcAft>
              <a:buFont typeface="Symbol"/>
              <a:buChar char=""/>
            </a:pPr>
            <a:r>
              <a:rPr lang="cs-CZ" sz="1200" dirty="0">
                <a:solidFill>
                  <a:srgbClr val="000000"/>
                </a:solidFill>
                <a:latin typeface="Arial"/>
                <a:ea typeface="Times New Roman"/>
                <a:cs typeface="Times New Roman"/>
              </a:rPr>
              <a:t>Vzhledem k nedostatku prostoru v provozní kotelně K 309, bude nutné instalovat KGJ v kontejneru v obydlené oblasti. Je nutné zpracování hlukové studie, z hlediska splnění limitů hluků.</a:t>
            </a:r>
          </a:p>
          <a:p>
            <a:pPr algn="just">
              <a:lnSpc>
                <a:spcPct val="120000"/>
              </a:lnSpc>
              <a:spcBef>
                <a:spcPts val="300"/>
              </a:spcBef>
              <a:spcAft>
                <a:spcPts val="300"/>
              </a:spcAft>
              <a:buFont typeface="Symbol"/>
              <a:buChar char=""/>
            </a:pPr>
            <a:r>
              <a:rPr lang="cs-CZ" sz="1200" dirty="0">
                <a:solidFill>
                  <a:srgbClr val="000000"/>
                </a:solidFill>
                <a:latin typeface="Arial"/>
                <a:ea typeface="Times New Roman"/>
                <a:cs typeface="Times New Roman"/>
              </a:rPr>
              <a:t>V současnosti je provozovatelem CZT Zásobování teplem s.r.o. Platnost smlouvy o pronájmu vyprší v roce 2018. V případě, že by se investor rozhodl o instalaci KGJ vlastními prostředky nebo za pomoci strategického partnera, bylo by nutné smluvně ošetřit podmínky jejího </a:t>
            </a:r>
            <a:r>
              <a:rPr lang="cs-CZ" sz="1200" dirty="0" smtClean="0">
                <a:solidFill>
                  <a:srgbClr val="000000"/>
                </a:solidFill>
                <a:latin typeface="Arial"/>
                <a:ea typeface="Times New Roman"/>
                <a:cs typeface="Times New Roman"/>
              </a:rPr>
              <a:t>provozu</a:t>
            </a:r>
            <a:r>
              <a:rPr lang="cs-CZ" sz="1200" dirty="0">
                <a:solidFill>
                  <a:srgbClr val="000000"/>
                </a:solidFill>
                <a:latin typeface="Arial"/>
                <a:ea typeface="Times New Roman"/>
                <a:cs typeface="Times New Roman"/>
              </a:rPr>
              <a:t>.</a:t>
            </a:r>
            <a:endParaRPr lang="cs-CZ" sz="1200" dirty="0" smtClean="0">
              <a:solidFill>
                <a:srgbClr val="000000"/>
              </a:solidFill>
              <a:latin typeface="Arial"/>
              <a:ea typeface="Times New Roman"/>
              <a:cs typeface="Times New Roman"/>
            </a:endParaRPr>
          </a:p>
          <a:p>
            <a:pPr marL="0" indent="0" algn="just">
              <a:lnSpc>
                <a:spcPct val="120000"/>
              </a:lnSpc>
              <a:spcBef>
                <a:spcPts val="300"/>
              </a:spcBef>
              <a:spcAft>
                <a:spcPts val="300"/>
              </a:spcAft>
            </a:pPr>
            <a:r>
              <a:rPr lang="cs-CZ" sz="1200" u="sng" dirty="0">
                <a:solidFill>
                  <a:srgbClr val="000000"/>
                </a:solidFill>
                <a:latin typeface="Arial"/>
                <a:ea typeface="Times New Roman"/>
                <a:cs typeface="Times New Roman"/>
              </a:rPr>
              <a:t>Rekonstrukce rozvodů</a:t>
            </a:r>
          </a:p>
          <a:p>
            <a:pPr algn="just">
              <a:lnSpc>
                <a:spcPct val="120000"/>
              </a:lnSpc>
              <a:spcBef>
                <a:spcPts val="300"/>
              </a:spcBef>
              <a:spcAft>
                <a:spcPts val="300"/>
              </a:spcAft>
              <a:buFont typeface="Symbol"/>
              <a:buChar char=""/>
            </a:pPr>
            <a:r>
              <a:rPr lang="cs-CZ" altLang="cs-CZ" sz="1200" dirty="0" smtClean="0">
                <a:solidFill>
                  <a:srgbClr val="000000"/>
                </a:solidFill>
                <a:latin typeface="Arial"/>
                <a:ea typeface="Times New Roman"/>
                <a:cs typeface="Times New Roman"/>
              </a:rPr>
              <a:t>Harmonogram akce je platný v případě, že se nezmění stávající trasa rozvodů a nedojde ke komplikacím v případě smluvních vztahů, věcných břemen apod.</a:t>
            </a:r>
          </a:p>
          <a:p>
            <a:pPr marL="0" indent="0" algn="just">
              <a:lnSpc>
                <a:spcPct val="120000"/>
              </a:lnSpc>
              <a:spcBef>
                <a:spcPts val="300"/>
              </a:spcBef>
              <a:spcAft>
                <a:spcPts val="300"/>
              </a:spcAft>
            </a:pPr>
            <a:endParaRPr lang="cs-CZ" altLang="cs-CZ" dirty="0">
              <a:solidFill>
                <a:srgbClr val="000000"/>
              </a:solidFill>
              <a:latin typeface="Arial"/>
              <a:ea typeface="Times New Roman"/>
              <a:cs typeface="Times New Roman"/>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ChangeArrowheads="1"/>
          </p:cNvSpPr>
          <p:nvPr/>
        </p:nvSpPr>
        <p:spPr bwMode="auto">
          <a:xfrm>
            <a:off x="0" y="0"/>
            <a:ext cx="18415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1600" b="1">
                <a:solidFill>
                  <a:schemeClr val="tx2"/>
                </a:solidFill>
                <a:latin typeface="Times New Roman" pitchFamily="18" charset="0"/>
              </a:defRPr>
            </a:lvl1pPr>
            <a:lvl2pPr marL="742950" indent="-285750" eaLnBrk="0" hangingPunct="0">
              <a:defRPr sz="1600" b="1">
                <a:solidFill>
                  <a:schemeClr val="tx2"/>
                </a:solidFill>
                <a:latin typeface="Times New Roman" pitchFamily="18" charset="0"/>
              </a:defRPr>
            </a:lvl2pPr>
            <a:lvl3pPr marL="1143000" indent="-228600" eaLnBrk="0" hangingPunct="0">
              <a:defRPr sz="1600" b="1">
                <a:solidFill>
                  <a:schemeClr val="tx2"/>
                </a:solidFill>
                <a:latin typeface="Times New Roman" pitchFamily="18" charset="0"/>
              </a:defRPr>
            </a:lvl3pPr>
            <a:lvl4pPr marL="1600200" indent="-228600" eaLnBrk="0" hangingPunct="0">
              <a:defRPr sz="1600" b="1">
                <a:solidFill>
                  <a:schemeClr val="tx2"/>
                </a:solidFill>
                <a:latin typeface="Times New Roman" pitchFamily="18" charset="0"/>
              </a:defRPr>
            </a:lvl4pPr>
            <a:lvl5pPr marL="2057400" indent="-228600" eaLnBrk="0" hangingPunct="0">
              <a:defRPr sz="1600" b="1">
                <a:solidFill>
                  <a:schemeClr val="tx2"/>
                </a:solidFill>
                <a:latin typeface="Times New Roman" pitchFamily="18" charset="0"/>
              </a:defRPr>
            </a:lvl5pPr>
            <a:lvl6pPr marL="2514600" indent="-228600" algn="ctr" eaLnBrk="0" fontAlgn="base" hangingPunct="0">
              <a:spcBef>
                <a:spcPct val="0"/>
              </a:spcBef>
              <a:spcAft>
                <a:spcPct val="0"/>
              </a:spcAft>
              <a:defRPr sz="1600" b="1">
                <a:solidFill>
                  <a:schemeClr val="tx2"/>
                </a:solidFill>
                <a:latin typeface="Times New Roman" pitchFamily="18" charset="0"/>
              </a:defRPr>
            </a:lvl6pPr>
            <a:lvl7pPr marL="2971800" indent="-228600" algn="ctr" eaLnBrk="0" fontAlgn="base" hangingPunct="0">
              <a:spcBef>
                <a:spcPct val="0"/>
              </a:spcBef>
              <a:spcAft>
                <a:spcPct val="0"/>
              </a:spcAft>
              <a:defRPr sz="1600" b="1">
                <a:solidFill>
                  <a:schemeClr val="tx2"/>
                </a:solidFill>
                <a:latin typeface="Times New Roman" pitchFamily="18" charset="0"/>
              </a:defRPr>
            </a:lvl7pPr>
            <a:lvl8pPr marL="3429000" indent="-228600" algn="ctr" eaLnBrk="0" fontAlgn="base" hangingPunct="0">
              <a:spcBef>
                <a:spcPct val="0"/>
              </a:spcBef>
              <a:spcAft>
                <a:spcPct val="0"/>
              </a:spcAft>
              <a:defRPr sz="1600" b="1">
                <a:solidFill>
                  <a:schemeClr val="tx2"/>
                </a:solidFill>
                <a:latin typeface="Times New Roman" pitchFamily="18" charset="0"/>
              </a:defRPr>
            </a:lvl8pPr>
            <a:lvl9pPr marL="3886200" indent="-228600" algn="ctr" eaLnBrk="0" fontAlgn="base" hangingPunct="0">
              <a:spcBef>
                <a:spcPct val="0"/>
              </a:spcBef>
              <a:spcAft>
                <a:spcPct val="0"/>
              </a:spcAft>
              <a:defRPr sz="1600" b="1">
                <a:solidFill>
                  <a:schemeClr val="tx2"/>
                </a:solidFill>
                <a:latin typeface="Times New Roman" pitchFamily="18" charset="0"/>
              </a:defRPr>
            </a:lvl9pPr>
          </a:lstStyle>
          <a:p>
            <a:pPr algn="l"/>
            <a:endParaRPr lang="de-DE" altLang="cs-CZ" sz="2400" b="0">
              <a:solidFill>
                <a:schemeClr val="tx1"/>
              </a:solidFill>
            </a:endParaRPr>
          </a:p>
          <a:p>
            <a:pPr algn="l"/>
            <a:endParaRPr lang="de-DE" altLang="cs-CZ" sz="2400" b="0">
              <a:solidFill>
                <a:schemeClr val="tx1"/>
              </a:solidFill>
            </a:endParaRPr>
          </a:p>
        </p:txBody>
      </p:sp>
      <p:sp>
        <p:nvSpPr>
          <p:cNvPr id="19459" name="Rectangle 4"/>
          <p:cNvSpPr>
            <a:spLocks noChangeArrowheads="1"/>
          </p:cNvSpPr>
          <p:nvPr/>
        </p:nvSpPr>
        <p:spPr bwMode="auto">
          <a:xfrm>
            <a:off x="0" y="0"/>
            <a:ext cx="18415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1600" b="1">
                <a:solidFill>
                  <a:schemeClr val="tx2"/>
                </a:solidFill>
                <a:latin typeface="Times New Roman" pitchFamily="18" charset="0"/>
              </a:defRPr>
            </a:lvl1pPr>
            <a:lvl2pPr marL="742950" indent="-285750" eaLnBrk="0" hangingPunct="0">
              <a:defRPr sz="1600" b="1">
                <a:solidFill>
                  <a:schemeClr val="tx2"/>
                </a:solidFill>
                <a:latin typeface="Times New Roman" pitchFamily="18" charset="0"/>
              </a:defRPr>
            </a:lvl2pPr>
            <a:lvl3pPr marL="1143000" indent="-228600" eaLnBrk="0" hangingPunct="0">
              <a:defRPr sz="1600" b="1">
                <a:solidFill>
                  <a:schemeClr val="tx2"/>
                </a:solidFill>
                <a:latin typeface="Times New Roman" pitchFamily="18" charset="0"/>
              </a:defRPr>
            </a:lvl3pPr>
            <a:lvl4pPr marL="1600200" indent="-228600" eaLnBrk="0" hangingPunct="0">
              <a:defRPr sz="1600" b="1">
                <a:solidFill>
                  <a:schemeClr val="tx2"/>
                </a:solidFill>
                <a:latin typeface="Times New Roman" pitchFamily="18" charset="0"/>
              </a:defRPr>
            </a:lvl4pPr>
            <a:lvl5pPr marL="2057400" indent="-228600" eaLnBrk="0" hangingPunct="0">
              <a:defRPr sz="1600" b="1">
                <a:solidFill>
                  <a:schemeClr val="tx2"/>
                </a:solidFill>
                <a:latin typeface="Times New Roman" pitchFamily="18" charset="0"/>
              </a:defRPr>
            </a:lvl5pPr>
            <a:lvl6pPr marL="2514600" indent="-228600" algn="ctr" eaLnBrk="0" fontAlgn="base" hangingPunct="0">
              <a:spcBef>
                <a:spcPct val="0"/>
              </a:spcBef>
              <a:spcAft>
                <a:spcPct val="0"/>
              </a:spcAft>
              <a:defRPr sz="1600" b="1">
                <a:solidFill>
                  <a:schemeClr val="tx2"/>
                </a:solidFill>
                <a:latin typeface="Times New Roman" pitchFamily="18" charset="0"/>
              </a:defRPr>
            </a:lvl6pPr>
            <a:lvl7pPr marL="2971800" indent="-228600" algn="ctr" eaLnBrk="0" fontAlgn="base" hangingPunct="0">
              <a:spcBef>
                <a:spcPct val="0"/>
              </a:spcBef>
              <a:spcAft>
                <a:spcPct val="0"/>
              </a:spcAft>
              <a:defRPr sz="1600" b="1">
                <a:solidFill>
                  <a:schemeClr val="tx2"/>
                </a:solidFill>
                <a:latin typeface="Times New Roman" pitchFamily="18" charset="0"/>
              </a:defRPr>
            </a:lvl7pPr>
            <a:lvl8pPr marL="3429000" indent="-228600" algn="ctr" eaLnBrk="0" fontAlgn="base" hangingPunct="0">
              <a:spcBef>
                <a:spcPct val="0"/>
              </a:spcBef>
              <a:spcAft>
                <a:spcPct val="0"/>
              </a:spcAft>
              <a:defRPr sz="1600" b="1">
                <a:solidFill>
                  <a:schemeClr val="tx2"/>
                </a:solidFill>
                <a:latin typeface="Times New Roman" pitchFamily="18" charset="0"/>
              </a:defRPr>
            </a:lvl8pPr>
            <a:lvl9pPr marL="3886200" indent="-228600" algn="ctr" eaLnBrk="0" fontAlgn="base" hangingPunct="0">
              <a:spcBef>
                <a:spcPct val="0"/>
              </a:spcBef>
              <a:spcAft>
                <a:spcPct val="0"/>
              </a:spcAft>
              <a:defRPr sz="1600" b="1">
                <a:solidFill>
                  <a:schemeClr val="tx2"/>
                </a:solidFill>
                <a:latin typeface="Times New Roman" pitchFamily="18" charset="0"/>
              </a:defRPr>
            </a:lvl9pPr>
          </a:lstStyle>
          <a:p>
            <a:pPr algn="l"/>
            <a:endParaRPr lang="de-DE" altLang="cs-CZ" sz="2400" b="0">
              <a:solidFill>
                <a:schemeClr val="tx1"/>
              </a:solidFill>
            </a:endParaRPr>
          </a:p>
          <a:p>
            <a:pPr algn="l"/>
            <a:endParaRPr lang="de-DE" altLang="cs-CZ" sz="2400" b="0">
              <a:solidFill>
                <a:schemeClr val="tx1"/>
              </a:solidFill>
            </a:endParaRPr>
          </a:p>
        </p:txBody>
      </p:sp>
      <p:sp>
        <p:nvSpPr>
          <p:cNvPr id="136201" name="Text Box 9"/>
          <p:cNvSpPr txBox="1">
            <a:spLocks noChangeArrowheads="1"/>
          </p:cNvSpPr>
          <p:nvPr/>
        </p:nvSpPr>
        <p:spPr bwMode="auto">
          <a:xfrm>
            <a:off x="1200594" y="134633"/>
            <a:ext cx="6936514"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1600" b="1">
                <a:solidFill>
                  <a:schemeClr val="tx2"/>
                </a:solidFill>
                <a:latin typeface="Times New Roman" pitchFamily="18" charset="0"/>
              </a:defRPr>
            </a:lvl1pPr>
            <a:lvl2pPr marL="742950" indent="-285750" eaLnBrk="0" hangingPunct="0">
              <a:defRPr sz="1600" b="1">
                <a:solidFill>
                  <a:schemeClr val="tx2"/>
                </a:solidFill>
                <a:latin typeface="Times New Roman" pitchFamily="18" charset="0"/>
              </a:defRPr>
            </a:lvl2pPr>
            <a:lvl3pPr marL="1143000" indent="-228600" eaLnBrk="0" hangingPunct="0">
              <a:defRPr sz="1600" b="1">
                <a:solidFill>
                  <a:schemeClr val="tx2"/>
                </a:solidFill>
                <a:latin typeface="Times New Roman" pitchFamily="18" charset="0"/>
              </a:defRPr>
            </a:lvl3pPr>
            <a:lvl4pPr marL="1600200" indent="-228600" eaLnBrk="0" hangingPunct="0">
              <a:defRPr sz="1600" b="1">
                <a:solidFill>
                  <a:schemeClr val="tx2"/>
                </a:solidFill>
                <a:latin typeface="Times New Roman" pitchFamily="18" charset="0"/>
              </a:defRPr>
            </a:lvl4pPr>
            <a:lvl5pPr marL="2057400" indent="-228600" eaLnBrk="0" hangingPunct="0">
              <a:defRPr sz="1600" b="1">
                <a:solidFill>
                  <a:schemeClr val="tx2"/>
                </a:solidFill>
                <a:latin typeface="Times New Roman" pitchFamily="18" charset="0"/>
              </a:defRPr>
            </a:lvl5pPr>
            <a:lvl6pPr marL="2514600" indent="-228600" algn="ctr" eaLnBrk="0" fontAlgn="base" hangingPunct="0">
              <a:spcBef>
                <a:spcPct val="0"/>
              </a:spcBef>
              <a:spcAft>
                <a:spcPct val="0"/>
              </a:spcAft>
              <a:defRPr sz="1600" b="1">
                <a:solidFill>
                  <a:schemeClr val="tx2"/>
                </a:solidFill>
                <a:latin typeface="Times New Roman" pitchFamily="18" charset="0"/>
              </a:defRPr>
            </a:lvl6pPr>
            <a:lvl7pPr marL="2971800" indent="-228600" algn="ctr" eaLnBrk="0" fontAlgn="base" hangingPunct="0">
              <a:spcBef>
                <a:spcPct val="0"/>
              </a:spcBef>
              <a:spcAft>
                <a:spcPct val="0"/>
              </a:spcAft>
              <a:defRPr sz="1600" b="1">
                <a:solidFill>
                  <a:schemeClr val="tx2"/>
                </a:solidFill>
                <a:latin typeface="Times New Roman" pitchFamily="18" charset="0"/>
              </a:defRPr>
            </a:lvl7pPr>
            <a:lvl8pPr marL="3429000" indent="-228600" algn="ctr" eaLnBrk="0" fontAlgn="base" hangingPunct="0">
              <a:spcBef>
                <a:spcPct val="0"/>
              </a:spcBef>
              <a:spcAft>
                <a:spcPct val="0"/>
              </a:spcAft>
              <a:defRPr sz="1600" b="1">
                <a:solidFill>
                  <a:schemeClr val="tx2"/>
                </a:solidFill>
                <a:latin typeface="Times New Roman" pitchFamily="18" charset="0"/>
              </a:defRPr>
            </a:lvl8pPr>
            <a:lvl9pPr marL="3886200" indent="-228600" algn="ctr" eaLnBrk="0" fontAlgn="base" hangingPunct="0">
              <a:spcBef>
                <a:spcPct val="0"/>
              </a:spcBef>
              <a:spcAft>
                <a:spcPct val="0"/>
              </a:spcAft>
              <a:defRPr sz="1600" b="1">
                <a:solidFill>
                  <a:schemeClr val="tx2"/>
                </a:solidFill>
                <a:latin typeface="Times New Roman" pitchFamily="18" charset="0"/>
              </a:defRPr>
            </a:lvl9pPr>
          </a:lstStyle>
          <a:p>
            <a:pPr eaLnBrk="1" hangingPunct="1"/>
            <a:r>
              <a:rPr lang="cs-CZ" altLang="cs-CZ" sz="2800" u="sng" dirty="0" smtClean="0">
                <a:solidFill>
                  <a:srgbClr val="000000"/>
                </a:solidFill>
                <a:effectLst>
                  <a:outerShdw blurRad="38100" dist="38100" dir="2700000" algn="tl">
                    <a:srgbClr val="C0C0C0"/>
                  </a:outerShdw>
                </a:effectLst>
                <a:latin typeface="Arial" charset="0"/>
                <a:ea typeface="Lucida Sans Unicode" pitchFamily="34" charset="0"/>
                <a:cs typeface="Lucida Sans Unicode" pitchFamily="34" charset="0"/>
              </a:rPr>
              <a:t>Závěrečný přehled rizik a doporučení – </a:t>
            </a:r>
          </a:p>
          <a:p>
            <a:pPr eaLnBrk="1" hangingPunct="1"/>
            <a:r>
              <a:rPr lang="cs-CZ" altLang="cs-CZ" sz="2800" u="sng" dirty="0">
                <a:solidFill>
                  <a:srgbClr val="000000"/>
                </a:solidFill>
                <a:effectLst>
                  <a:outerShdw blurRad="38100" dist="38100" dir="2700000" algn="tl">
                    <a:srgbClr val="C0C0C0"/>
                  </a:outerShdw>
                </a:effectLst>
                <a:latin typeface="Arial" charset="0"/>
                <a:ea typeface="Lucida Sans Unicode" pitchFamily="34" charset="0"/>
                <a:cs typeface="Lucida Sans Unicode" pitchFamily="34" charset="0"/>
              </a:rPr>
              <a:t>p</a:t>
            </a:r>
            <a:r>
              <a:rPr lang="cs-CZ" altLang="cs-CZ" sz="2800" u="sng" dirty="0" smtClean="0">
                <a:solidFill>
                  <a:srgbClr val="000000"/>
                </a:solidFill>
                <a:effectLst>
                  <a:outerShdw blurRad="38100" dist="38100" dir="2700000" algn="tl">
                    <a:srgbClr val="C0C0C0"/>
                  </a:outerShdw>
                </a:effectLst>
                <a:latin typeface="Arial" charset="0"/>
                <a:ea typeface="Lucida Sans Unicode" pitchFamily="34" charset="0"/>
                <a:cs typeface="Lucida Sans Unicode" pitchFamily="34" charset="0"/>
              </a:rPr>
              <a:t>ro realizaci</a:t>
            </a:r>
            <a:endParaRPr lang="cs-CZ" altLang="cs-CZ" sz="2800" u="sng" dirty="0">
              <a:solidFill>
                <a:srgbClr val="000000"/>
              </a:solidFill>
              <a:effectLst>
                <a:outerShdw blurRad="38100" dist="38100" dir="2700000" algn="tl">
                  <a:srgbClr val="C0C0C0"/>
                </a:outerShdw>
              </a:effectLst>
              <a:latin typeface="Arial" charset="0"/>
              <a:ea typeface="Lucida Sans Unicode" pitchFamily="34" charset="0"/>
              <a:cs typeface="Lucida Sans Unicode" pitchFamily="34" charset="0"/>
            </a:endParaRPr>
          </a:p>
        </p:txBody>
      </p:sp>
      <p:sp>
        <p:nvSpPr>
          <p:cNvPr id="14341" name="Rectangle 22"/>
          <p:cNvSpPr>
            <a:spLocks noChangeArrowheads="1"/>
          </p:cNvSpPr>
          <p:nvPr/>
        </p:nvSpPr>
        <p:spPr bwMode="auto">
          <a:xfrm>
            <a:off x="310527" y="1123665"/>
            <a:ext cx="8189913" cy="2468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defTabSz="449263" eaLnBrk="0" hangingPunct="0">
              <a:tabLst>
                <a:tab pos="261938" algn="l"/>
                <a:tab pos="533400"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b="1">
                <a:solidFill>
                  <a:schemeClr val="tx2"/>
                </a:solidFill>
                <a:latin typeface="Times New Roman" pitchFamily="18" charset="0"/>
              </a:defRPr>
            </a:lvl1pPr>
            <a:lvl2pPr marL="533400" indent="-266700" defTabSz="449263" eaLnBrk="0" hangingPunct="0">
              <a:tabLst>
                <a:tab pos="261938" algn="l"/>
                <a:tab pos="533400"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b="1">
                <a:solidFill>
                  <a:schemeClr val="tx2"/>
                </a:solidFill>
                <a:latin typeface="Times New Roman" pitchFamily="18" charset="0"/>
              </a:defRPr>
            </a:lvl2pPr>
            <a:lvl3pPr marL="1143000" indent="-228600" defTabSz="449263" eaLnBrk="0" hangingPunct="0">
              <a:tabLst>
                <a:tab pos="261938" algn="l"/>
                <a:tab pos="533400"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b="1">
                <a:solidFill>
                  <a:schemeClr val="tx2"/>
                </a:solidFill>
                <a:latin typeface="Times New Roman" pitchFamily="18" charset="0"/>
              </a:defRPr>
            </a:lvl3pPr>
            <a:lvl4pPr marL="1600200" indent="-228600" defTabSz="449263" eaLnBrk="0" hangingPunct="0">
              <a:tabLst>
                <a:tab pos="261938" algn="l"/>
                <a:tab pos="533400"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b="1">
                <a:solidFill>
                  <a:schemeClr val="tx2"/>
                </a:solidFill>
                <a:latin typeface="Times New Roman" pitchFamily="18" charset="0"/>
              </a:defRPr>
            </a:lvl4pPr>
            <a:lvl5pPr marL="2057400" indent="-228600" defTabSz="449263" eaLnBrk="0" hangingPunct="0">
              <a:tabLst>
                <a:tab pos="261938" algn="l"/>
                <a:tab pos="533400"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b="1">
                <a:solidFill>
                  <a:schemeClr val="tx2"/>
                </a:solidFill>
                <a:latin typeface="Times New Roman" pitchFamily="18" charset="0"/>
              </a:defRPr>
            </a:lvl5pPr>
            <a:lvl6pPr marL="2514600" indent="-228600" algn="ctr" defTabSz="449263" eaLnBrk="0" fontAlgn="base" hangingPunct="0">
              <a:spcBef>
                <a:spcPct val="0"/>
              </a:spcBef>
              <a:spcAft>
                <a:spcPct val="0"/>
              </a:spcAft>
              <a:tabLst>
                <a:tab pos="261938" algn="l"/>
                <a:tab pos="533400"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b="1">
                <a:solidFill>
                  <a:schemeClr val="tx2"/>
                </a:solidFill>
                <a:latin typeface="Times New Roman" pitchFamily="18" charset="0"/>
              </a:defRPr>
            </a:lvl6pPr>
            <a:lvl7pPr marL="2971800" indent="-228600" algn="ctr" defTabSz="449263" eaLnBrk="0" fontAlgn="base" hangingPunct="0">
              <a:spcBef>
                <a:spcPct val="0"/>
              </a:spcBef>
              <a:spcAft>
                <a:spcPct val="0"/>
              </a:spcAft>
              <a:tabLst>
                <a:tab pos="261938" algn="l"/>
                <a:tab pos="533400"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b="1">
                <a:solidFill>
                  <a:schemeClr val="tx2"/>
                </a:solidFill>
                <a:latin typeface="Times New Roman" pitchFamily="18" charset="0"/>
              </a:defRPr>
            </a:lvl7pPr>
            <a:lvl8pPr marL="3429000" indent="-228600" algn="ctr" defTabSz="449263" eaLnBrk="0" fontAlgn="base" hangingPunct="0">
              <a:spcBef>
                <a:spcPct val="0"/>
              </a:spcBef>
              <a:spcAft>
                <a:spcPct val="0"/>
              </a:spcAft>
              <a:tabLst>
                <a:tab pos="261938" algn="l"/>
                <a:tab pos="533400"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b="1">
                <a:solidFill>
                  <a:schemeClr val="tx2"/>
                </a:solidFill>
                <a:latin typeface="Times New Roman" pitchFamily="18" charset="0"/>
              </a:defRPr>
            </a:lvl8pPr>
            <a:lvl9pPr marL="3886200" indent="-228600" algn="ctr" defTabSz="449263" eaLnBrk="0" fontAlgn="base" hangingPunct="0">
              <a:spcBef>
                <a:spcPct val="0"/>
              </a:spcBef>
              <a:spcAft>
                <a:spcPct val="0"/>
              </a:spcAft>
              <a:tabLst>
                <a:tab pos="261938" algn="l"/>
                <a:tab pos="533400"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b="1">
                <a:solidFill>
                  <a:schemeClr val="tx2"/>
                </a:solidFill>
                <a:latin typeface="Times New Roman" pitchFamily="18" charset="0"/>
              </a:defRPr>
            </a:lvl9pPr>
          </a:lstStyle>
          <a:p>
            <a:pPr marL="0" indent="0" algn="just">
              <a:lnSpc>
                <a:spcPct val="120000"/>
              </a:lnSpc>
              <a:spcBef>
                <a:spcPts val="300"/>
              </a:spcBef>
              <a:spcAft>
                <a:spcPts val="300"/>
              </a:spcAft>
            </a:pPr>
            <a:r>
              <a:rPr lang="cs-CZ" sz="1200" u="sng" dirty="0" smtClean="0">
                <a:solidFill>
                  <a:srgbClr val="000000"/>
                </a:solidFill>
                <a:latin typeface="Arial"/>
                <a:ea typeface="Times New Roman"/>
                <a:cs typeface="Times New Roman"/>
              </a:rPr>
              <a:t>Provoz CZT</a:t>
            </a:r>
          </a:p>
          <a:p>
            <a:pPr lvl="0" algn="just">
              <a:lnSpc>
                <a:spcPct val="120000"/>
              </a:lnSpc>
              <a:spcBef>
                <a:spcPts val="300"/>
              </a:spcBef>
              <a:spcAft>
                <a:spcPts val="300"/>
              </a:spcAft>
              <a:buFont typeface="Symbol"/>
              <a:buChar char=""/>
            </a:pPr>
            <a:r>
              <a:rPr lang="cs-CZ" sz="1200" dirty="0">
                <a:solidFill>
                  <a:srgbClr val="000000"/>
                </a:solidFill>
                <a:latin typeface="Arial"/>
                <a:ea typeface="Times New Roman"/>
                <a:cs typeface="Times New Roman"/>
              </a:rPr>
              <a:t>Cena tepla pro odběratele je vysoká. V současnosti však nelze významně ovlivnit její výši z důvodů smluvních závazků vůči extérnímu vlastníkovi rekonstruovaných technologií.</a:t>
            </a:r>
          </a:p>
          <a:p>
            <a:pPr lvl="0" algn="just">
              <a:lnSpc>
                <a:spcPct val="120000"/>
              </a:lnSpc>
              <a:spcBef>
                <a:spcPts val="300"/>
              </a:spcBef>
              <a:spcAft>
                <a:spcPts val="300"/>
              </a:spcAft>
              <a:buFont typeface="Symbol"/>
              <a:buChar char=""/>
            </a:pPr>
            <a:r>
              <a:rPr lang="cs-CZ" sz="1200" dirty="0">
                <a:solidFill>
                  <a:srgbClr val="000000"/>
                </a:solidFill>
                <a:latin typeface="Arial"/>
                <a:ea typeface="Times New Roman"/>
                <a:cs typeface="Times New Roman"/>
              </a:rPr>
              <a:t>Vzhledem k vysokému riziku odpojování zákazníku a vzniku neudržitelnosti CZT se doporučuje postupné snižování ceny tepla již před rokem 2018. Cenu tepla nelze snížit realizací úsporných opatření, je potřeba externího zásahu ze strany města (dotace ceny tepla městem, prodloužení nájemní smlouvy a z toho vyplývající rozložení splátek apod.)</a:t>
            </a:r>
          </a:p>
          <a:p>
            <a:pPr marL="171450" indent="-171450" algn="just">
              <a:lnSpc>
                <a:spcPct val="120000"/>
              </a:lnSpc>
              <a:spcBef>
                <a:spcPts val="300"/>
              </a:spcBef>
              <a:spcAft>
                <a:spcPts val="300"/>
              </a:spcAft>
              <a:buFont typeface="Arial" panose="020B0604020202020204" pitchFamily="34" charset="0"/>
              <a:buChar char="•"/>
            </a:pPr>
            <a:endParaRPr lang="cs-CZ" sz="1200" dirty="0">
              <a:solidFill>
                <a:srgbClr val="000000"/>
              </a:solidFill>
              <a:latin typeface="Arial"/>
              <a:ea typeface="Times New Roman"/>
              <a:cs typeface="Times New Roman"/>
            </a:endParaRPr>
          </a:p>
          <a:p>
            <a:pPr marL="0" indent="0" algn="just">
              <a:lnSpc>
                <a:spcPct val="120000"/>
              </a:lnSpc>
              <a:spcBef>
                <a:spcPts val="300"/>
              </a:spcBef>
              <a:spcAft>
                <a:spcPts val="300"/>
              </a:spcAft>
            </a:pPr>
            <a:endParaRPr lang="cs-CZ" altLang="cs-CZ" dirty="0">
              <a:solidFill>
                <a:srgbClr val="000000"/>
              </a:solidFill>
              <a:latin typeface="Arial"/>
              <a:ea typeface="Times New Roman"/>
              <a:cs typeface="Times New Roman"/>
            </a:endParaRPr>
          </a:p>
        </p:txBody>
      </p:sp>
    </p:spTree>
    <p:extLst>
      <p:ext uri="{BB962C8B-B14F-4D97-AF65-F5344CB8AC3E}">
        <p14:creationId xmlns:p14="http://schemas.microsoft.com/office/powerpoint/2010/main" val="28064763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14"/>
          <p:cNvSpPr>
            <a:spLocks noChangeArrowheads="1"/>
          </p:cNvSpPr>
          <p:nvPr/>
        </p:nvSpPr>
        <p:spPr bwMode="auto">
          <a:xfrm>
            <a:off x="431800" y="2349500"/>
            <a:ext cx="8370888" cy="261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tx2"/>
                </a:solidFill>
                <a:latin typeface="Times New Roman" pitchFamily="18" charset="0"/>
              </a:defRPr>
            </a:lvl1pPr>
            <a:lvl2pPr marL="742950" indent="-285750" eaLnBrk="0" hangingPunct="0">
              <a:defRPr sz="1600" b="1">
                <a:solidFill>
                  <a:schemeClr val="tx2"/>
                </a:solidFill>
                <a:latin typeface="Times New Roman" pitchFamily="18" charset="0"/>
              </a:defRPr>
            </a:lvl2pPr>
            <a:lvl3pPr marL="1143000" indent="-228600" eaLnBrk="0" hangingPunct="0">
              <a:defRPr sz="1600" b="1">
                <a:solidFill>
                  <a:schemeClr val="tx2"/>
                </a:solidFill>
                <a:latin typeface="Times New Roman" pitchFamily="18" charset="0"/>
              </a:defRPr>
            </a:lvl3pPr>
            <a:lvl4pPr marL="1600200" indent="-228600" eaLnBrk="0" hangingPunct="0">
              <a:defRPr sz="1600" b="1">
                <a:solidFill>
                  <a:schemeClr val="tx2"/>
                </a:solidFill>
                <a:latin typeface="Times New Roman" pitchFamily="18" charset="0"/>
              </a:defRPr>
            </a:lvl4pPr>
            <a:lvl5pPr marL="2057400" indent="-228600" eaLnBrk="0" hangingPunct="0">
              <a:defRPr sz="1600" b="1">
                <a:solidFill>
                  <a:schemeClr val="tx2"/>
                </a:solidFill>
                <a:latin typeface="Times New Roman" pitchFamily="18" charset="0"/>
              </a:defRPr>
            </a:lvl5pPr>
            <a:lvl6pPr marL="2514600" indent="-228600" algn="ctr" eaLnBrk="0" fontAlgn="base" hangingPunct="0">
              <a:spcBef>
                <a:spcPct val="0"/>
              </a:spcBef>
              <a:spcAft>
                <a:spcPct val="0"/>
              </a:spcAft>
              <a:defRPr sz="1600" b="1">
                <a:solidFill>
                  <a:schemeClr val="tx2"/>
                </a:solidFill>
                <a:latin typeface="Times New Roman" pitchFamily="18" charset="0"/>
              </a:defRPr>
            </a:lvl6pPr>
            <a:lvl7pPr marL="2971800" indent="-228600" algn="ctr" eaLnBrk="0" fontAlgn="base" hangingPunct="0">
              <a:spcBef>
                <a:spcPct val="0"/>
              </a:spcBef>
              <a:spcAft>
                <a:spcPct val="0"/>
              </a:spcAft>
              <a:defRPr sz="1600" b="1">
                <a:solidFill>
                  <a:schemeClr val="tx2"/>
                </a:solidFill>
                <a:latin typeface="Times New Roman" pitchFamily="18" charset="0"/>
              </a:defRPr>
            </a:lvl7pPr>
            <a:lvl8pPr marL="3429000" indent="-228600" algn="ctr" eaLnBrk="0" fontAlgn="base" hangingPunct="0">
              <a:spcBef>
                <a:spcPct val="0"/>
              </a:spcBef>
              <a:spcAft>
                <a:spcPct val="0"/>
              </a:spcAft>
              <a:defRPr sz="1600" b="1">
                <a:solidFill>
                  <a:schemeClr val="tx2"/>
                </a:solidFill>
                <a:latin typeface="Times New Roman" pitchFamily="18" charset="0"/>
              </a:defRPr>
            </a:lvl8pPr>
            <a:lvl9pPr marL="3886200" indent="-228600" algn="ctr" eaLnBrk="0" fontAlgn="base" hangingPunct="0">
              <a:spcBef>
                <a:spcPct val="0"/>
              </a:spcBef>
              <a:spcAft>
                <a:spcPct val="0"/>
              </a:spcAft>
              <a:defRPr sz="1600" b="1">
                <a:solidFill>
                  <a:schemeClr val="tx2"/>
                </a:solidFill>
                <a:latin typeface="Times New Roman" pitchFamily="18" charset="0"/>
              </a:defRPr>
            </a:lvl9pPr>
          </a:lstStyle>
          <a:p>
            <a:pPr eaLnBrk="1" hangingPunct="1">
              <a:spcAft>
                <a:spcPct val="20000"/>
              </a:spcAft>
            </a:pPr>
            <a:r>
              <a:rPr lang="cs-CZ" altLang="cs-CZ" sz="2000" b="0" dirty="0">
                <a:solidFill>
                  <a:srgbClr val="000000"/>
                </a:solidFill>
                <a:latin typeface="Arial" charset="0"/>
              </a:rPr>
              <a:t>Výzkumné energetické centrum </a:t>
            </a:r>
          </a:p>
          <a:p>
            <a:pPr eaLnBrk="1" hangingPunct="1">
              <a:spcAft>
                <a:spcPct val="20000"/>
              </a:spcAft>
            </a:pPr>
            <a:r>
              <a:rPr lang="en-US" altLang="cs-CZ" sz="2000" b="0" dirty="0">
                <a:solidFill>
                  <a:srgbClr val="000000"/>
                </a:solidFill>
                <a:latin typeface="Arial" charset="0"/>
              </a:rPr>
              <a:t>17.listopadu 15, Ostrava-</a:t>
            </a:r>
            <a:r>
              <a:rPr lang="en-US" altLang="cs-CZ" sz="2000" b="0" dirty="0" err="1">
                <a:solidFill>
                  <a:srgbClr val="000000"/>
                </a:solidFill>
                <a:latin typeface="Arial" charset="0"/>
              </a:rPr>
              <a:t>Poruba</a:t>
            </a:r>
            <a:r>
              <a:rPr lang="en-US" altLang="cs-CZ" sz="2000" b="0" dirty="0">
                <a:solidFill>
                  <a:srgbClr val="000000"/>
                </a:solidFill>
                <a:latin typeface="Arial" charset="0"/>
              </a:rPr>
              <a:t> 708 33 C</a:t>
            </a:r>
            <a:r>
              <a:rPr lang="cs-CZ" altLang="cs-CZ" sz="2000" b="0" dirty="0">
                <a:solidFill>
                  <a:srgbClr val="000000"/>
                </a:solidFill>
                <a:latin typeface="Arial" charset="0"/>
              </a:rPr>
              <a:t>Z</a:t>
            </a:r>
            <a:endParaRPr lang="en-US" altLang="cs-CZ" sz="2000" b="0" dirty="0">
              <a:solidFill>
                <a:srgbClr val="000000"/>
              </a:solidFill>
              <a:latin typeface="Arial" charset="0"/>
            </a:endParaRPr>
          </a:p>
          <a:p>
            <a:pPr eaLnBrk="1" hangingPunct="1">
              <a:spcAft>
                <a:spcPct val="20000"/>
              </a:spcAft>
            </a:pPr>
            <a:r>
              <a:rPr lang="en-US" altLang="cs-CZ" sz="2000" b="0" dirty="0">
                <a:solidFill>
                  <a:srgbClr val="000000"/>
                </a:solidFill>
                <a:latin typeface="Arial" charset="0"/>
              </a:rPr>
              <a:t>Mobil: +</a:t>
            </a:r>
            <a:r>
              <a:rPr lang="cs-CZ" altLang="cs-CZ" sz="2000" b="0" dirty="0">
                <a:solidFill>
                  <a:srgbClr val="000000"/>
                </a:solidFill>
                <a:latin typeface="Arial" charset="0"/>
              </a:rPr>
              <a:t>420 </a:t>
            </a:r>
            <a:r>
              <a:rPr lang="cs-CZ" altLang="cs-CZ" sz="2000" b="0" dirty="0" smtClean="0">
                <a:solidFill>
                  <a:srgbClr val="000000"/>
                </a:solidFill>
                <a:latin typeface="Arial" charset="0"/>
              </a:rPr>
              <a:t>734 174 008</a:t>
            </a:r>
            <a:endParaRPr lang="en-US" altLang="cs-CZ" sz="2000" b="0" dirty="0">
              <a:solidFill>
                <a:srgbClr val="000000"/>
              </a:solidFill>
              <a:latin typeface="Arial" charset="0"/>
            </a:endParaRPr>
          </a:p>
          <a:p>
            <a:pPr eaLnBrk="1" hangingPunct="1">
              <a:spcAft>
                <a:spcPct val="20000"/>
              </a:spcAft>
            </a:pPr>
            <a:r>
              <a:rPr lang="cs-CZ" altLang="cs-CZ" sz="2000" b="0" dirty="0">
                <a:solidFill>
                  <a:srgbClr val="000000"/>
                </a:solidFill>
                <a:latin typeface="Arial" charset="0"/>
              </a:rPr>
              <a:t>Tel</a:t>
            </a:r>
            <a:r>
              <a:rPr lang="en-US" altLang="cs-CZ" sz="2000" b="0" dirty="0">
                <a:solidFill>
                  <a:srgbClr val="000000"/>
                </a:solidFill>
                <a:latin typeface="Arial" charset="0"/>
              </a:rPr>
              <a:t>: +420</a:t>
            </a:r>
            <a:r>
              <a:rPr lang="cs-CZ" altLang="cs-CZ" sz="2000" b="0" dirty="0">
                <a:solidFill>
                  <a:srgbClr val="000000"/>
                </a:solidFill>
                <a:latin typeface="Arial" charset="0"/>
              </a:rPr>
              <a:t> </a:t>
            </a:r>
            <a:r>
              <a:rPr lang="en-US" altLang="cs-CZ" sz="2000" b="0" dirty="0">
                <a:solidFill>
                  <a:srgbClr val="000000"/>
                </a:solidFill>
                <a:latin typeface="Arial" charset="0"/>
              </a:rPr>
              <a:t>597</a:t>
            </a:r>
            <a:r>
              <a:rPr lang="cs-CZ" altLang="cs-CZ" sz="2000" b="0" dirty="0">
                <a:solidFill>
                  <a:srgbClr val="000000"/>
                </a:solidFill>
                <a:latin typeface="Arial" charset="0"/>
              </a:rPr>
              <a:t> </a:t>
            </a:r>
            <a:r>
              <a:rPr lang="en-US" altLang="cs-CZ" sz="2000" b="0" dirty="0">
                <a:solidFill>
                  <a:srgbClr val="000000"/>
                </a:solidFill>
                <a:latin typeface="Arial" charset="0"/>
              </a:rPr>
              <a:t>323</a:t>
            </a:r>
            <a:r>
              <a:rPr lang="cs-CZ" altLang="cs-CZ" sz="2000" b="0" dirty="0">
                <a:solidFill>
                  <a:srgbClr val="000000"/>
                </a:solidFill>
                <a:latin typeface="Arial" charset="0"/>
              </a:rPr>
              <a:t> </a:t>
            </a:r>
            <a:r>
              <a:rPr lang="en-US" altLang="cs-CZ" sz="2000" b="0" dirty="0">
                <a:solidFill>
                  <a:srgbClr val="000000"/>
                </a:solidFill>
                <a:latin typeface="Arial" charset="0"/>
              </a:rPr>
              <a:t>84</a:t>
            </a:r>
            <a:r>
              <a:rPr lang="cs-CZ" altLang="cs-CZ" sz="2000" b="0" dirty="0">
                <a:solidFill>
                  <a:srgbClr val="000000"/>
                </a:solidFill>
                <a:latin typeface="Arial" charset="0"/>
              </a:rPr>
              <a:t>5</a:t>
            </a:r>
            <a:endParaRPr lang="en-US" altLang="cs-CZ" sz="2000" b="0" dirty="0">
              <a:solidFill>
                <a:srgbClr val="000000"/>
              </a:solidFill>
              <a:latin typeface="Arial" charset="0"/>
            </a:endParaRPr>
          </a:p>
          <a:p>
            <a:pPr eaLnBrk="1" hangingPunct="1">
              <a:spcAft>
                <a:spcPct val="20000"/>
              </a:spcAft>
            </a:pPr>
            <a:r>
              <a:rPr lang="en-US" altLang="cs-CZ" sz="2000" b="0" dirty="0">
                <a:solidFill>
                  <a:srgbClr val="000000"/>
                </a:solidFill>
                <a:latin typeface="Arial" charset="0"/>
              </a:rPr>
              <a:t>Fax</a:t>
            </a:r>
            <a:r>
              <a:rPr lang="cs-CZ" altLang="cs-CZ" sz="2000" b="0" dirty="0">
                <a:solidFill>
                  <a:srgbClr val="000000"/>
                </a:solidFill>
                <a:latin typeface="Arial" charset="0"/>
              </a:rPr>
              <a:t>:</a:t>
            </a:r>
            <a:r>
              <a:rPr lang="en-US" altLang="cs-CZ" sz="2000" b="0" dirty="0">
                <a:solidFill>
                  <a:srgbClr val="000000"/>
                </a:solidFill>
                <a:latin typeface="Arial" charset="0"/>
              </a:rPr>
              <a:t> +420</a:t>
            </a:r>
            <a:r>
              <a:rPr lang="cs-CZ" altLang="cs-CZ" sz="2000" b="0" dirty="0">
                <a:solidFill>
                  <a:srgbClr val="000000"/>
                </a:solidFill>
                <a:latin typeface="Arial" charset="0"/>
              </a:rPr>
              <a:t> </a:t>
            </a:r>
            <a:r>
              <a:rPr lang="en-US" altLang="cs-CZ" sz="2000" b="0" dirty="0">
                <a:solidFill>
                  <a:srgbClr val="000000"/>
                </a:solidFill>
                <a:latin typeface="Arial" charset="0"/>
              </a:rPr>
              <a:t>597</a:t>
            </a:r>
            <a:r>
              <a:rPr lang="cs-CZ" altLang="cs-CZ" sz="2000" b="0" dirty="0">
                <a:solidFill>
                  <a:srgbClr val="000000"/>
                </a:solidFill>
                <a:latin typeface="Arial" charset="0"/>
              </a:rPr>
              <a:t> </a:t>
            </a:r>
            <a:r>
              <a:rPr lang="en-US" altLang="cs-CZ" sz="2000" b="0" dirty="0">
                <a:solidFill>
                  <a:srgbClr val="000000"/>
                </a:solidFill>
                <a:latin typeface="Arial" charset="0"/>
              </a:rPr>
              <a:t>324</a:t>
            </a:r>
            <a:r>
              <a:rPr lang="cs-CZ" altLang="cs-CZ" sz="2000" b="0" dirty="0">
                <a:solidFill>
                  <a:srgbClr val="000000"/>
                </a:solidFill>
                <a:latin typeface="Arial" charset="0"/>
              </a:rPr>
              <a:t> </a:t>
            </a:r>
            <a:r>
              <a:rPr lang="en-US" altLang="cs-CZ" sz="2000" b="0" dirty="0">
                <a:solidFill>
                  <a:srgbClr val="000000"/>
                </a:solidFill>
                <a:latin typeface="Arial" charset="0"/>
              </a:rPr>
              <a:t>295</a:t>
            </a:r>
          </a:p>
          <a:p>
            <a:pPr eaLnBrk="1" hangingPunct="1">
              <a:spcAft>
                <a:spcPct val="20000"/>
              </a:spcAft>
            </a:pPr>
            <a:r>
              <a:rPr lang="en-US" altLang="cs-CZ" sz="2000" b="0" dirty="0">
                <a:solidFill>
                  <a:srgbClr val="000000"/>
                </a:solidFill>
                <a:latin typeface="Arial" charset="0"/>
              </a:rPr>
              <a:t>email:</a:t>
            </a:r>
            <a:r>
              <a:rPr lang="cs-CZ" altLang="cs-CZ" sz="2000" b="0" dirty="0">
                <a:solidFill>
                  <a:srgbClr val="000000"/>
                </a:solidFill>
                <a:latin typeface="Arial" charset="0"/>
              </a:rPr>
              <a:t> </a:t>
            </a:r>
            <a:r>
              <a:rPr lang="cs-CZ" altLang="cs-CZ" sz="2000" b="0" dirty="0" smtClean="0">
                <a:solidFill>
                  <a:srgbClr val="000000"/>
                </a:solidFill>
                <a:latin typeface="Arial" charset="0"/>
              </a:rPr>
              <a:t>petra.pavlokova@vsb.cz</a:t>
            </a:r>
            <a:endParaRPr lang="en-US" altLang="cs-CZ" sz="2000" b="0" dirty="0">
              <a:solidFill>
                <a:srgbClr val="000000"/>
              </a:solidFill>
              <a:latin typeface="Arial" charset="0"/>
            </a:endParaRPr>
          </a:p>
          <a:p>
            <a:pPr eaLnBrk="1" hangingPunct="1">
              <a:spcAft>
                <a:spcPct val="20000"/>
              </a:spcAft>
            </a:pPr>
            <a:r>
              <a:rPr lang="en-US" altLang="cs-CZ" sz="2000" b="0" dirty="0">
                <a:solidFill>
                  <a:srgbClr val="000000"/>
                </a:solidFill>
                <a:latin typeface="Arial" charset="0"/>
              </a:rPr>
              <a:t>web:</a:t>
            </a:r>
            <a:r>
              <a:rPr lang="cs-CZ" altLang="cs-CZ" sz="2000" b="0" dirty="0">
                <a:solidFill>
                  <a:srgbClr val="000000"/>
                </a:solidFill>
                <a:latin typeface="Arial" charset="0"/>
              </a:rPr>
              <a:t> </a:t>
            </a:r>
            <a:r>
              <a:rPr lang="cs-CZ" altLang="cs-CZ" sz="2000" b="0" dirty="0" err="1">
                <a:solidFill>
                  <a:srgbClr val="000000"/>
                </a:solidFill>
                <a:latin typeface="Arial" charset="0"/>
              </a:rPr>
              <a:t>vec</a:t>
            </a:r>
            <a:r>
              <a:rPr lang="en-US" altLang="cs-CZ" sz="2000" b="0" dirty="0">
                <a:solidFill>
                  <a:srgbClr val="000000"/>
                </a:solidFill>
                <a:latin typeface="Arial" charset="0"/>
              </a:rPr>
              <a:t>.vsb.cz</a:t>
            </a:r>
          </a:p>
        </p:txBody>
      </p:sp>
      <p:sp>
        <p:nvSpPr>
          <p:cNvPr id="16389" name="Text Box 5"/>
          <p:cNvSpPr txBox="1">
            <a:spLocks noChangeArrowheads="1"/>
          </p:cNvSpPr>
          <p:nvPr/>
        </p:nvSpPr>
        <p:spPr bwMode="auto">
          <a:xfrm>
            <a:off x="431800" y="1133475"/>
            <a:ext cx="8459788" cy="755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lgn="l"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1pPr>
            <a:lvl2pPr algn="l"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2pPr>
            <a:lvl3pPr algn="l"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3pPr>
            <a:lvl4pPr algn="l"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4pPr>
            <a:lvl5pPr algn="l"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5pPr>
            <a:lvl6pPr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6pPr>
            <a:lvl7pPr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7pPr>
            <a:lvl8pPr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8pPr>
            <a:lvl9pPr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9pPr>
          </a:lstStyle>
          <a:p>
            <a:pPr algn="ctr" eaLnBrk="1" hangingPunct="1">
              <a:lnSpc>
                <a:spcPct val="95000"/>
              </a:lnSpc>
              <a:buClr>
                <a:srgbClr val="FFFFFF"/>
              </a:buClr>
              <a:buSzPct val="100000"/>
              <a:buFont typeface="Times New Roman" pitchFamily="18" charset="0"/>
              <a:buNone/>
              <a:defRPr/>
            </a:pPr>
            <a:r>
              <a:rPr lang="cs-CZ" sz="4600" smtClean="0">
                <a:solidFill>
                  <a:srgbClr val="000000"/>
                </a:solidFill>
                <a:effectLst>
                  <a:outerShdw blurRad="38100" dist="38100" dir="2700000" algn="tl">
                    <a:srgbClr val="C0C0C0"/>
                  </a:outerShdw>
                </a:effectLst>
                <a:latin typeface="Arial" charset="0"/>
              </a:rPr>
              <a:t>Děkuji za pozornost</a:t>
            </a:r>
            <a:r>
              <a:rPr lang="en-US" sz="4600" smtClean="0">
                <a:solidFill>
                  <a:srgbClr val="000000"/>
                </a:solidFill>
                <a:effectLst>
                  <a:outerShdw blurRad="38100" dist="38100" dir="2700000" algn="tl">
                    <a:srgbClr val="C0C0C0"/>
                  </a:outerShdw>
                </a:effectLst>
                <a:latin typeface="Arial" charset="0"/>
              </a:rPr>
              <a:t>.</a:t>
            </a:r>
            <a:endParaRPr lang="en-GB" sz="4600" smtClean="0">
              <a:solidFill>
                <a:srgbClr val="000000"/>
              </a:solidFill>
              <a:effectLst>
                <a:outerShdw blurRad="38100" dist="38100" dir="2700000" algn="tl">
                  <a:srgbClr val="C0C0C0"/>
                </a:outerShdw>
              </a:effectLst>
              <a:latin typeface="Arial" charset="0"/>
            </a:endParaRPr>
          </a:p>
        </p:txBody>
      </p:sp>
      <p:pic>
        <p:nvPicPr>
          <p:cNvPr id="4100" name="Picture 6"/>
          <p:cNvPicPr>
            <a:picLocks noChangeAspect="1" noChangeArrowheads="1"/>
          </p:cNvPicPr>
          <p:nvPr/>
        </p:nvPicPr>
        <p:blipFill>
          <a:blip r:embed="rId3"/>
          <a:srcRect/>
          <a:stretch>
            <a:fillRect/>
          </a:stretch>
        </p:blipFill>
        <p:spPr bwMode="auto">
          <a:xfrm>
            <a:off x="4167188" y="5273675"/>
            <a:ext cx="946150" cy="90805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7" name="Text Box 5"/>
          <p:cNvSpPr txBox="1">
            <a:spLocks noChangeArrowheads="1"/>
          </p:cNvSpPr>
          <p:nvPr/>
        </p:nvSpPr>
        <p:spPr bwMode="auto">
          <a:xfrm>
            <a:off x="250825" y="279400"/>
            <a:ext cx="8712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defRPr/>
            </a:pPr>
            <a:r>
              <a:rPr lang="cs-CZ" sz="2800" u="sng" dirty="0" smtClean="0">
                <a:solidFill>
                  <a:srgbClr val="000000"/>
                </a:solidFill>
                <a:effectLst>
                  <a:outerShdw blurRad="38100" dist="38100" dir="2700000" algn="tl">
                    <a:srgbClr val="C0C0C0"/>
                  </a:outerShdw>
                </a:effectLst>
                <a:latin typeface="Arial" charset="0"/>
                <a:ea typeface="Lucida Sans Unicode" pitchFamily="34" charset="0"/>
                <a:cs typeface="Lucida Sans Unicode" pitchFamily="34" charset="0"/>
              </a:rPr>
              <a:t>Zhodnocení stávajícího stavu</a:t>
            </a:r>
            <a:endParaRPr lang="cs-CZ" sz="2800" u="sng" dirty="0">
              <a:solidFill>
                <a:srgbClr val="000000"/>
              </a:solidFill>
              <a:effectLst>
                <a:outerShdw blurRad="38100" dist="38100" dir="2700000" algn="tl">
                  <a:srgbClr val="C0C0C0"/>
                </a:outerShdw>
              </a:effectLst>
              <a:latin typeface="Arial" charset="0"/>
              <a:ea typeface="Lucida Sans Unicode" pitchFamily="34" charset="0"/>
              <a:cs typeface="Lucida Sans Unicode" pitchFamily="34" charset="0"/>
            </a:endParaRPr>
          </a:p>
        </p:txBody>
      </p:sp>
      <p:sp>
        <p:nvSpPr>
          <p:cNvPr id="6" name="Zástupný symbol pro obsah 5"/>
          <p:cNvSpPr>
            <a:spLocks noGrp="1"/>
          </p:cNvSpPr>
          <p:nvPr>
            <p:ph idx="1"/>
          </p:nvPr>
        </p:nvSpPr>
        <p:spPr>
          <a:xfrm>
            <a:off x="492125" y="798513"/>
            <a:ext cx="8229600" cy="4525963"/>
          </a:xfrm>
        </p:spPr>
        <p:txBody>
          <a:bodyPr/>
          <a:lstStyle/>
          <a:p>
            <a:r>
              <a:rPr lang="cs-CZ" sz="1800" b="1" dirty="0">
                <a:solidFill>
                  <a:srgbClr val="000000"/>
                </a:solidFill>
              </a:rPr>
              <a:t>Zhodnocení </a:t>
            </a:r>
            <a:r>
              <a:rPr lang="cs-CZ" sz="1800" b="1" dirty="0" smtClean="0">
                <a:solidFill>
                  <a:srgbClr val="000000"/>
                </a:solidFill>
              </a:rPr>
              <a:t>provozních </a:t>
            </a:r>
            <a:r>
              <a:rPr lang="cs-CZ" sz="1800" b="1" dirty="0" smtClean="0">
                <a:solidFill>
                  <a:srgbClr val="000000"/>
                </a:solidFill>
              </a:rPr>
              <a:t>kotelen</a:t>
            </a:r>
          </a:p>
          <a:p>
            <a:endParaRPr lang="cs-CZ" sz="1800" b="1" dirty="0" smtClean="0">
              <a:solidFill>
                <a:srgbClr val="000000"/>
              </a:solidFill>
            </a:endParaRPr>
          </a:p>
          <a:p>
            <a:pPr marL="0" indent="0">
              <a:buNone/>
            </a:pPr>
            <a:endParaRPr lang="cs-CZ" sz="2400" dirty="0" smtClean="0">
              <a:solidFill>
                <a:srgbClr val="000000"/>
              </a:solidFill>
            </a:endParaRPr>
          </a:p>
          <a:p>
            <a:pPr marL="0" indent="0">
              <a:buNone/>
            </a:pPr>
            <a:endParaRPr lang="cs-CZ" sz="1200" dirty="0" smtClean="0"/>
          </a:p>
          <a:p>
            <a:pPr marL="0" indent="0">
              <a:buNone/>
            </a:pPr>
            <a:endParaRPr lang="cs-CZ" sz="1200" dirty="0"/>
          </a:p>
          <a:p>
            <a:pPr marL="0" indent="0">
              <a:buNone/>
            </a:pPr>
            <a:endParaRPr lang="cs-CZ" sz="1200" dirty="0" smtClean="0"/>
          </a:p>
          <a:p>
            <a:pPr marL="0" indent="0">
              <a:buNone/>
            </a:pPr>
            <a:endParaRPr lang="cs-CZ" sz="1200" dirty="0"/>
          </a:p>
          <a:p>
            <a:pPr marL="0" indent="0">
              <a:buNone/>
            </a:pPr>
            <a:endParaRPr lang="cs-CZ" sz="1200" dirty="0" smtClean="0"/>
          </a:p>
          <a:p>
            <a:pPr marL="0" indent="0">
              <a:buNone/>
            </a:pPr>
            <a:endParaRPr lang="cs-CZ" sz="1200" dirty="0"/>
          </a:p>
          <a:p>
            <a:pPr marL="0" indent="0">
              <a:buNone/>
            </a:pPr>
            <a:endParaRPr lang="cs-CZ" sz="1200" dirty="0" smtClean="0"/>
          </a:p>
          <a:p>
            <a:pPr marL="0" indent="0">
              <a:buNone/>
            </a:pPr>
            <a:endParaRPr lang="cs-CZ" sz="1200" dirty="0" smtClean="0"/>
          </a:p>
          <a:p>
            <a:pPr marL="0" indent="0">
              <a:buNone/>
            </a:pPr>
            <a:endParaRPr lang="cs-CZ" sz="1200" dirty="0" smtClean="0"/>
          </a:p>
          <a:p>
            <a:pPr marL="0" indent="0">
              <a:buNone/>
            </a:pPr>
            <a:endParaRPr lang="cs-CZ" sz="1200" dirty="0" smtClean="0"/>
          </a:p>
          <a:p>
            <a:pPr marL="0" indent="0">
              <a:buNone/>
            </a:pPr>
            <a:endParaRPr lang="cs-CZ" sz="1200" dirty="0"/>
          </a:p>
          <a:p>
            <a:pPr marL="0" indent="0">
              <a:buNone/>
            </a:pPr>
            <a:endParaRPr lang="cs-CZ" sz="1200" dirty="0" smtClean="0"/>
          </a:p>
          <a:p>
            <a:pPr marL="0" indent="0">
              <a:buNone/>
            </a:pPr>
            <a:endParaRPr lang="cs-CZ" sz="1200" dirty="0" smtClean="0"/>
          </a:p>
          <a:p>
            <a:pPr marL="0" indent="0">
              <a:buNone/>
            </a:pPr>
            <a:endParaRPr lang="cs-CZ" sz="1200" dirty="0"/>
          </a:p>
          <a:p>
            <a:pPr marL="0" indent="0">
              <a:buNone/>
            </a:pPr>
            <a:endParaRPr lang="cs-CZ" sz="1200" dirty="0" smtClean="0"/>
          </a:p>
          <a:p>
            <a:pPr marL="0" indent="0">
              <a:buNone/>
            </a:pPr>
            <a:endParaRPr lang="cs-CZ" sz="1200" dirty="0"/>
          </a:p>
          <a:p>
            <a:pPr marL="0" indent="0">
              <a:buNone/>
            </a:pPr>
            <a:endParaRPr lang="cs-CZ" sz="1200" dirty="0" smtClean="0"/>
          </a:p>
          <a:p>
            <a:pPr marL="0" indent="0">
              <a:buNone/>
            </a:pPr>
            <a:r>
              <a:rPr lang="cs-CZ" sz="1200" dirty="0" smtClean="0"/>
              <a:t>Pozn</a:t>
            </a:r>
            <a:r>
              <a:rPr lang="cs-CZ" sz="1200" dirty="0"/>
              <a:t>.: Provozní kotelna okrsku K 309 nesplňuje požadavek minimální účinnosti výroby tepelné energie pro palivové kotle dle vyhlášky 441/2012. </a:t>
            </a:r>
            <a:r>
              <a:rPr lang="cs-CZ" sz="1200" dirty="0" smtClean="0"/>
              <a:t>Vzhledem </a:t>
            </a:r>
            <a:r>
              <a:rPr lang="cs-CZ" sz="1200" dirty="0"/>
              <a:t>k tomu, že v ostatních kotelnách je pro základní zatížení instalována KGJ a zbývající kotle vykrývají vyšší potřebu tepla, je provozní zatížení u kotelny K309 nejvyšší. Většímu počtu provozních hodin může odpovídat i stav kotlů (již v roce 2011 byl jeden z kotlů z důvodu poruchy vyměněn</a:t>
            </a:r>
            <a:r>
              <a:rPr lang="cs-CZ" sz="1200" dirty="0" smtClean="0"/>
              <a:t>).</a:t>
            </a:r>
            <a:endParaRPr lang="cs-CZ" sz="2400" dirty="0" smtClean="0">
              <a:solidFill>
                <a:srgbClr val="000000"/>
              </a:solidFill>
            </a:endParaRPr>
          </a:p>
          <a:p>
            <a:pPr marL="0" indent="0">
              <a:buNone/>
            </a:pPr>
            <a:endParaRPr lang="cs-CZ" sz="1800" b="1" dirty="0" smtClean="0">
              <a:solidFill>
                <a:srgbClr val="000000"/>
              </a:solidFill>
            </a:endParaRPr>
          </a:p>
          <a:p>
            <a:pPr marL="0" indent="0">
              <a:buNone/>
            </a:pPr>
            <a:endParaRPr lang="cs-CZ" sz="2400" dirty="0">
              <a:solidFill>
                <a:srgbClr val="000000"/>
              </a:solidFill>
            </a:endParaRPr>
          </a:p>
          <a:p>
            <a:endParaRPr lang="cs-CZ" sz="2400" dirty="0" smtClean="0">
              <a:solidFill>
                <a:srgbClr val="000000"/>
              </a:solidFill>
            </a:endParaRPr>
          </a:p>
          <a:p>
            <a:pPr marL="0" indent="0">
              <a:buNone/>
            </a:pPr>
            <a:endParaRPr lang="cs-CZ" sz="1200" dirty="0" smtClean="0"/>
          </a:p>
          <a:p>
            <a:pPr marL="0" indent="0">
              <a:buNone/>
            </a:pPr>
            <a:endParaRPr lang="cs-CZ" sz="1200" dirty="0"/>
          </a:p>
          <a:p>
            <a:pPr marL="0" indent="0">
              <a:buNone/>
            </a:pPr>
            <a:endParaRPr lang="cs-CZ" sz="2400" dirty="0">
              <a:solidFill>
                <a:srgbClr val="000000"/>
              </a:solidFill>
            </a:endParaRPr>
          </a:p>
        </p:txBody>
      </p:sp>
      <p:graphicFrame>
        <p:nvGraphicFramePr>
          <p:cNvPr id="2" name="Tabulka 1"/>
          <p:cNvGraphicFramePr>
            <a:graphicFrameLocks noGrp="1"/>
          </p:cNvGraphicFramePr>
          <p:nvPr>
            <p:extLst>
              <p:ext uri="{D42A27DB-BD31-4B8C-83A1-F6EECF244321}">
                <p14:modId xmlns:p14="http://schemas.microsoft.com/office/powerpoint/2010/main" val="202597277"/>
              </p:ext>
            </p:extLst>
          </p:nvPr>
        </p:nvGraphicFramePr>
        <p:xfrm>
          <a:off x="1421650" y="1223755"/>
          <a:ext cx="5105399" cy="1341120"/>
        </p:xfrm>
        <a:graphic>
          <a:graphicData uri="http://schemas.openxmlformats.org/drawingml/2006/table">
            <a:tbl>
              <a:tblPr firstRow="1" firstCol="1" bandRow="1">
                <a:tableStyleId>{073A0DAA-6AF3-43AB-8588-CEC1D06C72B9}</a:tableStyleId>
              </a:tblPr>
              <a:tblGrid>
                <a:gridCol w="1055443"/>
                <a:gridCol w="883627"/>
                <a:gridCol w="1055443"/>
                <a:gridCol w="1055443"/>
                <a:gridCol w="1055443"/>
              </a:tblGrid>
              <a:tr h="161925">
                <a:tc gridSpan="5">
                  <a:txBody>
                    <a:bodyPr/>
                    <a:lstStyle/>
                    <a:p>
                      <a:pPr algn="ctr">
                        <a:spcAft>
                          <a:spcPts val="0"/>
                        </a:spcAft>
                      </a:pPr>
                      <a:r>
                        <a:rPr lang="cs-CZ" sz="1100" dirty="0">
                          <a:effectLst/>
                        </a:rPr>
                        <a:t>Účinnost - provozní kotelny</a:t>
                      </a:r>
                      <a:endParaRPr lang="cs-CZ" sz="1100" dirty="0">
                        <a:effectLst/>
                        <a:latin typeface="Times New Roman"/>
                        <a:ea typeface="Times New Roman"/>
                      </a:endParaRPr>
                    </a:p>
                  </a:txBody>
                  <a:tcPr marL="44450" marR="44450" marT="0" marB="0" anchor="ct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r>
              <a:tr h="161925">
                <a:tc rowSpan="2">
                  <a:txBody>
                    <a:bodyPr/>
                    <a:lstStyle/>
                    <a:p>
                      <a:pPr algn="ctr">
                        <a:spcAft>
                          <a:spcPts val="0"/>
                        </a:spcAft>
                      </a:pPr>
                      <a:r>
                        <a:rPr lang="cs-CZ" sz="1100">
                          <a:effectLst/>
                        </a:rPr>
                        <a:t>Okrsek</a:t>
                      </a:r>
                      <a:endParaRPr lang="cs-CZ" sz="1100">
                        <a:effectLst/>
                        <a:latin typeface="Times New Roman"/>
                        <a:ea typeface="Times New Roman"/>
                      </a:endParaRPr>
                    </a:p>
                  </a:txBody>
                  <a:tcPr marL="44450" marR="44450" marT="0" marB="0" anchor="ctr"/>
                </a:tc>
                <a:tc rowSpan="2">
                  <a:txBody>
                    <a:bodyPr/>
                    <a:lstStyle/>
                    <a:p>
                      <a:pPr algn="ctr">
                        <a:spcAft>
                          <a:spcPts val="0"/>
                        </a:spcAft>
                      </a:pPr>
                      <a:r>
                        <a:rPr lang="cs-CZ" sz="1100" b="1" dirty="0">
                          <a:effectLst/>
                        </a:rPr>
                        <a:t>Provozní kotelna</a:t>
                      </a:r>
                      <a:endParaRPr lang="cs-CZ" sz="1100" b="1" dirty="0">
                        <a:effectLst/>
                        <a:latin typeface="Times New Roman"/>
                        <a:ea typeface="Times New Roman"/>
                      </a:endParaRPr>
                    </a:p>
                  </a:txBody>
                  <a:tcPr marL="44450" marR="44450" marT="0" marB="0" anchor="ctr"/>
                </a:tc>
                <a:tc>
                  <a:txBody>
                    <a:bodyPr/>
                    <a:lstStyle/>
                    <a:p>
                      <a:pPr algn="ctr">
                        <a:spcAft>
                          <a:spcPts val="0"/>
                        </a:spcAft>
                      </a:pPr>
                      <a:r>
                        <a:rPr lang="cs-CZ" sz="1100" b="1" dirty="0">
                          <a:effectLst/>
                        </a:rPr>
                        <a:t>Tepelné ztráty</a:t>
                      </a:r>
                      <a:endParaRPr lang="cs-CZ" sz="1100" b="1" dirty="0">
                        <a:effectLst/>
                        <a:latin typeface="Times New Roman"/>
                        <a:ea typeface="Times New Roman"/>
                      </a:endParaRPr>
                    </a:p>
                  </a:txBody>
                  <a:tcPr marL="44450" marR="44450" marT="0" marB="0" anchor="ctr"/>
                </a:tc>
                <a:tc>
                  <a:txBody>
                    <a:bodyPr/>
                    <a:lstStyle/>
                    <a:p>
                      <a:pPr algn="ctr">
                        <a:spcAft>
                          <a:spcPts val="0"/>
                        </a:spcAft>
                      </a:pPr>
                      <a:r>
                        <a:rPr lang="cs-CZ" sz="1100" b="1" dirty="0">
                          <a:effectLst/>
                        </a:rPr>
                        <a:t>Účinnost</a:t>
                      </a:r>
                      <a:endParaRPr lang="cs-CZ" sz="1100" b="1" dirty="0">
                        <a:effectLst/>
                        <a:latin typeface="Times New Roman"/>
                        <a:ea typeface="Times New Roman"/>
                      </a:endParaRPr>
                    </a:p>
                  </a:txBody>
                  <a:tcPr marL="44450" marR="44450" marT="0" marB="0" anchor="ctr"/>
                </a:tc>
                <a:tc>
                  <a:txBody>
                    <a:bodyPr/>
                    <a:lstStyle/>
                    <a:p>
                      <a:pPr algn="ctr">
                        <a:spcAft>
                          <a:spcPts val="0"/>
                        </a:spcAft>
                      </a:pPr>
                      <a:r>
                        <a:rPr lang="cs-CZ" sz="1100" b="1" dirty="0">
                          <a:effectLst/>
                        </a:rPr>
                        <a:t>Stav</a:t>
                      </a:r>
                      <a:endParaRPr lang="cs-CZ" sz="1100" b="1" dirty="0">
                        <a:effectLst/>
                        <a:latin typeface="Times New Roman"/>
                        <a:ea typeface="Times New Roman"/>
                      </a:endParaRPr>
                    </a:p>
                  </a:txBody>
                  <a:tcPr marL="44450" marR="44450" marT="0" marB="0" anchor="ctr"/>
                </a:tc>
              </a:tr>
              <a:tr h="161925">
                <a:tc vMerge="1">
                  <a:txBody>
                    <a:bodyPr/>
                    <a:lstStyle/>
                    <a:p>
                      <a:endParaRPr lang="cs-CZ"/>
                    </a:p>
                  </a:txBody>
                  <a:tcPr/>
                </a:tc>
                <a:tc vMerge="1">
                  <a:txBody>
                    <a:bodyPr/>
                    <a:lstStyle/>
                    <a:p>
                      <a:endParaRPr lang="cs-CZ"/>
                    </a:p>
                  </a:txBody>
                  <a:tcPr/>
                </a:tc>
                <a:tc>
                  <a:txBody>
                    <a:bodyPr/>
                    <a:lstStyle/>
                    <a:p>
                      <a:pPr algn="ctr">
                        <a:spcAft>
                          <a:spcPts val="0"/>
                        </a:spcAft>
                      </a:pPr>
                      <a:r>
                        <a:rPr lang="cs-CZ" sz="1100">
                          <a:effectLst/>
                        </a:rPr>
                        <a:t>GJ</a:t>
                      </a:r>
                      <a:endParaRPr lang="cs-CZ" sz="1100">
                        <a:effectLst/>
                        <a:latin typeface="Times New Roman"/>
                        <a:ea typeface="Times New Roman"/>
                      </a:endParaRPr>
                    </a:p>
                  </a:txBody>
                  <a:tcPr marL="44450" marR="44450" marT="0" marB="0" anchor="ctr"/>
                </a:tc>
                <a:tc>
                  <a:txBody>
                    <a:bodyPr/>
                    <a:lstStyle/>
                    <a:p>
                      <a:pPr algn="ctr">
                        <a:spcAft>
                          <a:spcPts val="0"/>
                        </a:spcAft>
                      </a:pPr>
                      <a:r>
                        <a:rPr lang="cs-CZ" sz="1100">
                          <a:effectLst/>
                        </a:rPr>
                        <a:t>%</a:t>
                      </a:r>
                      <a:endParaRPr lang="cs-CZ" sz="1100">
                        <a:effectLst/>
                        <a:latin typeface="Times New Roman"/>
                        <a:ea typeface="Times New Roman"/>
                      </a:endParaRPr>
                    </a:p>
                  </a:txBody>
                  <a:tcPr marL="44450" marR="44450" marT="0" marB="0" anchor="ctr"/>
                </a:tc>
                <a:tc>
                  <a:txBody>
                    <a:bodyPr/>
                    <a:lstStyle/>
                    <a:p>
                      <a:pPr algn="ctr">
                        <a:spcAft>
                          <a:spcPts val="0"/>
                        </a:spcAft>
                      </a:pPr>
                      <a:r>
                        <a:rPr lang="cs-CZ" sz="1100">
                          <a:effectLst/>
                        </a:rPr>
                        <a:t>-</a:t>
                      </a:r>
                      <a:endParaRPr lang="cs-CZ" sz="1100">
                        <a:effectLst/>
                        <a:latin typeface="Times New Roman"/>
                        <a:ea typeface="Times New Roman"/>
                      </a:endParaRPr>
                    </a:p>
                  </a:txBody>
                  <a:tcPr marL="44450" marR="44450" marT="0" marB="0" anchor="ctr"/>
                </a:tc>
              </a:tr>
              <a:tr h="161925">
                <a:tc>
                  <a:txBody>
                    <a:bodyPr/>
                    <a:lstStyle/>
                    <a:p>
                      <a:pPr>
                        <a:spcAft>
                          <a:spcPts val="0"/>
                        </a:spcAft>
                      </a:pPr>
                      <a:r>
                        <a:rPr lang="cs-CZ" sz="1100">
                          <a:solidFill>
                            <a:srgbClr val="FF0000"/>
                          </a:solidFill>
                          <a:effectLst/>
                        </a:rPr>
                        <a:t>Okrsek K 309</a:t>
                      </a:r>
                      <a:endParaRPr lang="cs-CZ" sz="1100">
                        <a:solidFill>
                          <a:srgbClr val="FF0000"/>
                        </a:solidFill>
                        <a:effectLst/>
                        <a:latin typeface="Times New Roman"/>
                        <a:ea typeface="Times New Roman"/>
                      </a:endParaRPr>
                    </a:p>
                  </a:txBody>
                  <a:tcPr marL="44450" marR="44450" marT="0" marB="0" anchor="ctr"/>
                </a:tc>
                <a:tc>
                  <a:txBody>
                    <a:bodyPr/>
                    <a:lstStyle/>
                    <a:p>
                      <a:pPr algn="ctr">
                        <a:spcAft>
                          <a:spcPts val="0"/>
                        </a:spcAft>
                      </a:pPr>
                      <a:r>
                        <a:rPr lang="cs-CZ" sz="1100">
                          <a:solidFill>
                            <a:srgbClr val="FF0000"/>
                          </a:solidFill>
                          <a:effectLst/>
                        </a:rPr>
                        <a:t>K 309</a:t>
                      </a:r>
                      <a:endParaRPr lang="cs-CZ" sz="1100">
                        <a:solidFill>
                          <a:srgbClr val="FF0000"/>
                        </a:solidFill>
                        <a:effectLst/>
                        <a:latin typeface="Times New Roman"/>
                        <a:ea typeface="Times New Roman"/>
                      </a:endParaRPr>
                    </a:p>
                  </a:txBody>
                  <a:tcPr marL="44450" marR="44450" marT="0" marB="0" anchor="ctr"/>
                </a:tc>
                <a:tc>
                  <a:txBody>
                    <a:bodyPr/>
                    <a:lstStyle/>
                    <a:p>
                      <a:pPr algn="r">
                        <a:spcAft>
                          <a:spcPts val="0"/>
                        </a:spcAft>
                      </a:pPr>
                      <a:r>
                        <a:rPr lang="cs-CZ" sz="1100">
                          <a:solidFill>
                            <a:srgbClr val="FF0000"/>
                          </a:solidFill>
                          <a:effectLst/>
                        </a:rPr>
                        <a:t>4 175,6</a:t>
                      </a:r>
                      <a:endParaRPr lang="cs-CZ" sz="1100">
                        <a:solidFill>
                          <a:srgbClr val="FF0000"/>
                        </a:solidFill>
                        <a:effectLst/>
                        <a:latin typeface="Times New Roman"/>
                        <a:ea typeface="Times New Roman"/>
                      </a:endParaRPr>
                    </a:p>
                  </a:txBody>
                  <a:tcPr marL="44450" marR="44450" marT="0" marB="0" anchor="ctr"/>
                </a:tc>
                <a:tc>
                  <a:txBody>
                    <a:bodyPr/>
                    <a:lstStyle/>
                    <a:p>
                      <a:pPr algn="r">
                        <a:spcAft>
                          <a:spcPts val="0"/>
                        </a:spcAft>
                      </a:pPr>
                      <a:r>
                        <a:rPr lang="cs-CZ" sz="1100">
                          <a:solidFill>
                            <a:srgbClr val="FF0000"/>
                          </a:solidFill>
                          <a:effectLst/>
                        </a:rPr>
                        <a:t>80,77</a:t>
                      </a:r>
                      <a:endParaRPr lang="cs-CZ" sz="1100">
                        <a:solidFill>
                          <a:srgbClr val="FF0000"/>
                        </a:solidFill>
                        <a:effectLst/>
                        <a:latin typeface="Times New Roman"/>
                        <a:ea typeface="Times New Roman"/>
                      </a:endParaRPr>
                    </a:p>
                  </a:txBody>
                  <a:tcPr marL="44450" marR="44450" marT="0" marB="0" anchor="ctr"/>
                </a:tc>
                <a:tc>
                  <a:txBody>
                    <a:bodyPr/>
                    <a:lstStyle/>
                    <a:p>
                      <a:pPr algn="ctr">
                        <a:spcAft>
                          <a:spcPts val="0"/>
                        </a:spcAft>
                      </a:pPr>
                      <a:r>
                        <a:rPr lang="cs-CZ" sz="1100" dirty="0">
                          <a:solidFill>
                            <a:srgbClr val="FF0000"/>
                          </a:solidFill>
                          <a:effectLst/>
                        </a:rPr>
                        <a:t>Nevyhovující</a:t>
                      </a:r>
                      <a:endParaRPr lang="cs-CZ" sz="1100" dirty="0">
                        <a:solidFill>
                          <a:srgbClr val="FF0000"/>
                        </a:solidFill>
                        <a:effectLst/>
                        <a:latin typeface="Times New Roman"/>
                        <a:ea typeface="Times New Roman"/>
                      </a:endParaRPr>
                    </a:p>
                  </a:txBody>
                  <a:tcPr marL="44450" marR="44450" marT="0" marB="0" anchor="ctr"/>
                </a:tc>
              </a:tr>
              <a:tr h="161925">
                <a:tc>
                  <a:txBody>
                    <a:bodyPr/>
                    <a:lstStyle/>
                    <a:p>
                      <a:pPr>
                        <a:spcAft>
                          <a:spcPts val="0"/>
                        </a:spcAft>
                      </a:pPr>
                      <a:r>
                        <a:rPr lang="cs-CZ" sz="1100">
                          <a:effectLst/>
                        </a:rPr>
                        <a:t>Okrsek K 317 </a:t>
                      </a:r>
                      <a:endParaRPr lang="cs-CZ" sz="1100">
                        <a:effectLst/>
                        <a:latin typeface="Times New Roman"/>
                        <a:ea typeface="Times New Roman"/>
                      </a:endParaRPr>
                    </a:p>
                  </a:txBody>
                  <a:tcPr marL="44450" marR="44450" marT="0" marB="0" anchor="ctr"/>
                </a:tc>
                <a:tc>
                  <a:txBody>
                    <a:bodyPr/>
                    <a:lstStyle/>
                    <a:p>
                      <a:pPr algn="ctr">
                        <a:spcAft>
                          <a:spcPts val="0"/>
                        </a:spcAft>
                      </a:pPr>
                      <a:r>
                        <a:rPr lang="cs-CZ" sz="1100">
                          <a:effectLst/>
                        </a:rPr>
                        <a:t>K 317</a:t>
                      </a:r>
                      <a:endParaRPr lang="cs-CZ" sz="1100">
                        <a:effectLst/>
                        <a:latin typeface="Times New Roman"/>
                        <a:ea typeface="Times New Roman"/>
                      </a:endParaRPr>
                    </a:p>
                  </a:txBody>
                  <a:tcPr marL="44450" marR="44450" marT="0" marB="0" anchor="ctr"/>
                </a:tc>
                <a:tc>
                  <a:txBody>
                    <a:bodyPr/>
                    <a:lstStyle/>
                    <a:p>
                      <a:pPr algn="r">
                        <a:spcAft>
                          <a:spcPts val="0"/>
                        </a:spcAft>
                      </a:pPr>
                      <a:r>
                        <a:rPr lang="cs-CZ" sz="1100">
                          <a:effectLst/>
                        </a:rPr>
                        <a:t>2 097,0</a:t>
                      </a:r>
                      <a:endParaRPr lang="cs-CZ" sz="1100">
                        <a:effectLst/>
                        <a:latin typeface="Times New Roman"/>
                        <a:ea typeface="Times New Roman"/>
                      </a:endParaRPr>
                    </a:p>
                  </a:txBody>
                  <a:tcPr marL="44450" marR="44450" marT="0" marB="0" anchor="ctr"/>
                </a:tc>
                <a:tc>
                  <a:txBody>
                    <a:bodyPr/>
                    <a:lstStyle/>
                    <a:p>
                      <a:pPr algn="r">
                        <a:spcAft>
                          <a:spcPts val="0"/>
                        </a:spcAft>
                      </a:pPr>
                      <a:r>
                        <a:rPr lang="cs-CZ" sz="1100">
                          <a:effectLst/>
                        </a:rPr>
                        <a:t>86,36</a:t>
                      </a:r>
                      <a:endParaRPr lang="cs-CZ" sz="1100">
                        <a:effectLst/>
                        <a:latin typeface="Times New Roman"/>
                        <a:ea typeface="Times New Roman"/>
                      </a:endParaRPr>
                    </a:p>
                  </a:txBody>
                  <a:tcPr marL="44450" marR="44450" marT="0" marB="0" anchor="ctr"/>
                </a:tc>
                <a:tc>
                  <a:txBody>
                    <a:bodyPr/>
                    <a:lstStyle/>
                    <a:p>
                      <a:pPr algn="ctr">
                        <a:spcAft>
                          <a:spcPts val="0"/>
                        </a:spcAft>
                      </a:pPr>
                      <a:r>
                        <a:rPr lang="cs-CZ" sz="1100" dirty="0">
                          <a:effectLst/>
                        </a:rPr>
                        <a:t>Vyhovující</a:t>
                      </a:r>
                      <a:endParaRPr lang="cs-CZ" sz="1100" dirty="0">
                        <a:effectLst/>
                        <a:latin typeface="Times New Roman"/>
                        <a:ea typeface="Times New Roman"/>
                      </a:endParaRPr>
                    </a:p>
                  </a:txBody>
                  <a:tcPr marL="44450" marR="44450" marT="0" marB="0" anchor="ctr"/>
                </a:tc>
              </a:tr>
              <a:tr h="161925">
                <a:tc>
                  <a:txBody>
                    <a:bodyPr/>
                    <a:lstStyle/>
                    <a:p>
                      <a:pPr>
                        <a:spcAft>
                          <a:spcPts val="0"/>
                        </a:spcAft>
                      </a:pPr>
                      <a:r>
                        <a:rPr lang="cs-CZ" sz="1100">
                          <a:effectLst/>
                        </a:rPr>
                        <a:t>Okrsek K 328</a:t>
                      </a:r>
                      <a:endParaRPr lang="cs-CZ" sz="1100">
                        <a:effectLst/>
                        <a:latin typeface="Times New Roman"/>
                        <a:ea typeface="Times New Roman"/>
                      </a:endParaRPr>
                    </a:p>
                  </a:txBody>
                  <a:tcPr marL="44450" marR="44450" marT="0" marB="0" anchor="ctr"/>
                </a:tc>
                <a:tc>
                  <a:txBody>
                    <a:bodyPr/>
                    <a:lstStyle/>
                    <a:p>
                      <a:pPr algn="ctr">
                        <a:spcAft>
                          <a:spcPts val="0"/>
                        </a:spcAft>
                      </a:pPr>
                      <a:r>
                        <a:rPr lang="cs-CZ" sz="1100">
                          <a:effectLst/>
                        </a:rPr>
                        <a:t>K 328</a:t>
                      </a:r>
                      <a:endParaRPr lang="cs-CZ" sz="1100">
                        <a:effectLst/>
                        <a:latin typeface="Times New Roman"/>
                        <a:ea typeface="Times New Roman"/>
                      </a:endParaRPr>
                    </a:p>
                  </a:txBody>
                  <a:tcPr marL="44450" marR="44450" marT="0" marB="0" anchor="ctr"/>
                </a:tc>
                <a:tc>
                  <a:txBody>
                    <a:bodyPr/>
                    <a:lstStyle/>
                    <a:p>
                      <a:pPr algn="r">
                        <a:spcAft>
                          <a:spcPts val="0"/>
                        </a:spcAft>
                      </a:pPr>
                      <a:r>
                        <a:rPr lang="cs-CZ" sz="1100">
                          <a:effectLst/>
                        </a:rPr>
                        <a:t>285,0</a:t>
                      </a:r>
                      <a:endParaRPr lang="cs-CZ" sz="1100">
                        <a:effectLst/>
                        <a:latin typeface="Times New Roman"/>
                        <a:ea typeface="Times New Roman"/>
                      </a:endParaRPr>
                    </a:p>
                  </a:txBody>
                  <a:tcPr marL="44450" marR="44450" marT="0" marB="0" anchor="ctr"/>
                </a:tc>
                <a:tc>
                  <a:txBody>
                    <a:bodyPr/>
                    <a:lstStyle/>
                    <a:p>
                      <a:pPr algn="r">
                        <a:spcAft>
                          <a:spcPts val="0"/>
                        </a:spcAft>
                      </a:pPr>
                      <a:r>
                        <a:rPr lang="cs-CZ" sz="1100">
                          <a:effectLst/>
                        </a:rPr>
                        <a:t>87,94</a:t>
                      </a:r>
                      <a:endParaRPr lang="cs-CZ" sz="1100">
                        <a:effectLst/>
                        <a:latin typeface="Times New Roman"/>
                        <a:ea typeface="Times New Roman"/>
                      </a:endParaRPr>
                    </a:p>
                  </a:txBody>
                  <a:tcPr marL="44450" marR="44450" marT="0" marB="0" anchor="ctr"/>
                </a:tc>
                <a:tc>
                  <a:txBody>
                    <a:bodyPr/>
                    <a:lstStyle/>
                    <a:p>
                      <a:pPr algn="ctr">
                        <a:spcAft>
                          <a:spcPts val="0"/>
                        </a:spcAft>
                      </a:pPr>
                      <a:r>
                        <a:rPr lang="cs-CZ" sz="1100">
                          <a:effectLst/>
                        </a:rPr>
                        <a:t>Vyhovující</a:t>
                      </a:r>
                      <a:endParaRPr lang="cs-CZ" sz="1100">
                        <a:effectLst/>
                        <a:latin typeface="Times New Roman"/>
                        <a:ea typeface="Times New Roman"/>
                      </a:endParaRPr>
                    </a:p>
                  </a:txBody>
                  <a:tcPr marL="44450" marR="44450" marT="0" marB="0" anchor="ctr"/>
                </a:tc>
              </a:tr>
              <a:tr h="161925">
                <a:tc>
                  <a:txBody>
                    <a:bodyPr/>
                    <a:lstStyle/>
                    <a:p>
                      <a:pPr>
                        <a:spcAft>
                          <a:spcPts val="0"/>
                        </a:spcAft>
                      </a:pPr>
                      <a:r>
                        <a:rPr lang="cs-CZ" sz="1100">
                          <a:effectLst/>
                        </a:rPr>
                        <a:t>Okrsek K 331</a:t>
                      </a:r>
                      <a:endParaRPr lang="cs-CZ" sz="1100">
                        <a:effectLst/>
                        <a:latin typeface="Times New Roman"/>
                        <a:ea typeface="Times New Roman"/>
                      </a:endParaRPr>
                    </a:p>
                  </a:txBody>
                  <a:tcPr marL="44450" marR="44450" marT="0" marB="0" anchor="ctr"/>
                </a:tc>
                <a:tc>
                  <a:txBody>
                    <a:bodyPr/>
                    <a:lstStyle/>
                    <a:p>
                      <a:pPr algn="ctr">
                        <a:spcAft>
                          <a:spcPts val="0"/>
                        </a:spcAft>
                      </a:pPr>
                      <a:r>
                        <a:rPr lang="cs-CZ" sz="1100">
                          <a:effectLst/>
                        </a:rPr>
                        <a:t>K 331</a:t>
                      </a:r>
                      <a:endParaRPr lang="cs-CZ" sz="1100">
                        <a:effectLst/>
                        <a:latin typeface="Times New Roman"/>
                        <a:ea typeface="Times New Roman"/>
                      </a:endParaRPr>
                    </a:p>
                  </a:txBody>
                  <a:tcPr marL="44450" marR="44450" marT="0" marB="0" anchor="ctr"/>
                </a:tc>
                <a:tc>
                  <a:txBody>
                    <a:bodyPr/>
                    <a:lstStyle/>
                    <a:p>
                      <a:pPr algn="r">
                        <a:spcAft>
                          <a:spcPts val="0"/>
                        </a:spcAft>
                      </a:pPr>
                      <a:r>
                        <a:rPr lang="cs-CZ" sz="1100">
                          <a:effectLst/>
                        </a:rPr>
                        <a:t>2 040,5</a:t>
                      </a:r>
                      <a:endParaRPr lang="cs-CZ" sz="1100">
                        <a:effectLst/>
                        <a:latin typeface="Times New Roman"/>
                        <a:ea typeface="Times New Roman"/>
                      </a:endParaRPr>
                    </a:p>
                  </a:txBody>
                  <a:tcPr marL="44450" marR="44450" marT="0" marB="0" anchor="ctr"/>
                </a:tc>
                <a:tc>
                  <a:txBody>
                    <a:bodyPr/>
                    <a:lstStyle/>
                    <a:p>
                      <a:pPr algn="r">
                        <a:spcAft>
                          <a:spcPts val="0"/>
                        </a:spcAft>
                      </a:pPr>
                      <a:r>
                        <a:rPr lang="cs-CZ" sz="1100">
                          <a:effectLst/>
                        </a:rPr>
                        <a:t>91,19</a:t>
                      </a:r>
                      <a:endParaRPr lang="cs-CZ" sz="1100">
                        <a:effectLst/>
                        <a:latin typeface="Times New Roman"/>
                        <a:ea typeface="Times New Roman"/>
                      </a:endParaRPr>
                    </a:p>
                  </a:txBody>
                  <a:tcPr marL="44450" marR="44450" marT="0" marB="0" anchor="ctr"/>
                </a:tc>
                <a:tc>
                  <a:txBody>
                    <a:bodyPr/>
                    <a:lstStyle/>
                    <a:p>
                      <a:pPr algn="ctr">
                        <a:spcAft>
                          <a:spcPts val="0"/>
                        </a:spcAft>
                      </a:pPr>
                      <a:r>
                        <a:rPr lang="cs-CZ" sz="1100">
                          <a:effectLst/>
                        </a:rPr>
                        <a:t>Vyhovující</a:t>
                      </a:r>
                      <a:endParaRPr lang="cs-CZ" sz="1100">
                        <a:effectLst/>
                        <a:latin typeface="Times New Roman"/>
                        <a:ea typeface="Times New Roman"/>
                      </a:endParaRPr>
                    </a:p>
                  </a:txBody>
                  <a:tcPr marL="44450" marR="44450" marT="0" marB="0" anchor="ctr"/>
                </a:tc>
              </a:tr>
              <a:tr h="161925">
                <a:tc>
                  <a:txBody>
                    <a:bodyPr/>
                    <a:lstStyle/>
                    <a:p>
                      <a:pPr>
                        <a:spcAft>
                          <a:spcPts val="0"/>
                        </a:spcAft>
                      </a:pPr>
                      <a:r>
                        <a:rPr lang="cs-CZ" sz="1100">
                          <a:effectLst/>
                        </a:rPr>
                        <a:t>Okrsek K 332 </a:t>
                      </a:r>
                      <a:endParaRPr lang="cs-CZ" sz="1100">
                        <a:effectLst/>
                        <a:latin typeface="Times New Roman"/>
                        <a:ea typeface="Times New Roman"/>
                      </a:endParaRPr>
                    </a:p>
                  </a:txBody>
                  <a:tcPr marL="44450" marR="44450" marT="0" marB="0" anchor="ctr"/>
                </a:tc>
                <a:tc>
                  <a:txBody>
                    <a:bodyPr/>
                    <a:lstStyle/>
                    <a:p>
                      <a:pPr algn="ctr">
                        <a:spcAft>
                          <a:spcPts val="0"/>
                        </a:spcAft>
                      </a:pPr>
                      <a:r>
                        <a:rPr lang="cs-CZ" sz="1100">
                          <a:effectLst/>
                        </a:rPr>
                        <a:t>K 332</a:t>
                      </a:r>
                      <a:endParaRPr lang="cs-CZ" sz="1100">
                        <a:effectLst/>
                        <a:latin typeface="Times New Roman"/>
                        <a:ea typeface="Times New Roman"/>
                      </a:endParaRPr>
                    </a:p>
                  </a:txBody>
                  <a:tcPr marL="44450" marR="44450" marT="0" marB="0" anchor="ctr"/>
                </a:tc>
                <a:tc>
                  <a:txBody>
                    <a:bodyPr/>
                    <a:lstStyle/>
                    <a:p>
                      <a:pPr algn="r">
                        <a:spcAft>
                          <a:spcPts val="0"/>
                        </a:spcAft>
                      </a:pPr>
                      <a:r>
                        <a:rPr lang="cs-CZ" sz="1100">
                          <a:effectLst/>
                        </a:rPr>
                        <a:t>408,5</a:t>
                      </a:r>
                      <a:endParaRPr lang="cs-CZ" sz="1100">
                        <a:effectLst/>
                        <a:latin typeface="Times New Roman"/>
                        <a:ea typeface="Times New Roman"/>
                      </a:endParaRPr>
                    </a:p>
                  </a:txBody>
                  <a:tcPr marL="44450" marR="44450" marT="0" marB="0" anchor="ctr"/>
                </a:tc>
                <a:tc>
                  <a:txBody>
                    <a:bodyPr/>
                    <a:lstStyle/>
                    <a:p>
                      <a:pPr algn="r">
                        <a:spcAft>
                          <a:spcPts val="0"/>
                        </a:spcAft>
                      </a:pPr>
                      <a:r>
                        <a:rPr lang="cs-CZ" sz="1100">
                          <a:effectLst/>
                        </a:rPr>
                        <a:t>92,31</a:t>
                      </a:r>
                      <a:endParaRPr lang="cs-CZ" sz="1100">
                        <a:effectLst/>
                        <a:latin typeface="Times New Roman"/>
                        <a:ea typeface="Times New Roman"/>
                      </a:endParaRPr>
                    </a:p>
                  </a:txBody>
                  <a:tcPr marL="44450" marR="44450" marT="0" marB="0" anchor="ctr"/>
                </a:tc>
                <a:tc>
                  <a:txBody>
                    <a:bodyPr/>
                    <a:lstStyle/>
                    <a:p>
                      <a:pPr algn="ctr">
                        <a:spcAft>
                          <a:spcPts val="0"/>
                        </a:spcAft>
                      </a:pPr>
                      <a:r>
                        <a:rPr lang="cs-CZ" sz="1100" dirty="0">
                          <a:effectLst/>
                        </a:rPr>
                        <a:t>Vyhovující</a:t>
                      </a:r>
                      <a:endParaRPr lang="cs-CZ" sz="1100" dirty="0">
                        <a:effectLst/>
                        <a:latin typeface="Times New Roman"/>
                        <a:ea typeface="Times New Roman"/>
                      </a:endParaRPr>
                    </a:p>
                  </a:txBody>
                  <a:tcPr marL="44450" marR="44450" marT="0" marB="0" anchor="ctr"/>
                </a:tc>
              </a:tr>
            </a:tbl>
          </a:graphicData>
        </a:graphic>
      </p:graphicFrame>
      <p:graphicFrame>
        <p:nvGraphicFramePr>
          <p:cNvPr id="5" name="Tabulka 4"/>
          <p:cNvGraphicFramePr>
            <a:graphicFrameLocks noGrp="1"/>
          </p:cNvGraphicFramePr>
          <p:nvPr>
            <p:extLst>
              <p:ext uri="{D42A27DB-BD31-4B8C-83A1-F6EECF244321}">
                <p14:modId xmlns:p14="http://schemas.microsoft.com/office/powerpoint/2010/main" val="3676769457"/>
              </p:ext>
            </p:extLst>
          </p:nvPr>
        </p:nvGraphicFramePr>
        <p:xfrm>
          <a:off x="1376645" y="2708920"/>
          <a:ext cx="5537200" cy="1457325"/>
        </p:xfrm>
        <a:graphic>
          <a:graphicData uri="http://schemas.openxmlformats.org/drawingml/2006/table">
            <a:tbl>
              <a:tblPr firstRow="1" firstCol="1" bandRow="1">
                <a:tableStyleId>{073A0DAA-6AF3-43AB-8588-CEC1D06C72B9}</a:tableStyleId>
              </a:tblPr>
              <a:tblGrid>
                <a:gridCol w="1019810"/>
                <a:gridCol w="897255"/>
                <a:gridCol w="896620"/>
                <a:gridCol w="929005"/>
                <a:gridCol w="895985"/>
                <a:gridCol w="898525"/>
              </a:tblGrid>
              <a:tr h="161925">
                <a:tc gridSpan="6">
                  <a:txBody>
                    <a:bodyPr/>
                    <a:lstStyle/>
                    <a:p>
                      <a:pPr algn="ctr">
                        <a:spcAft>
                          <a:spcPts val="0"/>
                        </a:spcAft>
                      </a:pPr>
                      <a:r>
                        <a:rPr lang="cs-CZ" sz="1000" dirty="0">
                          <a:effectLst/>
                        </a:rPr>
                        <a:t>Stav kotlů - provozní kotelny</a:t>
                      </a:r>
                      <a:endParaRPr lang="cs-CZ" sz="1200" dirty="0">
                        <a:effectLst/>
                        <a:latin typeface="Times New Roman"/>
                        <a:ea typeface="Times New Roman"/>
                      </a:endParaRPr>
                    </a:p>
                  </a:txBody>
                  <a:tcPr marL="44450" marR="44450" marT="0" marB="0" anchor="ct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r>
              <a:tr h="485775">
                <a:tc>
                  <a:txBody>
                    <a:bodyPr/>
                    <a:lstStyle/>
                    <a:p>
                      <a:pPr algn="ctr">
                        <a:spcAft>
                          <a:spcPts val="0"/>
                        </a:spcAft>
                      </a:pPr>
                      <a:r>
                        <a:rPr lang="cs-CZ" sz="1000">
                          <a:effectLst/>
                        </a:rPr>
                        <a:t>Okrsek</a:t>
                      </a:r>
                      <a:endParaRPr lang="cs-CZ" sz="1200">
                        <a:effectLst/>
                        <a:latin typeface="Times New Roman"/>
                        <a:ea typeface="Times New Roman"/>
                      </a:endParaRPr>
                    </a:p>
                  </a:txBody>
                  <a:tcPr marL="44450" marR="44450" marT="0" marB="0" anchor="ctr"/>
                </a:tc>
                <a:tc>
                  <a:txBody>
                    <a:bodyPr/>
                    <a:lstStyle/>
                    <a:p>
                      <a:pPr algn="ctr">
                        <a:spcAft>
                          <a:spcPts val="0"/>
                        </a:spcAft>
                      </a:pPr>
                      <a:r>
                        <a:rPr lang="cs-CZ" sz="1000" b="1">
                          <a:effectLst/>
                        </a:rPr>
                        <a:t>Provozní kotelna</a:t>
                      </a:r>
                      <a:endParaRPr lang="cs-CZ" sz="1200" b="1">
                        <a:effectLst/>
                        <a:latin typeface="Times New Roman"/>
                        <a:ea typeface="Times New Roman"/>
                      </a:endParaRPr>
                    </a:p>
                  </a:txBody>
                  <a:tcPr marL="44450" marR="44450" marT="0" marB="0" anchor="ctr"/>
                </a:tc>
                <a:tc>
                  <a:txBody>
                    <a:bodyPr/>
                    <a:lstStyle/>
                    <a:p>
                      <a:pPr algn="ctr">
                        <a:spcAft>
                          <a:spcPts val="0"/>
                        </a:spcAft>
                      </a:pPr>
                      <a:r>
                        <a:rPr lang="cs-CZ" sz="1000" b="1">
                          <a:effectLst/>
                        </a:rPr>
                        <a:t>Původní</a:t>
                      </a:r>
                      <a:endParaRPr lang="cs-CZ" sz="1200" b="1">
                        <a:effectLst/>
                        <a:latin typeface="Times New Roman"/>
                        <a:ea typeface="Times New Roman"/>
                      </a:endParaRPr>
                    </a:p>
                  </a:txBody>
                  <a:tcPr marL="44450" marR="44450" marT="0" marB="0" anchor="ctr"/>
                </a:tc>
                <a:tc>
                  <a:txBody>
                    <a:bodyPr/>
                    <a:lstStyle/>
                    <a:p>
                      <a:pPr algn="ctr">
                        <a:spcAft>
                          <a:spcPts val="0"/>
                        </a:spcAft>
                      </a:pPr>
                      <a:r>
                        <a:rPr lang="cs-CZ" sz="1000" b="1">
                          <a:effectLst/>
                        </a:rPr>
                        <a:t>Rekonstrukce</a:t>
                      </a:r>
                      <a:endParaRPr lang="cs-CZ" sz="1200" b="1">
                        <a:effectLst/>
                        <a:latin typeface="Times New Roman"/>
                        <a:ea typeface="Times New Roman"/>
                      </a:endParaRPr>
                    </a:p>
                  </a:txBody>
                  <a:tcPr marL="44450" marR="44450" marT="0" marB="0" anchor="ctr"/>
                </a:tc>
                <a:tc>
                  <a:txBody>
                    <a:bodyPr/>
                    <a:lstStyle/>
                    <a:p>
                      <a:pPr algn="ctr">
                        <a:spcAft>
                          <a:spcPts val="0"/>
                        </a:spcAft>
                      </a:pPr>
                      <a:r>
                        <a:rPr lang="cs-CZ" sz="1000" b="1">
                          <a:effectLst/>
                        </a:rPr>
                        <a:t>Nucena výměna</a:t>
                      </a:r>
                      <a:endParaRPr lang="cs-CZ" sz="1200" b="1">
                        <a:effectLst/>
                        <a:latin typeface="Times New Roman"/>
                        <a:ea typeface="Times New Roman"/>
                      </a:endParaRPr>
                    </a:p>
                  </a:txBody>
                  <a:tcPr marL="44450" marR="44450" marT="0" marB="0" anchor="ctr"/>
                </a:tc>
                <a:tc>
                  <a:txBody>
                    <a:bodyPr/>
                    <a:lstStyle/>
                    <a:p>
                      <a:pPr algn="ctr">
                        <a:spcAft>
                          <a:spcPts val="0"/>
                        </a:spcAft>
                      </a:pPr>
                      <a:r>
                        <a:rPr lang="cs-CZ" sz="1000" b="1" dirty="0">
                          <a:effectLst/>
                        </a:rPr>
                        <a:t>Stáří původních kotlů (let)</a:t>
                      </a:r>
                      <a:endParaRPr lang="cs-CZ" sz="1200" b="1" dirty="0">
                        <a:effectLst/>
                        <a:latin typeface="Times New Roman"/>
                        <a:ea typeface="Times New Roman"/>
                      </a:endParaRPr>
                    </a:p>
                  </a:txBody>
                  <a:tcPr marL="44450" marR="44450" marT="0" marB="0" anchor="ctr"/>
                </a:tc>
              </a:tr>
              <a:tr h="161925">
                <a:tc>
                  <a:txBody>
                    <a:bodyPr/>
                    <a:lstStyle/>
                    <a:p>
                      <a:pPr>
                        <a:spcAft>
                          <a:spcPts val="0"/>
                        </a:spcAft>
                      </a:pPr>
                      <a:r>
                        <a:rPr lang="cs-CZ" sz="1000">
                          <a:effectLst/>
                        </a:rPr>
                        <a:t>Okrsek K 309</a:t>
                      </a:r>
                      <a:endParaRPr lang="cs-CZ" sz="1200">
                        <a:effectLst/>
                        <a:latin typeface="Times New Roman"/>
                        <a:ea typeface="Times New Roman"/>
                      </a:endParaRPr>
                    </a:p>
                  </a:txBody>
                  <a:tcPr marL="44450" marR="44450" marT="0" marB="0" anchor="ctr"/>
                </a:tc>
                <a:tc>
                  <a:txBody>
                    <a:bodyPr/>
                    <a:lstStyle/>
                    <a:p>
                      <a:pPr algn="ctr">
                        <a:spcAft>
                          <a:spcPts val="0"/>
                        </a:spcAft>
                      </a:pPr>
                      <a:r>
                        <a:rPr lang="cs-CZ" sz="1000">
                          <a:effectLst/>
                        </a:rPr>
                        <a:t>K 309</a:t>
                      </a:r>
                      <a:endParaRPr lang="cs-CZ" sz="1200">
                        <a:effectLst/>
                        <a:latin typeface="Times New Roman"/>
                        <a:ea typeface="Times New Roman"/>
                      </a:endParaRPr>
                    </a:p>
                  </a:txBody>
                  <a:tcPr marL="44450" marR="44450" marT="0" marB="0" anchor="ctr"/>
                </a:tc>
                <a:tc>
                  <a:txBody>
                    <a:bodyPr/>
                    <a:lstStyle/>
                    <a:p>
                      <a:pPr algn="ctr">
                        <a:spcAft>
                          <a:spcPts val="0"/>
                        </a:spcAft>
                      </a:pPr>
                      <a:r>
                        <a:rPr lang="cs-CZ" sz="1000">
                          <a:effectLst/>
                        </a:rPr>
                        <a:t>K1 - K2</a:t>
                      </a:r>
                      <a:endParaRPr lang="cs-CZ" sz="1200">
                        <a:effectLst/>
                        <a:latin typeface="Times New Roman"/>
                        <a:ea typeface="Times New Roman"/>
                      </a:endParaRPr>
                    </a:p>
                  </a:txBody>
                  <a:tcPr marL="44450" marR="44450" marT="0" marB="0" anchor="ctr"/>
                </a:tc>
                <a:tc>
                  <a:txBody>
                    <a:bodyPr/>
                    <a:lstStyle/>
                    <a:p>
                      <a:pPr algn="ctr">
                        <a:spcAft>
                          <a:spcPts val="0"/>
                        </a:spcAft>
                      </a:pPr>
                      <a:r>
                        <a:rPr lang="cs-CZ" sz="1000">
                          <a:effectLst/>
                        </a:rPr>
                        <a:t>-</a:t>
                      </a:r>
                      <a:endParaRPr lang="cs-CZ" sz="1200">
                        <a:effectLst/>
                        <a:latin typeface="Times New Roman"/>
                        <a:ea typeface="Times New Roman"/>
                      </a:endParaRPr>
                    </a:p>
                  </a:txBody>
                  <a:tcPr marL="44450" marR="44450" marT="0" marB="0" anchor="ctr"/>
                </a:tc>
                <a:tc>
                  <a:txBody>
                    <a:bodyPr/>
                    <a:lstStyle/>
                    <a:p>
                      <a:pPr algn="ctr">
                        <a:spcAft>
                          <a:spcPts val="0"/>
                        </a:spcAft>
                      </a:pPr>
                      <a:r>
                        <a:rPr lang="cs-CZ" sz="1000">
                          <a:effectLst/>
                        </a:rPr>
                        <a:t>K3</a:t>
                      </a:r>
                      <a:endParaRPr lang="cs-CZ" sz="1200">
                        <a:effectLst/>
                        <a:latin typeface="Times New Roman"/>
                        <a:ea typeface="Times New Roman"/>
                      </a:endParaRPr>
                    </a:p>
                  </a:txBody>
                  <a:tcPr marL="44450" marR="44450" marT="0" marB="0" anchor="ctr"/>
                </a:tc>
                <a:tc>
                  <a:txBody>
                    <a:bodyPr/>
                    <a:lstStyle/>
                    <a:p>
                      <a:pPr algn="ctr">
                        <a:spcAft>
                          <a:spcPts val="0"/>
                        </a:spcAft>
                      </a:pPr>
                      <a:r>
                        <a:rPr lang="cs-CZ" sz="1000">
                          <a:effectLst/>
                        </a:rPr>
                        <a:t>16</a:t>
                      </a:r>
                      <a:endParaRPr lang="cs-CZ" sz="1200">
                        <a:effectLst/>
                        <a:latin typeface="Times New Roman"/>
                        <a:ea typeface="Times New Roman"/>
                      </a:endParaRPr>
                    </a:p>
                  </a:txBody>
                  <a:tcPr marL="44450" marR="44450" marT="0" marB="0" anchor="ctr"/>
                </a:tc>
              </a:tr>
              <a:tr h="161925">
                <a:tc>
                  <a:txBody>
                    <a:bodyPr/>
                    <a:lstStyle/>
                    <a:p>
                      <a:pPr>
                        <a:spcAft>
                          <a:spcPts val="0"/>
                        </a:spcAft>
                      </a:pPr>
                      <a:r>
                        <a:rPr lang="cs-CZ" sz="1000">
                          <a:effectLst/>
                        </a:rPr>
                        <a:t>Okrsek K 317 </a:t>
                      </a:r>
                      <a:endParaRPr lang="cs-CZ" sz="1200">
                        <a:effectLst/>
                        <a:latin typeface="Times New Roman"/>
                        <a:ea typeface="Times New Roman"/>
                      </a:endParaRPr>
                    </a:p>
                  </a:txBody>
                  <a:tcPr marL="44450" marR="44450" marT="0" marB="0" anchor="ctr"/>
                </a:tc>
                <a:tc>
                  <a:txBody>
                    <a:bodyPr/>
                    <a:lstStyle/>
                    <a:p>
                      <a:pPr algn="ctr">
                        <a:spcAft>
                          <a:spcPts val="0"/>
                        </a:spcAft>
                      </a:pPr>
                      <a:r>
                        <a:rPr lang="cs-CZ" sz="1000">
                          <a:effectLst/>
                        </a:rPr>
                        <a:t>K 317</a:t>
                      </a:r>
                      <a:endParaRPr lang="cs-CZ" sz="1200">
                        <a:effectLst/>
                        <a:latin typeface="Times New Roman"/>
                        <a:ea typeface="Times New Roman"/>
                      </a:endParaRPr>
                    </a:p>
                  </a:txBody>
                  <a:tcPr marL="44450" marR="44450" marT="0" marB="0" anchor="ctr"/>
                </a:tc>
                <a:tc>
                  <a:txBody>
                    <a:bodyPr/>
                    <a:lstStyle/>
                    <a:p>
                      <a:pPr algn="ctr">
                        <a:spcAft>
                          <a:spcPts val="0"/>
                        </a:spcAft>
                      </a:pPr>
                      <a:r>
                        <a:rPr lang="cs-CZ" sz="1000">
                          <a:effectLst/>
                        </a:rPr>
                        <a:t>K1</a:t>
                      </a:r>
                      <a:endParaRPr lang="cs-CZ" sz="1200">
                        <a:effectLst/>
                        <a:latin typeface="Times New Roman"/>
                        <a:ea typeface="Times New Roman"/>
                      </a:endParaRPr>
                    </a:p>
                  </a:txBody>
                  <a:tcPr marL="44450" marR="44450" marT="0" marB="0" anchor="ctr"/>
                </a:tc>
                <a:tc>
                  <a:txBody>
                    <a:bodyPr/>
                    <a:lstStyle/>
                    <a:p>
                      <a:pPr algn="ctr">
                        <a:spcAft>
                          <a:spcPts val="0"/>
                        </a:spcAft>
                      </a:pPr>
                      <a:r>
                        <a:rPr lang="cs-CZ" sz="1000">
                          <a:effectLst/>
                        </a:rPr>
                        <a:t>K2</a:t>
                      </a:r>
                      <a:endParaRPr lang="cs-CZ" sz="1200">
                        <a:effectLst/>
                        <a:latin typeface="Times New Roman"/>
                        <a:ea typeface="Times New Roman"/>
                      </a:endParaRPr>
                    </a:p>
                  </a:txBody>
                  <a:tcPr marL="44450" marR="44450" marT="0" marB="0" anchor="ctr"/>
                </a:tc>
                <a:tc>
                  <a:txBody>
                    <a:bodyPr/>
                    <a:lstStyle/>
                    <a:p>
                      <a:pPr algn="ctr">
                        <a:spcAft>
                          <a:spcPts val="0"/>
                        </a:spcAft>
                      </a:pPr>
                      <a:r>
                        <a:rPr lang="cs-CZ" sz="1000">
                          <a:effectLst/>
                        </a:rPr>
                        <a:t>-</a:t>
                      </a:r>
                      <a:endParaRPr lang="cs-CZ" sz="1200">
                        <a:effectLst/>
                        <a:latin typeface="Times New Roman"/>
                        <a:ea typeface="Times New Roman"/>
                      </a:endParaRPr>
                    </a:p>
                  </a:txBody>
                  <a:tcPr marL="44450" marR="44450" marT="0" marB="0" anchor="ctr"/>
                </a:tc>
                <a:tc>
                  <a:txBody>
                    <a:bodyPr/>
                    <a:lstStyle/>
                    <a:p>
                      <a:pPr algn="ctr">
                        <a:spcAft>
                          <a:spcPts val="0"/>
                        </a:spcAft>
                      </a:pPr>
                      <a:r>
                        <a:rPr lang="cs-CZ" sz="1000">
                          <a:effectLst/>
                        </a:rPr>
                        <a:t>20</a:t>
                      </a:r>
                      <a:endParaRPr lang="cs-CZ" sz="1200">
                        <a:effectLst/>
                        <a:latin typeface="Times New Roman"/>
                        <a:ea typeface="Times New Roman"/>
                      </a:endParaRPr>
                    </a:p>
                  </a:txBody>
                  <a:tcPr marL="44450" marR="44450" marT="0" marB="0" anchor="ctr"/>
                </a:tc>
              </a:tr>
              <a:tr h="161925">
                <a:tc>
                  <a:txBody>
                    <a:bodyPr/>
                    <a:lstStyle/>
                    <a:p>
                      <a:pPr>
                        <a:spcAft>
                          <a:spcPts val="0"/>
                        </a:spcAft>
                      </a:pPr>
                      <a:r>
                        <a:rPr lang="cs-CZ" sz="1000">
                          <a:effectLst/>
                        </a:rPr>
                        <a:t>Okrsek K 328</a:t>
                      </a:r>
                      <a:endParaRPr lang="cs-CZ" sz="1200">
                        <a:effectLst/>
                        <a:latin typeface="Times New Roman"/>
                        <a:ea typeface="Times New Roman"/>
                      </a:endParaRPr>
                    </a:p>
                  </a:txBody>
                  <a:tcPr marL="44450" marR="44450" marT="0" marB="0" anchor="ctr"/>
                </a:tc>
                <a:tc>
                  <a:txBody>
                    <a:bodyPr/>
                    <a:lstStyle/>
                    <a:p>
                      <a:pPr algn="ctr">
                        <a:spcAft>
                          <a:spcPts val="0"/>
                        </a:spcAft>
                      </a:pPr>
                      <a:r>
                        <a:rPr lang="cs-CZ" sz="1000">
                          <a:effectLst/>
                        </a:rPr>
                        <a:t>K 328</a:t>
                      </a:r>
                      <a:endParaRPr lang="cs-CZ" sz="1200">
                        <a:effectLst/>
                        <a:latin typeface="Times New Roman"/>
                        <a:ea typeface="Times New Roman"/>
                      </a:endParaRPr>
                    </a:p>
                  </a:txBody>
                  <a:tcPr marL="44450" marR="44450" marT="0" marB="0" anchor="ctr"/>
                </a:tc>
                <a:tc>
                  <a:txBody>
                    <a:bodyPr/>
                    <a:lstStyle/>
                    <a:p>
                      <a:pPr algn="ctr">
                        <a:spcAft>
                          <a:spcPts val="0"/>
                        </a:spcAft>
                      </a:pPr>
                      <a:r>
                        <a:rPr lang="cs-CZ" sz="1000">
                          <a:effectLst/>
                        </a:rPr>
                        <a:t>K1 - K3</a:t>
                      </a:r>
                      <a:endParaRPr lang="cs-CZ" sz="1200">
                        <a:effectLst/>
                        <a:latin typeface="Times New Roman"/>
                        <a:ea typeface="Times New Roman"/>
                      </a:endParaRPr>
                    </a:p>
                  </a:txBody>
                  <a:tcPr marL="44450" marR="44450" marT="0" marB="0" anchor="ctr"/>
                </a:tc>
                <a:tc>
                  <a:txBody>
                    <a:bodyPr/>
                    <a:lstStyle/>
                    <a:p>
                      <a:pPr algn="ctr">
                        <a:spcAft>
                          <a:spcPts val="0"/>
                        </a:spcAft>
                      </a:pPr>
                      <a:r>
                        <a:rPr lang="cs-CZ" sz="1000">
                          <a:effectLst/>
                        </a:rPr>
                        <a:t>-</a:t>
                      </a:r>
                      <a:endParaRPr lang="cs-CZ" sz="1200">
                        <a:effectLst/>
                        <a:latin typeface="Times New Roman"/>
                        <a:ea typeface="Times New Roman"/>
                      </a:endParaRPr>
                    </a:p>
                  </a:txBody>
                  <a:tcPr marL="44450" marR="44450" marT="0" marB="0" anchor="ctr"/>
                </a:tc>
                <a:tc>
                  <a:txBody>
                    <a:bodyPr/>
                    <a:lstStyle/>
                    <a:p>
                      <a:pPr algn="ctr">
                        <a:spcAft>
                          <a:spcPts val="0"/>
                        </a:spcAft>
                      </a:pPr>
                      <a:r>
                        <a:rPr lang="cs-CZ" sz="1000">
                          <a:effectLst/>
                        </a:rPr>
                        <a:t>-</a:t>
                      </a:r>
                      <a:endParaRPr lang="cs-CZ" sz="1200">
                        <a:effectLst/>
                        <a:latin typeface="Times New Roman"/>
                        <a:ea typeface="Times New Roman"/>
                      </a:endParaRPr>
                    </a:p>
                  </a:txBody>
                  <a:tcPr marL="44450" marR="44450" marT="0" marB="0" anchor="ctr"/>
                </a:tc>
                <a:tc>
                  <a:txBody>
                    <a:bodyPr/>
                    <a:lstStyle/>
                    <a:p>
                      <a:pPr algn="ctr">
                        <a:spcAft>
                          <a:spcPts val="0"/>
                        </a:spcAft>
                      </a:pPr>
                      <a:r>
                        <a:rPr lang="cs-CZ" sz="1000">
                          <a:effectLst/>
                        </a:rPr>
                        <a:t>19</a:t>
                      </a:r>
                      <a:endParaRPr lang="cs-CZ" sz="1200">
                        <a:effectLst/>
                        <a:latin typeface="Times New Roman"/>
                        <a:ea typeface="Times New Roman"/>
                      </a:endParaRPr>
                    </a:p>
                  </a:txBody>
                  <a:tcPr marL="44450" marR="44450" marT="0" marB="0" anchor="ctr"/>
                </a:tc>
              </a:tr>
              <a:tr h="161925">
                <a:tc>
                  <a:txBody>
                    <a:bodyPr/>
                    <a:lstStyle/>
                    <a:p>
                      <a:pPr>
                        <a:spcAft>
                          <a:spcPts val="0"/>
                        </a:spcAft>
                      </a:pPr>
                      <a:r>
                        <a:rPr lang="cs-CZ" sz="1000">
                          <a:effectLst/>
                        </a:rPr>
                        <a:t>Okrsek K 331</a:t>
                      </a:r>
                      <a:endParaRPr lang="cs-CZ" sz="1200">
                        <a:effectLst/>
                        <a:latin typeface="Times New Roman"/>
                        <a:ea typeface="Times New Roman"/>
                      </a:endParaRPr>
                    </a:p>
                  </a:txBody>
                  <a:tcPr marL="44450" marR="44450" marT="0" marB="0" anchor="ctr"/>
                </a:tc>
                <a:tc>
                  <a:txBody>
                    <a:bodyPr/>
                    <a:lstStyle/>
                    <a:p>
                      <a:pPr algn="ctr">
                        <a:spcAft>
                          <a:spcPts val="0"/>
                        </a:spcAft>
                      </a:pPr>
                      <a:r>
                        <a:rPr lang="cs-CZ" sz="1000">
                          <a:effectLst/>
                        </a:rPr>
                        <a:t>K 331</a:t>
                      </a:r>
                      <a:endParaRPr lang="cs-CZ" sz="1200">
                        <a:effectLst/>
                        <a:latin typeface="Times New Roman"/>
                        <a:ea typeface="Times New Roman"/>
                      </a:endParaRPr>
                    </a:p>
                  </a:txBody>
                  <a:tcPr marL="44450" marR="44450" marT="0" marB="0" anchor="ctr"/>
                </a:tc>
                <a:tc>
                  <a:txBody>
                    <a:bodyPr/>
                    <a:lstStyle/>
                    <a:p>
                      <a:pPr algn="ctr">
                        <a:spcAft>
                          <a:spcPts val="0"/>
                        </a:spcAft>
                      </a:pPr>
                      <a:r>
                        <a:rPr lang="cs-CZ" sz="1000">
                          <a:effectLst/>
                        </a:rPr>
                        <a:t>-</a:t>
                      </a:r>
                      <a:endParaRPr lang="cs-CZ" sz="1200">
                        <a:effectLst/>
                        <a:latin typeface="Times New Roman"/>
                        <a:ea typeface="Times New Roman"/>
                      </a:endParaRPr>
                    </a:p>
                  </a:txBody>
                  <a:tcPr marL="44450" marR="44450" marT="0" marB="0" anchor="ctr"/>
                </a:tc>
                <a:tc>
                  <a:txBody>
                    <a:bodyPr/>
                    <a:lstStyle/>
                    <a:p>
                      <a:pPr algn="ctr">
                        <a:spcAft>
                          <a:spcPts val="0"/>
                        </a:spcAft>
                      </a:pPr>
                      <a:r>
                        <a:rPr lang="cs-CZ" sz="1000">
                          <a:effectLst/>
                        </a:rPr>
                        <a:t>K1 - K2</a:t>
                      </a:r>
                      <a:endParaRPr lang="cs-CZ" sz="1200">
                        <a:effectLst/>
                        <a:latin typeface="Times New Roman"/>
                        <a:ea typeface="Times New Roman"/>
                      </a:endParaRPr>
                    </a:p>
                  </a:txBody>
                  <a:tcPr marL="44450" marR="44450" marT="0" marB="0" anchor="ctr"/>
                </a:tc>
                <a:tc>
                  <a:txBody>
                    <a:bodyPr/>
                    <a:lstStyle/>
                    <a:p>
                      <a:pPr algn="ctr">
                        <a:spcAft>
                          <a:spcPts val="0"/>
                        </a:spcAft>
                      </a:pPr>
                      <a:r>
                        <a:rPr lang="cs-CZ" sz="1000">
                          <a:effectLst/>
                        </a:rPr>
                        <a:t>-</a:t>
                      </a:r>
                      <a:endParaRPr lang="cs-CZ" sz="1200">
                        <a:effectLst/>
                        <a:latin typeface="Times New Roman"/>
                        <a:ea typeface="Times New Roman"/>
                      </a:endParaRPr>
                    </a:p>
                  </a:txBody>
                  <a:tcPr marL="44450" marR="44450" marT="0" marB="0" anchor="ctr"/>
                </a:tc>
                <a:tc>
                  <a:txBody>
                    <a:bodyPr/>
                    <a:lstStyle/>
                    <a:p>
                      <a:pPr algn="ctr">
                        <a:spcAft>
                          <a:spcPts val="0"/>
                        </a:spcAft>
                      </a:pPr>
                      <a:r>
                        <a:rPr lang="cs-CZ" sz="1000" dirty="0">
                          <a:effectLst/>
                        </a:rPr>
                        <a:t>-</a:t>
                      </a:r>
                      <a:endParaRPr lang="cs-CZ" sz="1200" dirty="0">
                        <a:effectLst/>
                        <a:latin typeface="Times New Roman"/>
                        <a:ea typeface="Times New Roman"/>
                      </a:endParaRPr>
                    </a:p>
                  </a:txBody>
                  <a:tcPr marL="44450" marR="44450" marT="0" marB="0" anchor="ctr"/>
                </a:tc>
              </a:tr>
              <a:tr h="161925">
                <a:tc>
                  <a:txBody>
                    <a:bodyPr/>
                    <a:lstStyle/>
                    <a:p>
                      <a:pPr>
                        <a:spcAft>
                          <a:spcPts val="0"/>
                        </a:spcAft>
                      </a:pPr>
                      <a:r>
                        <a:rPr lang="cs-CZ" sz="1000">
                          <a:effectLst/>
                        </a:rPr>
                        <a:t>Okrsek K 332 </a:t>
                      </a:r>
                      <a:endParaRPr lang="cs-CZ" sz="1200">
                        <a:effectLst/>
                        <a:latin typeface="Times New Roman"/>
                        <a:ea typeface="Times New Roman"/>
                      </a:endParaRPr>
                    </a:p>
                  </a:txBody>
                  <a:tcPr marL="44450" marR="44450" marT="0" marB="0" anchor="ctr"/>
                </a:tc>
                <a:tc>
                  <a:txBody>
                    <a:bodyPr/>
                    <a:lstStyle/>
                    <a:p>
                      <a:pPr algn="ctr">
                        <a:spcAft>
                          <a:spcPts val="0"/>
                        </a:spcAft>
                      </a:pPr>
                      <a:r>
                        <a:rPr lang="cs-CZ" sz="1000">
                          <a:effectLst/>
                        </a:rPr>
                        <a:t>K 332</a:t>
                      </a:r>
                      <a:endParaRPr lang="cs-CZ" sz="1200">
                        <a:effectLst/>
                        <a:latin typeface="Times New Roman"/>
                        <a:ea typeface="Times New Roman"/>
                      </a:endParaRPr>
                    </a:p>
                  </a:txBody>
                  <a:tcPr marL="44450" marR="44450" marT="0" marB="0" anchor="ctr"/>
                </a:tc>
                <a:tc>
                  <a:txBody>
                    <a:bodyPr/>
                    <a:lstStyle/>
                    <a:p>
                      <a:pPr algn="ctr">
                        <a:spcAft>
                          <a:spcPts val="0"/>
                        </a:spcAft>
                      </a:pPr>
                      <a:r>
                        <a:rPr lang="cs-CZ" sz="1000">
                          <a:effectLst/>
                        </a:rPr>
                        <a:t>K1 - K4</a:t>
                      </a:r>
                      <a:endParaRPr lang="cs-CZ" sz="1200">
                        <a:effectLst/>
                        <a:latin typeface="Times New Roman"/>
                        <a:ea typeface="Times New Roman"/>
                      </a:endParaRPr>
                    </a:p>
                  </a:txBody>
                  <a:tcPr marL="44450" marR="44450" marT="0" marB="0" anchor="ctr"/>
                </a:tc>
                <a:tc>
                  <a:txBody>
                    <a:bodyPr/>
                    <a:lstStyle/>
                    <a:p>
                      <a:pPr algn="ctr">
                        <a:spcAft>
                          <a:spcPts val="0"/>
                        </a:spcAft>
                      </a:pPr>
                      <a:r>
                        <a:rPr lang="cs-CZ" sz="1000">
                          <a:effectLst/>
                        </a:rPr>
                        <a:t>K5</a:t>
                      </a:r>
                      <a:endParaRPr lang="cs-CZ" sz="1200">
                        <a:effectLst/>
                        <a:latin typeface="Times New Roman"/>
                        <a:ea typeface="Times New Roman"/>
                      </a:endParaRPr>
                    </a:p>
                  </a:txBody>
                  <a:tcPr marL="44450" marR="44450" marT="0" marB="0" anchor="ctr"/>
                </a:tc>
                <a:tc>
                  <a:txBody>
                    <a:bodyPr/>
                    <a:lstStyle/>
                    <a:p>
                      <a:pPr algn="ctr">
                        <a:spcAft>
                          <a:spcPts val="0"/>
                        </a:spcAft>
                      </a:pPr>
                      <a:r>
                        <a:rPr lang="cs-CZ" sz="1000">
                          <a:effectLst/>
                        </a:rPr>
                        <a:t>-</a:t>
                      </a:r>
                      <a:endParaRPr lang="cs-CZ" sz="1200">
                        <a:effectLst/>
                        <a:latin typeface="Times New Roman"/>
                        <a:ea typeface="Times New Roman"/>
                      </a:endParaRPr>
                    </a:p>
                  </a:txBody>
                  <a:tcPr marL="44450" marR="44450" marT="0" marB="0" anchor="ctr"/>
                </a:tc>
                <a:tc>
                  <a:txBody>
                    <a:bodyPr/>
                    <a:lstStyle/>
                    <a:p>
                      <a:pPr algn="ctr">
                        <a:spcAft>
                          <a:spcPts val="0"/>
                        </a:spcAft>
                      </a:pPr>
                      <a:r>
                        <a:rPr lang="cs-CZ" sz="1000" dirty="0">
                          <a:effectLst/>
                        </a:rPr>
                        <a:t>19</a:t>
                      </a:r>
                      <a:endParaRPr lang="cs-CZ" sz="1200" dirty="0">
                        <a:effectLst/>
                        <a:latin typeface="Times New Roman"/>
                        <a:ea typeface="Times New Roman"/>
                      </a:endParaRPr>
                    </a:p>
                  </a:txBody>
                  <a:tcPr marL="44450" marR="44450" marT="0" marB="0" anchor="ctr"/>
                </a:tc>
              </a:tr>
            </a:tbl>
          </a:graphicData>
        </a:graphic>
      </p:graphicFrame>
      <p:graphicFrame>
        <p:nvGraphicFramePr>
          <p:cNvPr id="9" name="Tabulka 8"/>
          <p:cNvGraphicFramePr>
            <a:graphicFrameLocks noGrp="1"/>
          </p:cNvGraphicFramePr>
          <p:nvPr>
            <p:extLst>
              <p:ext uri="{D42A27DB-BD31-4B8C-83A1-F6EECF244321}">
                <p14:modId xmlns:p14="http://schemas.microsoft.com/office/powerpoint/2010/main" val="1450101042"/>
              </p:ext>
            </p:extLst>
          </p:nvPr>
        </p:nvGraphicFramePr>
        <p:xfrm>
          <a:off x="1376645" y="4329100"/>
          <a:ext cx="5310590" cy="1326350"/>
        </p:xfrm>
        <a:graphic>
          <a:graphicData uri="http://schemas.openxmlformats.org/drawingml/2006/table">
            <a:tbl>
              <a:tblPr firstRow="1" firstCol="1" bandRow="1">
                <a:tableStyleId>{073A0DAA-6AF3-43AB-8588-CEC1D06C72B9}</a:tableStyleId>
              </a:tblPr>
              <a:tblGrid>
                <a:gridCol w="1440161"/>
                <a:gridCol w="1305145"/>
                <a:gridCol w="1346758"/>
                <a:gridCol w="1218526"/>
              </a:tblGrid>
              <a:tr h="208962">
                <a:tc gridSpan="4">
                  <a:txBody>
                    <a:bodyPr/>
                    <a:lstStyle/>
                    <a:p>
                      <a:pPr algn="ctr">
                        <a:lnSpc>
                          <a:spcPct val="115000"/>
                        </a:lnSpc>
                        <a:spcAft>
                          <a:spcPts val="0"/>
                        </a:spcAft>
                      </a:pPr>
                      <a:r>
                        <a:rPr lang="cs-CZ" sz="1000" dirty="0">
                          <a:effectLst/>
                        </a:rPr>
                        <a:t>Účinnost KGJ</a:t>
                      </a:r>
                      <a:endParaRPr lang="cs-CZ" sz="1100" dirty="0">
                        <a:effectLst/>
                        <a:latin typeface="Calibri"/>
                        <a:ea typeface="Calibri"/>
                        <a:cs typeface="Times New Roman"/>
                      </a:endParaRPr>
                    </a:p>
                  </a:txBody>
                  <a:tcPr marL="44450" marR="44450" marT="0" marB="0" anchor="ctr"/>
                </a:tc>
                <a:tc hMerge="1">
                  <a:txBody>
                    <a:bodyPr/>
                    <a:lstStyle/>
                    <a:p>
                      <a:endParaRPr lang="cs-CZ"/>
                    </a:p>
                  </a:txBody>
                  <a:tcPr/>
                </a:tc>
                <a:tc hMerge="1">
                  <a:txBody>
                    <a:bodyPr/>
                    <a:lstStyle/>
                    <a:p>
                      <a:endParaRPr lang="cs-CZ"/>
                    </a:p>
                  </a:txBody>
                  <a:tcPr/>
                </a:tc>
                <a:tc hMerge="1">
                  <a:txBody>
                    <a:bodyPr/>
                    <a:lstStyle/>
                    <a:p>
                      <a:endParaRPr lang="cs-CZ"/>
                    </a:p>
                  </a:txBody>
                  <a:tcPr/>
                </a:tc>
              </a:tr>
              <a:tr h="241088">
                <a:tc rowSpan="2">
                  <a:txBody>
                    <a:bodyPr/>
                    <a:lstStyle/>
                    <a:p>
                      <a:pPr algn="ctr">
                        <a:lnSpc>
                          <a:spcPct val="115000"/>
                        </a:lnSpc>
                        <a:spcAft>
                          <a:spcPts val="0"/>
                        </a:spcAft>
                      </a:pPr>
                      <a:r>
                        <a:rPr lang="cs-CZ" sz="1000">
                          <a:effectLst/>
                        </a:rPr>
                        <a:t>Okrsek</a:t>
                      </a:r>
                      <a:endParaRPr lang="cs-CZ"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cs-CZ" sz="1000" b="1">
                          <a:effectLst/>
                        </a:rPr>
                        <a:t>Účinnost tepelná</a:t>
                      </a:r>
                      <a:endParaRPr lang="cs-CZ" sz="1100" b="1">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cs-CZ" sz="1000" b="1">
                          <a:effectLst/>
                        </a:rPr>
                        <a:t>Účinnost elektrická</a:t>
                      </a:r>
                      <a:endParaRPr lang="cs-CZ" sz="1100" b="1">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cs-CZ" sz="1000" b="1" dirty="0">
                          <a:effectLst/>
                        </a:rPr>
                        <a:t>Účinnost celková</a:t>
                      </a:r>
                      <a:endParaRPr lang="cs-CZ" sz="1100" b="1" dirty="0">
                        <a:effectLst/>
                        <a:latin typeface="Calibri"/>
                        <a:ea typeface="Calibri"/>
                        <a:cs typeface="Times New Roman"/>
                      </a:endParaRPr>
                    </a:p>
                  </a:txBody>
                  <a:tcPr marL="44450" marR="44450" marT="0" marB="0" anchor="ctr"/>
                </a:tc>
              </a:tr>
              <a:tr h="161925">
                <a:tc vMerge="1">
                  <a:txBody>
                    <a:bodyPr/>
                    <a:lstStyle/>
                    <a:p>
                      <a:endParaRPr lang="cs-CZ"/>
                    </a:p>
                  </a:txBody>
                  <a:tcPr/>
                </a:tc>
                <a:tc>
                  <a:txBody>
                    <a:bodyPr/>
                    <a:lstStyle/>
                    <a:p>
                      <a:pPr algn="ctr">
                        <a:lnSpc>
                          <a:spcPct val="115000"/>
                        </a:lnSpc>
                        <a:spcAft>
                          <a:spcPts val="0"/>
                        </a:spcAft>
                      </a:pPr>
                      <a:r>
                        <a:rPr lang="cs-CZ" sz="1000">
                          <a:effectLst/>
                        </a:rPr>
                        <a:t>%</a:t>
                      </a:r>
                      <a:endParaRPr lang="cs-CZ"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cs-CZ" sz="1000">
                          <a:effectLst/>
                        </a:rPr>
                        <a:t>%</a:t>
                      </a:r>
                      <a:endParaRPr lang="cs-CZ"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cs-CZ" sz="1000">
                          <a:effectLst/>
                        </a:rPr>
                        <a:t>%</a:t>
                      </a:r>
                      <a:endParaRPr lang="cs-CZ" sz="1100">
                        <a:effectLst/>
                        <a:latin typeface="Calibri"/>
                        <a:ea typeface="Calibri"/>
                        <a:cs typeface="Times New Roman"/>
                      </a:endParaRPr>
                    </a:p>
                  </a:txBody>
                  <a:tcPr marL="44450" marR="44450" marT="0" marB="0" anchor="ctr"/>
                </a:tc>
              </a:tr>
              <a:tr h="161925">
                <a:tc>
                  <a:txBody>
                    <a:bodyPr/>
                    <a:lstStyle/>
                    <a:p>
                      <a:pPr>
                        <a:lnSpc>
                          <a:spcPct val="115000"/>
                        </a:lnSpc>
                        <a:spcAft>
                          <a:spcPts val="0"/>
                        </a:spcAft>
                      </a:pPr>
                      <a:r>
                        <a:rPr lang="cs-CZ" sz="1000" dirty="0">
                          <a:effectLst/>
                        </a:rPr>
                        <a:t>Okrsek K 317</a:t>
                      </a:r>
                      <a:endParaRPr lang="cs-CZ" sz="1100" dirty="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cs-CZ" sz="1000">
                          <a:effectLst/>
                        </a:rPr>
                        <a:t>45,9</a:t>
                      </a:r>
                      <a:endParaRPr lang="cs-CZ" sz="110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cs-CZ" sz="1000">
                          <a:effectLst/>
                        </a:rPr>
                        <a:t>35,1</a:t>
                      </a:r>
                      <a:endParaRPr lang="cs-CZ" sz="110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cs-CZ" sz="1000">
                          <a:effectLst/>
                        </a:rPr>
                        <a:t>81,0</a:t>
                      </a:r>
                      <a:endParaRPr lang="cs-CZ" sz="1100">
                        <a:effectLst/>
                        <a:latin typeface="Calibri"/>
                        <a:ea typeface="Calibri"/>
                        <a:cs typeface="Times New Roman"/>
                      </a:endParaRPr>
                    </a:p>
                  </a:txBody>
                  <a:tcPr marL="44450" marR="44450" marT="0" marB="0" anchor="ctr"/>
                </a:tc>
              </a:tr>
              <a:tr h="161925">
                <a:tc>
                  <a:txBody>
                    <a:bodyPr/>
                    <a:lstStyle/>
                    <a:p>
                      <a:pPr>
                        <a:lnSpc>
                          <a:spcPct val="115000"/>
                        </a:lnSpc>
                        <a:spcAft>
                          <a:spcPts val="0"/>
                        </a:spcAft>
                      </a:pPr>
                      <a:r>
                        <a:rPr lang="cs-CZ" sz="1000">
                          <a:effectLst/>
                        </a:rPr>
                        <a:t>Okrsek K 328</a:t>
                      </a:r>
                      <a:endParaRPr lang="cs-CZ" sz="110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cs-CZ" sz="1000">
                          <a:effectLst/>
                        </a:rPr>
                        <a:t>53,3</a:t>
                      </a:r>
                      <a:endParaRPr lang="cs-CZ" sz="110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cs-CZ" sz="1000">
                          <a:effectLst/>
                        </a:rPr>
                        <a:t>29,2</a:t>
                      </a:r>
                      <a:endParaRPr lang="cs-CZ" sz="110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cs-CZ" sz="1000">
                          <a:effectLst/>
                        </a:rPr>
                        <a:t>82,5</a:t>
                      </a:r>
                      <a:endParaRPr lang="cs-CZ" sz="1100">
                        <a:effectLst/>
                        <a:latin typeface="Calibri"/>
                        <a:ea typeface="Calibri"/>
                        <a:cs typeface="Times New Roman"/>
                      </a:endParaRPr>
                    </a:p>
                  </a:txBody>
                  <a:tcPr marL="44450" marR="44450" marT="0" marB="0" anchor="ctr"/>
                </a:tc>
              </a:tr>
              <a:tr h="161925">
                <a:tc>
                  <a:txBody>
                    <a:bodyPr/>
                    <a:lstStyle/>
                    <a:p>
                      <a:pPr>
                        <a:lnSpc>
                          <a:spcPct val="115000"/>
                        </a:lnSpc>
                        <a:spcAft>
                          <a:spcPts val="0"/>
                        </a:spcAft>
                      </a:pPr>
                      <a:r>
                        <a:rPr lang="cs-CZ" sz="1000">
                          <a:effectLst/>
                        </a:rPr>
                        <a:t>Okrsek K 331</a:t>
                      </a:r>
                      <a:endParaRPr lang="cs-CZ" sz="110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cs-CZ" sz="1000">
                          <a:effectLst/>
                        </a:rPr>
                        <a:t>48,4</a:t>
                      </a:r>
                      <a:endParaRPr lang="cs-CZ" sz="110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cs-CZ" sz="1000">
                          <a:effectLst/>
                        </a:rPr>
                        <a:t>36,2</a:t>
                      </a:r>
                      <a:endParaRPr lang="cs-CZ" sz="110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cs-CZ" sz="1000">
                          <a:effectLst/>
                        </a:rPr>
                        <a:t>84,6</a:t>
                      </a:r>
                      <a:endParaRPr lang="cs-CZ" sz="1100">
                        <a:effectLst/>
                        <a:latin typeface="Calibri"/>
                        <a:ea typeface="Calibri"/>
                        <a:cs typeface="Times New Roman"/>
                      </a:endParaRPr>
                    </a:p>
                  </a:txBody>
                  <a:tcPr marL="44450" marR="44450" marT="0" marB="0" anchor="ctr"/>
                </a:tc>
              </a:tr>
              <a:tr h="161925">
                <a:tc>
                  <a:txBody>
                    <a:bodyPr/>
                    <a:lstStyle/>
                    <a:p>
                      <a:pPr>
                        <a:lnSpc>
                          <a:spcPct val="115000"/>
                        </a:lnSpc>
                        <a:spcAft>
                          <a:spcPts val="0"/>
                        </a:spcAft>
                      </a:pPr>
                      <a:r>
                        <a:rPr lang="cs-CZ" sz="1000">
                          <a:effectLst/>
                        </a:rPr>
                        <a:t>Okrsek K 332</a:t>
                      </a:r>
                      <a:endParaRPr lang="cs-CZ" sz="110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cs-CZ" sz="1000">
                          <a:effectLst/>
                        </a:rPr>
                        <a:t>46,3</a:t>
                      </a:r>
                      <a:endParaRPr lang="cs-CZ" sz="110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cs-CZ" sz="1000">
                          <a:effectLst/>
                        </a:rPr>
                        <a:t>35,6</a:t>
                      </a:r>
                      <a:endParaRPr lang="cs-CZ" sz="110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cs-CZ" sz="1000" dirty="0">
                          <a:effectLst/>
                        </a:rPr>
                        <a:t>81,9</a:t>
                      </a:r>
                      <a:endParaRPr lang="cs-CZ" sz="1100" dirty="0">
                        <a:effectLst/>
                        <a:latin typeface="Calibri"/>
                        <a:ea typeface="Calibri"/>
                        <a:cs typeface="Times New Roman"/>
                      </a:endParaRPr>
                    </a:p>
                  </a:txBody>
                  <a:tcPr marL="44450" marR="44450" marT="0" marB="0" anchor="ctr"/>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7" name="Text Box 5"/>
          <p:cNvSpPr txBox="1">
            <a:spLocks noChangeArrowheads="1"/>
          </p:cNvSpPr>
          <p:nvPr/>
        </p:nvSpPr>
        <p:spPr bwMode="auto">
          <a:xfrm>
            <a:off x="250825" y="279400"/>
            <a:ext cx="8712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defRPr/>
            </a:pPr>
            <a:r>
              <a:rPr lang="cs-CZ" sz="2800" u="sng" dirty="0" smtClean="0">
                <a:solidFill>
                  <a:srgbClr val="000000"/>
                </a:solidFill>
                <a:effectLst>
                  <a:outerShdw blurRad="38100" dist="38100" dir="2700000" algn="tl">
                    <a:srgbClr val="C0C0C0"/>
                  </a:outerShdw>
                </a:effectLst>
                <a:latin typeface="Arial" charset="0"/>
                <a:ea typeface="Lucida Sans Unicode" pitchFamily="34" charset="0"/>
                <a:cs typeface="Lucida Sans Unicode" pitchFamily="34" charset="0"/>
              </a:rPr>
              <a:t>Zhodnocení stávajícího stavu</a:t>
            </a:r>
            <a:endParaRPr lang="cs-CZ" sz="2800" u="sng" dirty="0">
              <a:solidFill>
                <a:srgbClr val="000000"/>
              </a:solidFill>
              <a:effectLst>
                <a:outerShdw blurRad="38100" dist="38100" dir="2700000" algn="tl">
                  <a:srgbClr val="C0C0C0"/>
                </a:outerShdw>
              </a:effectLst>
              <a:latin typeface="Arial" charset="0"/>
              <a:ea typeface="Lucida Sans Unicode" pitchFamily="34" charset="0"/>
              <a:cs typeface="Lucida Sans Unicode" pitchFamily="34" charset="0"/>
            </a:endParaRPr>
          </a:p>
        </p:txBody>
      </p:sp>
      <p:sp>
        <p:nvSpPr>
          <p:cNvPr id="6" name="Zástupný symbol pro obsah 5"/>
          <p:cNvSpPr>
            <a:spLocks noGrp="1"/>
          </p:cNvSpPr>
          <p:nvPr>
            <p:ph idx="1"/>
          </p:nvPr>
        </p:nvSpPr>
        <p:spPr>
          <a:xfrm>
            <a:off x="492125" y="798513"/>
            <a:ext cx="8229600" cy="4525963"/>
          </a:xfrm>
        </p:spPr>
        <p:txBody>
          <a:bodyPr/>
          <a:lstStyle/>
          <a:p>
            <a:r>
              <a:rPr lang="cs-CZ" sz="1800" b="1" dirty="0" smtClean="0">
                <a:solidFill>
                  <a:srgbClr val="000000"/>
                </a:solidFill>
              </a:rPr>
              <a:t>Zhodnocení </a:t>
            </a:r>
            <a:r>
              <a:rPr lang="cs-CZ" sz="1800" b="1" dirty="0" smtClean="0">
                <a:solidFill>
                  <a:srgbClr val="000000"/>
                </a:solidFill>
              </a:rPr>
              <a:t>špičkových kotelen</a:t>
            </a:r>
          </a:p>
          <a:p>
            <a:endParaRPr lang="cs-CZ" sz="2400" dirty="0">
              <a:solidFill>
                <a:srgbClr val="000000"/>
              </a:solidFill>
            </a:endParaRPr>
          </a:p>
          <a:p>
            <a:endParaRPr lang="cs-CZ" sz="2400" dirty="0" smtClean="0">
              <a:solidFill>
                <a:srgbClr val="000000"/>
              </a:solidFill>
            </a:endParaRPr>
          </a:p>
          <a:p>
            <a:pPr marL="0" indent="0">
              <a:buNone/>
            </a:pPr>
            <a:endParaRPr lang="cs-CZ" sz="1200" dirty="0" smtClean="0"/>
          </a:p>
          <a:p>
            <a:pPr marL="0" indent="0">
              <a:buNone/>
            </a:pPr>
            <a:endParaRPr lang="cs-CZ" sz="1200" dirty="0"/>
          </a:p>
          <a:p>
            <a:pPr marL="0" indent="0">
              <a:buNone/>
            </a:pPr>
            <a:r>
              <a:rPr lang="cs-CZ" sz="1200" dirty="0" smtClean="0"/>
              <a:t>Pozn</a:t>
            </a:r>
            <a:r>
              <a:rPr lang="cs-CZ" sz="1200" dirty="0"/>
              <a:t>.: Špičková kotelna okrsku K 331 nesplňuje požadavek minimální účinnosti výroby tepelné energie pro palivové kotle dle vyhlášky 441/2012. Nízká účinnost však může být způsobena minimálním provozem kotelny</a:t>
            </a:r>
            <a:r>
              <a:rPr lang="cs-CZ" sz="1200" dirty="0" smtClean="0"/>
              <a:t>.</a:t>
            </a:r>
          </a:p>
          <a:p>
            <a:pPr marL="0" indent="0">
              <a:buNone/>
            </a:pPr>
            <a:endParaRPr lang="cs-CZ" sz="1200" dirty="0"/>
          </a:p>
          <a:p>
            <a:r>
              <a:rPr lang="cs-CZ" sz="1800" b="1" dirty="0">
                <a:solidFill>
                  <a:srgbClr val="000000"/>
                </a:solidFill>
              </a:rPr>
              <a:t>Zhodnocení rozvodů tepla</a:t>
            </a:r>
          </a:p>
          <a:p>
            <a:pPr marL="0" indent="0">
              <a:buNone/>
            </a:pPr>
            <a:endParaRPr lang="cs-CZ" sz="2400" dirty="0" smtClean="0">
              <a:solidFill>
                <a:srgbClr val="000000"/>
              </a:solidFill>
            </a:endParaRPr>
          </a:p>
          <a:p>
            <a:pPr marL="0" indent="0">
              <a:buNone/>
            </a:pPr>
            <a:endParaRPr lang="cs-CZ" sz="2400" dirty="0">
              <a:solidFill>
                <a:srgbClr val="000000"/>
              </a:solidFill>
            </a:endParaRPr>
          </a:p>
          <a:p>
            <a:pPr marL="0" indent="0">
              <a:buNone/>
            </a:pPr>
            <a:endParaRPr lang="cs-CZ" sz="2400" dirty="0" smtClean="0">
              <a:solidFill>
                <a:srgbClr val="000000"/>
              </a:solidFill>
            </a:endParaRPr>
          </a:p>
          <a:p>
            <a:pPr marL="0" indent="0">
              <a:buNone/>
            </a:pPr>
            <a:endParaRPr lang="cs-CZ" sz="2400" dirty="0" smtClean="0"/>
          </a:p>
          <a:p>
            <a:pPr marL="0" indent="0">
              <a:buNone/>
            </a:pPr>
            <a:endParaRPr lang="cs-CZ" sz="2400" dirty="0"/>
          </a:p>
          <a:p>
            <a:pPr marL="0" indent="0">
              <a:buNone/>
            </a:pPr>
            <a:r>
              <a:rPr lang="cs-CZ" sz="1200" dirty="0"/>
              <a:t>Pozn</a:t>
            </a:r>
            <a:r>
              <a:rPr lang="cs-CZ" sz="1200" dirty="0"/>
              <a:t>.: Rozvody okrsku K 332 jsou původní z roku 1989, v roce 2002 nebyly zrekonstruovány</a:t>
            </a:r>
            <a:r>
              <a:rPr lang="cs-CZ" sz="1200" dirty="0" smtClean="0"/>
              <a:t>. Rozvody okrsku K 331 prošly rekonstrukcí a jsou zhotoveny z předizolovaného potrubí. Vyšší </a:t>
            </a:r>
            <a:r>
              <a:rPr lang="cs-CZ" sz="1200" dirty="0"/>
              <a:t>tepelné ztráty mohou být způsobeny špatnou regulací, respektive vyšší teplotou zpátečky, </a:t>
            </a:r>
            <a:r>
              <a:rPr lang="cs-CZ" sz="1200" dirty="0" smtClean="0"/>
              <a:t>případně </a:t>
            </a:r>
            <a:r>
              <a:rPr lang="cs-CZ" sz="1200" dirty="0"/>
              <a:t>horšími parametry teplovodních rozvodů v důsledku prosáknutí vlhkosti do tepelné izolace atd. Dále podíl tepelných ztrát narůstá se snižujícím se odběrem tepla. </a:t>
            </a:r>
            <a:endParaRPr lang="cs-CZ" sz="2400" dirty="0">
              <a:solidFill>
                <a:srgbClr val="000000"/>
              </a:solidFill>
            </a:endParaRPr>
          </a:p>
          <a:p>
            <a:pPr marL="0" indent="0">
              <a:buNone/>
            </a:pPr>
            <a:endParaRPr lang="cs-CZ" sz="2400" dirty="0" smtClean="0">
              <a:solidFill>
                <a:srgbClr val="000000"/>
              </a:solidFill>
            </a:endParaRPr>
          </a:p>
          <a:p>
            <a:pPr marL="0" indent="0">
              <a:buNone/>
            </a:pPr>
            <a:endParaRPr lang="cs-CZ" sz="2400" dirty="0">
              <a:solidFill>
                <a:srgbClr val="000000"/>
              </a:solidFill>
            </a:endParaRPr>
          </a:p>
        </p:txBody>
      </p:sp>
      <p:graphicFrame>
        <p:nvGraphicFramePr>
          <p:cNvPr id="3" name="Tabulka 2"/>
          <p:cNvGraphicFramePr>
            <a:graphicFrameLocks noGrp="1"/>
          </p:cNvGraphicFramePr>
          <p:nvPr>
            <p:extLst>
              <p:ext uri="{D42A27DB-BD31-4B8C-83A1-F6EECF244321}">
                <p14:modId xmlns:p14="http://schemas.microsoft.com/office/powerpoint/2010/main" val="2853917444"/>
              </p:ext>
            </p:extLst>
          </p:nvPr>
        </p:nvGraphicFramePr>
        <p:xfrm>
          <a:off x="1286635" y="1223755"/>
          <a:ext cx="5265584" cy="1260138"/>
        </p:xfrm>
        <a:graphic>
          <a:graphicData uri="http://schemas.openxmlformats.org/drawingml/2006/table">
            <a:tbl>
              <a:tblPr firstRow="1" firstCol="1" bandRow="1">
                <a:tableStyleId>{073A0DAA-6AF3-43AB-8588-CEC1D06C72B9}</a:tableStyleId>
              </a:tblPr>
              <a:tblGrid>
                <a:gridCol w="1088558"/>
                <a:gridCol w="911352"/>
                <a:gridCol w="1088558"/>
                <a:gridCol w="1088558"/>
                <a:gridCol w="1088558"/>
              </a:tblGrid>
              <a:tr h="210023">
                <a:tc gridSpan="5">
                  <a:txBody>
                    <a:bodyPr/>
                    <a:lstStyle/>
                    <a:p>
                      <a:pPr algn="ctr">
                        <a:spcAft>
                          <a:spcPts val="0"/>
                        </a:spcAft>
                      </a:pPr>
                      <a:r>
                        <a:rPr lang="cs-CZ" sz="1100" dirty="0">
                          <a:effectLst/>
                        </a:rPr>
                        <a:t>Účinnost - špičkové kotelny</a:t>
                      </a:r>
                      <a:endParaRPr lang="cs-CZ" sz="1100" dirty="0">
                        <a:effectLst/>
                        <a:latin typeface="Times New Roman"/>
                        <a:ea typeface="Times New Roman"/>
                      </a:endParaRPr>
                    </a:p>
                  </a:txBody>
                  <a:tcPr marL="44450" marR="44450" marT="0" marB="0" anchor="ct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r>
              <a:tr h="210023">
                <a:tc rowSpan="2">
                  <a:txBody>
                    <a:bodyPr/>
                    <a:lstStyle/>
                    <a:p>
                      <a:pPr algn="ctr">
                        <a:spcAft>
                          <a:spcPts val="0"/>
                        </a:spcAft>
                      </a:pPr>
                      <a:r>
                        <a:rPr lang="cs-CZ" sz="1100">
                          <a:effectLst/>
                        </a:rPr>
                        <a:t>Okrsek</a:t>
                      </a:r>
                      <a:endParaRPr lang="cs-CZ" sz="1100">
                        <a:effectLst/>
                        <a:latin typeface="Times New Roman"/>
                        <a:ea typeface="Times New Roman"/>
                      </a:endParaRPr>
                    </a:p>
                  </a:txBody>
                  <a:tcPr marL="44450" marR="44450" marT="0" marB="0" anchor="ctr"/>
                </a:tc>
                <a:tc rowSpan="2">
                  <a:txBody>
                    <a:bodyPr/>
                    <a:lstStyle/>
                    <a:p>
                      <a:pPr algn="ctr">
                        <a:spcAft>
                          <a:spcPts val="0"/>
                        </a:spcAft>
                      </a:pPr>
                      <a:r>
                        <a:rPr lang="cs-CZ" sz="1100" b="1" dirty="0">
                          <a:effectLst/>
                        </a:rPr>
                        <a:t>Špičková kotelna</a:t>
                      </a:r>
                      <a:endParaRPr lang="cs-CZ" sz="1100" b="1" dirty="0">
                        <a:effectLst/>
                        <a:latin typeface="Times New Roman"/>
                        <a:ea typeface="Times New Roman"/>
                      </a:endParaRPr>
                    </a:p>
                  </a:txBody>
                  <a:tcPr marL="44450" marR="44450" marT="0" marB="0" anchor="ctr"/>
                </a:tc>
                <a:tc>
                  <a:txBody>
                    <a:bodyPr/>
                    <a:lstStyle/>
                    <a:p>
                      <a:pPr algn="ctr">
                        <a:spcAft>
                          <a:spcPts val="0"/>
                        </a:spcAft>
                      </a:pPr>
                      <a:r>
                        <a:rPr lang="cs-CZ" sz="1100" b="1" dirty="0">
                          <a:effectLst/>
                        </a:rPr>
                        <a:t>Tepelné ztráty</a:t>
                      </a:r>
                      <a:endParaRPr lang="cs-CZ" sz="1100" b="1" dirty="0">
                        <a:effectLst/>
                        <a:latin typeface="Times New Roman"/>
                        <a:ea typeface="Times New Roman"/>
                      </a:endParaRPr>
                    </a:p>
                  </a:txBody>
                  <a:tcPr marL="44450" marR="44450" marT="0" marB="0" anchor="ctr"/>
                </a:tc>
                <a:tc>
                  <a:txBody>
                    <a:bodyPr/>
                    <a:lstStyle/>
                    <a:p>
                      <a:pPr algn="ctr">
                        <a:spcAft>
                          <a:spcPts val="0"/>
                        </a:spcAft>
                      </a:pPr>
                      <a:r>
                        <a:rPr lang="cs-CZ" sz="1100" b="1" dirty="0">
                          <a:effectLst/>
                        </a:rPr>
                        <a:t>Účinnost</a:t>
                      </a:r>
                      <a:endParaRPr lang="cs-CZ" sz="1100" b="1" dirty="0">
                        <a:effectLst/>
                        <a:latin typeface="Times New Roman"/>
                        <a:ea typeface="Times New Roman"/>
                      </a:endParaRPr>
                    </a:p>
                  </a:txBody>
                  <a:tcPr marL="44450" marR="44450" marT="0" marB="0" anchor="ctr"/>
                </a:tc>
                <a:tc>
                  <a:txBody>
                    <a:bodyPr/>
                    <a:lstStyle/>
                    <a:p>
                      <a:pPr algn="ctr">
                        <a:spcAft>
                          <a:spcPts val="0"/>
                        </a:spcAft>
                      </a:pPr>
                      <a:r>
                        <a:rPr lang="cs-CZ" sz="1100" b="1" dirty="0">
                          <a:effectLst/>
                        </a:rPr>
                        <a:t>Stav</a:t>
                      </a:r>
                      <a:endParaRPr lang="cs-CZ" sz="1100" b="1" dirty="0">
                        <a:effectLst/>
                        <a:latin typeface="Times New Roman"/>
                        <a:ea typeface="Times New Roman"/>
                      </a:endParaRPr>
                    </a:p>
                  </a:txBody>
                  <a:tcPr marL="44450" marR="44450" marT="0" marB="0" anchor="ctr"/>
                </a:tc>
              </a:tr>
              <a:tr h="210023">
                <a:tc vMerge="1">
                  <a:txBody>
                    <a:bodyPr/>
                    <a:lstStyle/>
                    <a:p>
                      <a:endParaRPr lang="cs-CZ"/>
                    </a:p>
                  </a:txBody>
                  <a:tcPr/>
                </a:tc>
                <a:tc vMerge="1">
                  <a:txBody>
                    <a:bodyPr/>
                    <a:lstStyle/>
                    <a:p>
                      <a:endParaRPr lang="cs-CZ"/>
                    </a:p>
                  </a:txBody>
                  <a:tcPr/>
                </a:tc>
                <a:tc>
                  <a:txBody>
                    <a:bodyPr/>
                    <a:lstStyle/>
                    <a:p>
                      <a:pPr algn="ctr">
                        <a:spcAft>
                          <a:spcPts val="0"/>
                        </a:spcAft>
                      </a:pPr>
                      <a:r>
                        <a:rPr lang="cs-CZ" sz="1100" dirty="0">
                          <a:effectLst/>
                        </a:rPr>
                        <a:t>GJ</a:t>
                      </a:r>
                      <a:endParaRPr lang="cs-CZ" sz="1100" dirty="0">
                        <a:effectLst/>
                        <a:latin typeface="Times New Roman"/>
                        <a:ea typeface="Times New Roman"/>
                      </a:endParaRPr>
                    </a:p>
                  </a:txBody>
                  <a:tcPr marL="44450" marR="44450" marT="0" marB="0" anchor="ctr"/>
                </a:tc>
                <a:tc>
                  <a:txBody>
                    <a:bodyPr/>
                    <a:lstStyle/>
                    <a:p>
                      <a:pPr algn="ctr">
                        <a:spcAft>
                          <a:spcPts val="0"/>
                        </a:spcAft>
                      </a:pPr>
                      <a:r>
                        <a:rPr lang="cs-CZ" sz="1100">
                          <a:effectLst/>
                        </a:rPr>
                        <a:t>%</a:t>
                      </a:r>
                      <a:endParaRPr lang="cs-CZ" sz="1100">
                        <a:effectLst/>
                        <a:latin typeface="Times New Roman"/>
                        <a:ea typeface="Times New Roman"/>
                      </a:endParaRPr>
                    </a:p>
                  </a:txBody>
                  <a:tcPr marL="44450" marR="44450" marT="0" marB="0" anchor="ctr"/>
                </a:tc>
                <a:tc>
                  <a:txBody>
                    <a:bodyPr/>
                    <a:lstStyle/>
                    <a:p>
                      <a:pPr algn="ctr">
                        <a:spcAft>
                          <a:spcPts val="0"/>
                        </a:spcAft>
                      </a:pPr>
                      <a:r>
                        <a:rPr lang="cs-CZ" sz="1100">
                          <a:effectLst/>
                        </a:rPr>
                        <a:t>-</a:t>
                      </a:r>
                      <a:endParaRPr lang="cs-CZ" sz="1100">
                        <a:effectLst/>
                        <a:latin typeface="Times New Roman"/>
                        <a:ea typeface="Times New Roman"/>
                      </a:endParaRPr>
                    </a:p>
                  </a:txBody>
                  <a:tcPr marL="44450" marR="44450" marT="0" marB="0" anchor="ctr"/>
                </a:tc>
              </a:tr>
              <a:tr h="210023">
                <a:tc>
                  <a:txBody>
                    <a:bodyPr/>
                    <a:lstStyle/>
                    <a:p>
                      <a:pPr>
                        <a:spcAft>
                          <a:spcPts val="0"/>
                        </a:spcAft>
                      </a:pPr>
                      <a:r>
                        <a:rPr lang="cs-CZ" sz="1100">
                          <a:effectLst/>
                        </a:rPr>
                        <a:t>Okrsek K 309 </a:t>
                      </a:r>
                      <a:endParaRPr lang="cs-CZ" sz="1100">
                        <a:effectLst/>
                        <a:latin typeface="Times New Roman"/>
                        <a:ea typeface="Times New Roman"/>
                      </a:endParaRPr>
                    </a:p>
                  </a:txBody>
                  <a:tcPr marL="44450" marR="44450" marT="0" marB="0" anchor="ctr"/>
                </a:tc>
                <a:tc>
                  <a:txBody>
                    <a:bodyPr/>
                    <a:lstStyle/>
                    <a:p>
                      <a:pPr algn="ctr">
                        <a:spcAft>
                          <a:spcPts val="0"/>
                        </a:spcAft>
                      </a:pPr>
                      <a:r>
                        <a:rPr lang="cs-CZ" sz="1100">
                          <a:effectLst/>
                        </a:rPr>
                        <a:t>K 302</a:t>
                      </a:r>
                      <a:endParaRPr lang="cs-CZ" sz="1100">
                        <a:effectLst/>
                        <a:latin typeface="Times New Roman"/>
                        <a:ea typeface="Times New Roman"/>
                      </a:endParaRPr>
                    </a:p>
                  </a:txBody>
                  <a:tcPr marL="44450" marR="44450" marT="0" marB="0" anchor="ctr"/>
                </a:tc>
                <a:tc>
                  <a:txBody>
                    <a:bodyPr/>
                    <a:lstStyle/>
                    <a:p>
                      <a:pPr algn="r">
                        <a:spcAft>
                          <a:spcPts val="0"/>
                        </a:spcAft>
                      </a:pPr>
                      <a:r>
                        <a:rPr lang="cs-CZ" sz="1100">
                          <a:effectLst/>
                        </a:rPr>
                        <a:t>202,6</a:t>
                      </a:r>
                      <a:endParaRPr lang="cs-CZ" sz="1100">
                        <a:effectLst/>
                        <a:latin typeface="Times New Roman"/>
                        <a:ea typeface="Times New Roman"/>
                      </a:endParaRPr>
                    </a:p>
                  </a:txBody>
                  <a:tcPr marL="44450" marR="44450" marT="0" marB="0" anchor="ctr"/>
                </a:tc>
                <a:tc>
                  <a:txBody>
                    <a:bodyPr/>
                    <a:lstStyle/>
                    <a:p>
                      <a:pPr algn="r">
                        <a:spcAft>
                          <a:spcPts val="0"/>
                        </a:spcAft>
                      </a:pPr>
                      <a:r>
                        <a:rPr lang="cs-CZ" sz="1100">
                          <a:effectLst/>
                        </a:rPr>
                        <a:t>86,14</a:t>
                      </a:r>
                      <a:endParaRPr lang="cs-CZ" sz="1100">
                        <a:effectLst/>
                        <a:latin typeface="Times New Roman"/>
                        <a:ea typeface="Times New Roman"/>
                      </a:endParaRPr>
                    </a:p>
                  </a:txBody>
                  <a:tcPr marL="44450" marR="44450" marT="0" marB="0" anchor="ctr"/>
                </a:tc>
                <a:tc>
                  <a:txBody>
                    <a:bodyPr/>
                    <a:lstStyle/>
                    <a:p>
                      <a:pPr algn="ctr">
                        <a:spcAft>
                          <a:spcPts val="0"/>
                        </a:spcAft>
                      </a:pPr>
                      <a:r>
                        <a:rPr lang="cs-CZ" sz="1100">
                          <a:effectLst/>
                        </a:rPr>
                        <a:t>Vyhovující</a:t>
                      </a:r>
                      <a:endParaRPr lang="cs-CZ" sz="1100">
                        <a:effectLst/>
                        <a:latin typeface="Times New Roman"/>
                        <a:ea typeface="Times New Roman"/>
                      </a:endParaRPr>
                    </a:p>
                  </a:txBody>
                  <a:tcPr marL="44450" marR="44450" marT="0" marB="0" anchor="ctr"/>
                </a:tc>
              </a:tr>
              <a:tr h="210023">
                <a:tc>
                  <a:txBody>
                    <a:bodyPr/>
                    <a:lstStyle/>
                    <a:p>
                      <a:pPr>
                        <a:spcAft>
                          <a:spcPts val="0"/>
                        </a:spcAft>
                      </a:pPr>
                      <a:r>
                        <a:rPr lang="cs-CZ" sz="1100">
                          <a:effectLst/>
                        </a:rPr>
                        <a:t>Okrsek K 317</a:t>
                      </a:r>
                      <a:endParaRPr lang="cs-CZ" sz="1100">
                        <a:effectLst/>
                        <a:latin typeface="Times New Roman"/>
                        <a:ea typeface="Times New Roman"/>
                      </a:endParaRPr>
                    </a:p>
                  </a:txBody>
                  <a:tcPr marL="44450" marR="44450" marT="0" marB="0" anchor="ctr"/>
                </a:tc>
                <a:tc>
                  <a:txBody>
                    <a:bodyPr/>
                    <a:lstStyle/>
                    <a:p>
                      <a:pPr algn="ctr">
                        <a:spcAft>
                          <a:spcPts val="0"/>
                        </a:spcAft>
                      </a:pPr>
                      <a:r>
                        <a:rPr lang="cs-CZ" sz="1100">
                          <a:effectLst/>
                        </a:rPr>
                        <a:t>K 314</a:t>
                      </a:r>
                      <a:endParaRPr lang="cs-CZ" sz="1100">
                        <a:effectLst/>
                        <a:latin typeface="Times New Roman"/>
                        <a:ea typeface="Times New Roman"/>
                      </a:endParaRPr>
                    </a:p>
                  </a:txBody>
                  <a:tcPr marL="44450" marR="44450" marT="0" marB="0" anchor="ctr"/>
                </a:tc>
                <a:tc>
                  <a:txBody>
                    <a:bodyPr/>
                    <a:lstStyle/>
                    <a:p>
                      <a:pPr algn="r">
                        <a:spcAft>
                          <a:spcPts val="0"/>
                        </a:spcAft>
                      </a:pPr>
                      <a:r>
                        <a:rPr lang="cs-CZ" sz="1100">
                          <a:effectLst/>
                        </a:rPr>
                        <a:t>177,4</a:t>
                      </a:r>
                      <a:endParaRPr lang="cs-CZ" sz="1100">
                        <a:effectLst/>
                        <a:latin typeface="Times New Roman"/>
                        <a:ea typeface="Times New Roman"/>
                      </a:endParaRPr>
                    </a:p>
                  </a:txBody>
                  <a:tcPr marL="44450" marR="44450" marT="0" marB="0" anchor="ctr"/>
                </a:tc>
                <a:tc>
                  <a:txBody>
                    <a:bodyPr/>
                    <a:lstStyle/>
                    <a:p>
                      <a:pPr algn="r">
                        <a:spcAft>
                          <a:spcPts val="0"/>
                        </a:spcAft>
                      </a:pPr>
                      <a:r>
                        <a:rPr lang="cs-CZ" sz="1100">
                          <a:effectLst/>
                        </a:rPr>
                        <a:t>87,95</a:t>
                      </a:r>
                      <a:endParaRPr lang="cs-CZ" sz="1100">
                        <a:effectLst/>
                        <a:latin typeface="Times New Roman"/>
                        <a:ea typeface="Times New Roman"/>
                      </a:endParaRPr>
                    </a:p>
                  </a:txBody>
                  <a:tcPr marL="44450" marR="44450" marT="0" marB="0" anchor="ctr"/>
                </a:tc>
                <a:tc>
                  <a:txBody>
                    <a:bodyPr/>
                    <a:lstStyle/>
                    <a:p>
                      <a:pPr algn="ctr">
                        <a:spcAft>
                          <a:spcPts val="0"/>
                        </a:spcAft>
                      </a:pPr>
                      <a:r>
                        <a:rPr lang="cs-CZ" sz="1100">
                          <a:effectLst/>
                        </a:rPr>
                        <a:t>Vyhovující</a:t>
                      </a:r>
                      <a:endParaRPr lang="cs-CZ" sz="1100">
                        <a:effectLst/>
                        <a:latin typeface="Times New Roman"/>
                        <a:ea typeface="Times New Roman"/>
                      </a:endParaRPr>
                    </a:p>
                  </a:txBody>
                  <a:tcPr marL="44450" marR="44450" marT="0" marB="0" anchor="ctr"/>
                </a:tc>
              </a:tr>
              <a:tr h="210023">
                <a:tc>
                  <a:txBody>
                    <a:bodyPr/>
                    <a:lstStyle/>
                    <a:p>
                      <a:pPr>
                        <a:spcAft>
                          <a:spcPts val="0"/>
                        </a:spcAft>
                      </a:pPr>
                      <a:r>
                        <a:rPr lang="cs-CZ" sz="1100" dirty="0">
                          <a:solidFill>
                            <a:srgbClr val="FF0000"/>
                          </a:solidFill>
                          <a:effectLst/>
                        </a:rPr>
                        <a:t>Okrsek K 331</a:t>
                      </a:r>
                      <a:endParaRPr lang="cs-CZ" sz="1100" dirty="0">
                        <a:solidFill>
                          <a:srgbClr val="FF0000"/>
                        </a:solidFill>
                        <a:effectLst/>
                        <a:latin typeface="Times New Roman"/>
                        <a:ea typeface="Times New Roman"/>
                      </a:endParaRPr>
                    </a:p>
                  </a:txBody>
                  <a:tcPr marL="44450" marR="44450" marT="0" marB="0" anchor="ctr"/>
                </a:tc>
                <a:tc>
                  <a:txBody>
                    <a:bodyPr/>
                    <a:lstStyle/>
                    <a:p>
                      <a:pPr algn="ctr">
                        <a:spcAft>
                          <a:spcPts val="0"/>
                        </a:spcAft>
                      </a:pPr>
                      <a:r>
                        <a:rPr lang="cs-CZ" sz="1100">
                          <a:solidFill>
                            <a:srgbClr val="FF0000"/>
                          </a:solidFill>
                          <a:effectLst/>
                        </a:rPr>
                        <a:t>K 325</a:t>
                      </a:r>
                      <a:endParaRPr lang="cs-CZ" sz="1100">
                        <a:solidFill>
                          <a:srgbClr val="FF0000"/>
                        </a:solidFill>
                        <a:effectLst/>
                        <a:latin typeface="Times New Roman"/>
                        <a:ea typeface="Times New Roman"/>
                      </a:endParaRPr>
                    </a:p>
                  </a:txBody>
                  <a:tcPr marL="44450" marR="44450" marT="0" marB="0" anchor="ctr"/>
                </a:tc>
                <a:tc>
                  <a:txBody>
                    <a:bodyPr/>
                    <a:lstStyle/>
                    <a:p>
                      <a:pPr algn="r">
                        <a:spcAft>
                          <a:spcPts val="0"/>
                        </a:spcAft>
                      </a:pPr>
                      <a:r>
                        <a:rPr lang="cs-CZ" sz="1100">
                          <a:solidFill>
                            <a:srgbClr val="FF0000"/>
                          </a:solidFill>
                          <a:effectLst/>
                        </a:rPr>
                        <a:t>200,6</a:t>
                      </a:r>
                      <a:endParaRPr lang="cs-CZ" sz="1100">
                        <a:solidFill>
                          <a:srgbClr val="FF0000"/>
                        </a:solidFill>
                        <a:effectLst/>
                        <a:latin typeface="Times New Roman"/>
                        <a:ea typeface="Times New Roman"/>
                      </a:endParaRPr>
                    </a:p>
                  </a:txBody>
                  <a:tcPr marL="44450" marR="44450" marT="0" marB="0" anchor="ctr"/>
                </a:tc>
                <a:tc>
                  <a:txBody>
                    <a:bodyPr/>
                    <a:lstStyle/>
                    <a:p>
                      <a:pPr algn="r">
                        <a:spcAft>
                          <a:spcPts val="0"/>
                        </a:spcAft>
                      </a:pPr>
                      <a:r>
                        <a:rPr lang="cs-CZ" sz="1100">
                          <a:solidFill>
                            <a:srgbClr val="FF0000"/>
                          </a:solidFill>
                          <a:effectLst/>
                        </a:rPr>
                        <a:t>69,86</a:t>
                      </a:r>
                      <a:endParaRPr lang="cs-CZ" sz="1100">
                        <a:solidFill>
                          <a:srgbClr val="FF0000"/>
                        </a:solidFill>
                        <a:effectLst/>
                        <a:latin typeface="Times New Roman"/>
                        <a:ea typeface="Times New Roman"/>
                      </a:endParaRPr>
                    </a:p>
                  </a:txBody>
                  <a:tcPr marL="44450" marR="44450" marT="0" marB="0" anchor="ctr"/>
                </a:tc>
                <a:tc>
                  <a:txBody>
                    <a:bodyPr/>
                    <a:lstStyle/>
                    <a:p>
                      <a:pPr algn="ctr">
                        <a:spcAft>
                          <a:spcPts val="0"/>
                        </a:spcAft>
                      </a:pPr>
                      <a:r>
                        <a:rPr lang="cs-CZ" sz="1100" dirty="0">
                          <a:solidFill>
                            <a:srgbClr val="FF0000"/>
                          </a:solidFill>
                          <a:effectLst/>
                        </a:rPr>
                        <a:t>Nevyhovující</a:t>
                      </a:r>
                      <a:endParaRPr lang="cs-CZ" sz="1100" dirty="0">
                        <a:solidFill>
                          <a:srgbClr val="FF0000"/>
                        </a:solidFill>
                        <a:effectLst/>
                        <a:latin typeface="Times New Roman"/>
                        <a:ea typeface="Times New Roman"/>
                      </a:endParaRPr>
                    </a:p>
                  </a:txBody>
                  <a:tcPr marL="44450" marR="44450" marT="0" marB="0" anchor="ctr"/>
                </a:tc>
              </a:tr>
            </a:tbl>
          </a:graphicData>
        </a:graphic>
      </p:graphicFrame>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1660" y="3338990"/>
            <a:ext cx="4468813" cy="2084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713080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7" name="Text Box 5"/>
          <p:cNvSpPr txBox="1">
            <a:spLocks noChangeArrowheads="1"/>
          </p:cNvSpPr>
          <p:nvPr/>
        </p:nvSpPr>
        <p:spPr bwMode="auto">
          <a:xfrm>
            <a:off x="250825" y="279400"/>
            <a:ext cx="8712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defRPr/>
            </a:pPr>
            <a:r>
              <a:rPr lang="cs-CZ" sz="2800" u="sng" dirty="0" smtClean="0">
                <a:solidFill>
                  <a:srgbClr val="000000"/>
                </a:solidFill>
                <a:effectLst>
                  <a:outerShdw blurRad="38100" dist="38100" dir="2700000" algn="tl">
                    <a:srgbClr val="C0C0C0"/>
                  </a:outerShdw>
                </a:effectLst>
                <a:latin typeface="Arial" charset="0"/>
                <a:ea typeface="Lucida Sans Unicode" pitchFamily="34" charset="0"/>
                <a:cs typeface="Lucida Sans Unicode" pitchFamily="34" charset="0"/>
              </a:rPr>
              <a:t>Zhodnocení stávajícího stavu</a:t>
            </a:r>
            <a:endParaRPr lang="cs-CZ" sz="2800" u="sng" dirty="0">
              <a:solidFill>
                <a:srgbClr val="000000"/>
              </a:solidFill>
              <a:effectLst>
                <a:outerShdw blurRad="38100" dist="38100" dir="2700000" algn="tl">
                  <a:srgbClr val="C0C0C0"/>
                </a:outerShdw>
              </a:effectLst>
              <a:latin typeface="Arial" charset="0"/>
              <a:ea typeface="Lucida Sans Unicode" pitchFamily="34" charset="0"/>
              <a:cs typeface="Lucida Sans Unicode" pitchFamily="34" charset="0"/>
            </a:endParaRPr>
          </a:p>
        </p:txBody>
      </p:sp>
      <p:sp>
        <p:nvSpPr>
          <p:cNvPr id="6" name="Zástupný symbol pro obsah 5"/>
          <p:cNvSpPr>
            <a:spLocks noGrp="1"/>
          </p:cNvSpPr>
          <p:nvPr>
            <p:ph idx="1"/>
          </p:nvPr>
        </p:nvSpPr>
        <p:spPr>
          <a:xfrm>
            <a:off x="492125" y="798513"/>
            <a:ext cx="8355350" cy="4610707"/>
          </a:xfrm>
        </p:spPr>
        <p:txBody>
          <a:bodyPr/>
          <a:lstStyle/>
          <a:p>
            <a:r>
              <a:rPr lang="cs-CZ" sz="2400" b="1" dirty="0" smtClean="0">
                <a:solidFill>
                  <a:srgbClr val="000000"/>
                </a:solidFill>
              </a:rPr>
              <a:t>Zhodnocení stávající ceny </a:t>
            </a:r>
            <a:r>
              <a:rPr lang="cs-CZ" sz="2400" b="1" dirty="0" smtClean="0">
                <a:solidFill>
                  <a:srgbClr val="000000"/>
                </a:solidFill>
              </a:rPr>
              <a:t>tepla</a:t>
            </a:r>
          </a:p>
          <a:p>
            <a:r>
              <a:rPr lang="cs-CZ" sz="1600" b="1" dirty="0" smtClean="0">
                <a:solidFill>
                  <a:srgbClr val="000000"/>
                </a:solidFill>
              </a:rPr>
              <a:t>Stávající cena tepla – 603 Kč/GJ bez DPH, 694 Kč/GJ s DPH</a:t>
            </a:r>
            <a:endParaRPr lang="cs-CZ" sz="1600" b="1" dirty="0" smtClean="0">
              <a:solidFill>
                <a:srgbClr val="000000"/>
              </a:solidFill>
            </a:endParaRPr>
          </a:p>
          <a:p>
            <a:pPr lvl="1"/>
            <a:r>
              <a:rPr lang="cs-CZ" sz="2000" dirty="0" smtClean="0">
                <a:solidFill>
                  <a:srgbClr val="000000"/>
                </a:solidFill>
              </a:rPr>
              <a:t>Zhodnocení nákupu paliva</a:t>
            </a:r>
          </a:p>
          <a:p>
            <a:pPr lvl="1"/>
            <a:endParaRPr lang="cs-CZ" sz="2000" dirty="0">
              <a:solidFill>
                <a:srgbClr val="000000"/>
              </a:solidFill>
            </a:endParaRPr>
          </a:p>
          <a:p>
            <a:pPr lvl="1"/>
            <a:endParaRPr lang="cs-CZ" sz="2000" dirty="0" smtClean="0">
              <a:solidFill>
                <a:srgbClr val="000000"/>
              </a:solidFill>
            </a:endParaRPr>
          </a:p>
          <a:p>
            <a:pPr marL="457200" lvl="1" indent="0">
              <a:buNone/>
            </a:pPr>
            <a:endParaRPr lang="cs-CZ" sz="2000" dirty="0">
              <a:solidFill>
                <a:srgbClr val="000000"/>
              </a:solidFill>
            </a:endParaRPr>
          </a:p>
          <a:p>
            <a:pPr lvl="1"/>
            <a:r>
              <a:rPr lang="cs-CZ" sz="2000" dirty="0" smtClean="0">
                <a:solidFill>
                  <a:srgbClr val="000000"/>
                </a:solidFill>
              </a:rPr>
              <a:t>Zhodnocení plateb za nájemné</a:t>
            </a:r>
          </a:p>
          <a:p>
            <a:pPr lvl="1"/>
            <a:endParaRPr lang="cs-CZ" sz="2000" dirty="0">
              <a:solidFill>
                <a:srgbClr val="000000"/>
              </a:solidFill>
            </a:endParaRPr>
          </a:p>
          <a:p>
            <a:pPr lvl="1"/>
            <a:endParaRPr lang="cs-CZ" sz="2000" dirty="0" smtClean="0">
              <a:solidFill>
                <a:srgbClr val="000000"/>
              </a:solidFill>
            </a:endParaRPr>
          </a:p>
          <a:p>
            <a:pPr lvl="1"/>
            <a:endParaRPr lang="cs-CZ" sz="2000" dirty="0">
              <a:solidFill>
                <a:srgbClr val="000000"/>
              </a:solidFill>
            </a:endParaRPr>
          </a:p>
          <a:p>
            <a:pPr lvl="1"/>
            <a:endParaRPr lang="cs-CZ" sz="2000" dirty="0" smtClean="0">
              <a:solidFill>
                <a:srgbClr val="000000"/>
              </a:solidFill>
            </a:endParaRPr>
          </a:p>
          <a:p>
            <a:pPr marL="0" indent="0">
              <a:buNone/>
            </a:pPr>
            <a:endParaRPr lang="cs-CZ" sz="2400" dirty="0">
              <a:solidFill>
                <a:srgbClr val="000000"/>
              </a:solidFill>
            </a:endParaRPr>
          </a:p>
          <a:p>
            <a:pPr lvl="0"/>
            <a:r>
              <a:rPr lang="cs-CZ" sz="1400" b="1" dirty="0"/>
              <a:t>Platnost smlouvy s RWE skončí 31. 12. </a:t>
            </a:r>
            <a:r>
              <a:rPr lang="cs-CZ" sz="1400" b="1" dirty="0" smtClean="0"/>
              <a:t>2018.</a:t>
            </a:r>
            <a:endParaRPr lang="cs-CZ" sz="1400" b="1" dirty="0"/>
          </a:p>
          <a:p>
            <a:pPr lvl="0"/>
            <a:r>
              <a:rPr lang="cs-CZ" sz="1400" b="1" dirty="0"/>
              <a:t>Platnost smluv na nájemné pro BD Písečná a Písečná II + město Blansko ve výši 479 </a:t>
            </a:r>
            <a:r>
              <a:rPr lang="cs-CZ" sz="1400" b="1" dirty="0" smtClean="0"/>
              <a:t>445 Kč bez </a:t>
            </a:r>
            <a:r>
              <a:rPr lang="cs-CZ" sz="1400" b="1" dirty="0"/>
              <a:t>DPH/rok je do 31. 12. 2018. </a:t>
            </a:r>
          </a:p>
          <a:p>
            <a:pPr lvl="0"/>
            <a:r>
              <a:rPr lang="cs-CZ" sz="1400" b="1" dirty="0"/>
              <a:t>Platnost smlouvy na nájemné pro Město Blansko ve výši 34 999 Kč bez DPH/rok je do 7. 11. 2018. </a:t>
            </a:r>
          </a:p>
          <a:p>
            <a:pPr lvl="1"/>
            <a:endParaRPr lang="cs-CZ" sz="2000" dirty="0" smtClean="0">
              <a:solidFill>
                <a:srgbClr val="000000"/>
              </a:solidFill>
            </a:endParaRPr>
          </a:p>
          <a:p>
            <a:pPr marL="457200" lvl="1" indent="0">
              <a:buNone/>
            </a:pPr>
            <a:r>
              <a:rPr lang="cs-CZ" sz="2000" dirty="0" smtClean="0">
                <a:solidFill>
                  <a:srgbClr val="000000"/>
                </a:solidFill>
              </a:rPr>
              <a:t>	</a:t>
            </a:r>
          </a:p>
          <a:p>
            <a:pPr marL="0" indent="0">
              <a:buNone/>
            </a:pPr>
            <a:r>
              <a:rPr lang="cs-CZ" sz="2400" dirty="0" smtClean="0">
                <a:solidFill>
                  <a:srgbClr val="000000"/>
                </a:solidFill>
              </a:rPr>
              <a:t>	</a:t>
            </a:r>
          </a:p>
          <a:p>
            <a:pPr marL="0" indent="0">
              <a:buNone/>
            </a:pPr>
            <a:endParaRPr lang="cs-CZ" sz="2400" dirty="0">
              <a:solidFill>
                <a:srgbClr val="000000"/>
              </a:solidFill>
            </a:endParaRPr>
          </a:p>
          <a:p>
            <a:pPr marL="0" indent="0">
              <a:buNone/>
            </a:pPr>
            <a:endParaRPr lang="cs-CZ" sz="2400" dirty="0">
              <a:solidFill>
                <a:srgbClr val="000000"/>
              </a:solidFill>
            </a:endParaRPr>
          </a:p>
        </p:txBody>
      </p:sp>
      <p:graphicFrame>
        <p:nvGraphicFramePr>
          <p:cNvPr id="2" name="Tabulka 1"/>
          <p:cNvGraphicFramePr>
            <a:graphicFrameLocks noGrp="1"/>
          </p:cNvGraphicFramePr>
          <p:nvPr>
            <p:extLst>
              <p:ext uri="{D42A27DB-BD31-4B8C-83A1-F6EECF244321}">
                <p14:modId xmlns:p14="http://schemas.microsoft.com/office/powerpoint/2010/main" val="1928301960"/>
              </p:ext>
            </p:extLst>
          </p:nvPr>
        </p:nvGraphicFramePr>
        <p:xfrm>
          <a:off x="1826695" y="2078850"/>
          <a:ext cx="4394200" cy="952500"/>
        </p:xfrm>
        <a:graphic>
          <a:graphicData uri="http://schemas.openxmlformats.org/drawingml/2006/table">
            <a:tbl>
              <a:tblPr firstRow="1" firstCol="1" bandRow="1">
                <a:tableStyleId>{073A0DAA-6AF3-43AB-8588-CEC1D06C72B9}</a:tableStyleId>
              </a:tblPr>
              <a:tblGrid>
                <a:gridCol w="1930400"/>
                <a:gridCol w="889000"/>
                <a:gridCol w="787400"/>
                <a:gridCol w="787400"/>
              </a:tblGrid>
              <a:tr h="161925">
                <a:tc rowSpan="2">
                  <a:txBody>
                    <a:bodyPr/>
                    <a:lstStyle/>
                    <a:p>
                      <a:pPr algn="ctr">
                        <a:spcAft>
                          <a:spcPts val="0"/>
                        </a:spcAft>
                      </a:pPr>
                      <a:r>
                        <a:rPr lang="cs-CZ" sz="1000" dirty="0">
                          <a:effectLst/>
                        </a:rPr>
                        <a:t>Nákup ZP - komodita</a:t>
                      </a:r>
                      <a:endParaRPr lang="cs-CZ" sz="1200" dirty="0">
                        <a:effectLst/>
                        <a:latin typeface="Times New Roman"/>
                        <a:ea typeface="Times New Roman"/>
                      </a:endParaRPr>
                    </a:p>
                  </a:txBody>
                  <a:tcPr marL="44450" marR="44450" marT="0" marB="0" anchor="ctr"/>
                </a:tc>
                <a:tc>
                  <a:txBody>
                    <a:bodyPr/>
                    <a:lstStyle/>
                    <a:p>
                      <a:pPr algn="ctr">
                        <a:spcAft>
                          <a:spcPts val="0"/>
                        </a:spcAft>
                      </a:pPr>
                      <a:r>
                        <a:rPr lang="cs-CZ" sz="1000">
                          <a:effectLst/>
                        </a:rPr>
                        <a:t>2013</a:t>
                      </a:r>
                      <a:endParaRPr lang="cs-CZ" sz="1200">
                        <a:effectLst/>
                        <a:latin typeface="Times New Roman"/>
                        <a:ea typeface="Times New Roman"/>
                      </a:endParaRPr>
                    </a:p>
                  </a:txBody>
                  <a:tcPr marL="44450" marR="44450" marT="0" marB="0" anchor="ctr"/>
                </a:tc>
                <a:tc>
                  <a:txBody>
                    <a:bodyPr/>
                    <a:lstStyle/>
                    <a:p>
                      <a:pPr algn="ctr">
                        <a:spcAft>
                          <a:spcPts val="0"/>
                        </a:spcAft>
                      </a:pPr>
                      <a:r>
                        <a:rPr lang="cs-CZ" sz="1000">
                          <a:effectLst/>
                        </a:rPr>
                        <a:t>2014</a:t>
                      </a:r>
                      <a:endParaRPr lang="cs-CZ" sz="1200">
                        <a:effectLst/>
                        <a:latin typeface="Times New Roman"/>
                        <a:ea typeface="Times New Roman"/>
                      </a:endParaRPr>
                    </a:p>
                  </a:txBody>
                  <a:tcPr marL="44450" marR="44450" marT="0" marB="0" anchor="ctr"/>
                </a:tc>
                <a:tc>
                  <a:txBody>
                    <a:bodyPr/>
                    <a:lstStyle/>
                    <a:p>
                      <a:pPr algn="ctr">
                        <a:spcAft>
                          <a:spcPts val="0"/>
                        </a:spcAft>
                      </a:pPr>
                      <a:r>
                        <a:rPr lang="cs-CZ" sz="1000">
                          <a:effectLst/>
                        </a:rPr>
                        <a:t>2015</a:t>
                      </a:r>
                      <a:endParaRPr lang="cs-CZ" sz="1200">
                        <a:effectLst/>
                        <a:latin typeface="Times New Roman"/>
                        <a:ea typeface="Times New Roman"/>
                      </a:endParaRPr>
                    </a:p>
                  </a:txBody>
                  <a:tcPr marL="44450" marR="44450" marT="0" marB="0" anchor="ctr"/>
                </a:tc>
              </a:tr>
              <a:tr h="161925">
                <a:tc vMerge="1">
                  <a:txBody>
                    <a:bodyPr/>
                    <a:lstStyle/>
                    <a:p>
                      <a:endParaRPr lang="cs-CZ"/>
                    </a:p>
                  </a:txBody>
                  <a:tcPr/>
                </a:tc>
                <a:tc>
                  <a:txBody>
                    <a:bodyPr/>
                    <a:lstStyle/>
                    <a:p>
                      <a:pPr algn="ctr">
                        <a:spcAft>
                          <a:spcPts val="0"/>
                        </a:spcAft>
                      </a:pPr>
                      <a:r>
                        <a:rPr lang="cs-CZ" sz="1000">
                          <a:effectLst/>
                        </a:rPr>
                        <a:t>Kč/MWh</a:t>
                      </a:r>
                      <a:endParaRPr lang="cs-CZ" sz="1200">
                        <a:effectLst/>
                        <a:latin typeface="Times New Roman"/>
                        <a:ea typeface="Times New Roman"/>
                      </a:endParaRPr>
                    </a:p>
                  </a:txBody>
                  <a:tcPr marL="44450" marR="44450" marT="0" marB="0" anchor="ctr"/>
                </a:tc>
                <a:tc>
                  <a:txBody>
                    <a:bodyPr/>
                    <a:lstStyle/>
                    <a:p>
                      <a:pPr algn="ctr">
                        <a:spcAft>
                          <a:spcPts val="0"/>
                        </a:spcAft>
                      </a:pPr>
                      <a:r>
                        <a:rPr lang="cs-CZ" sz="1000">
                          <a:effectLst/>
                        </a:rPr>
                        <a:t>Kč/MWh</a:t>
                      </a:r>
                      <a:endParaRPr lang="cs-CZ" sz="1200">
                        <a:effectLst/>
                        <a:latin typeface="Times New Roman"/>
                        <a:ea typeface="Times New Roman"/>
                      </a:endParaRPr>
                    </a:p>
                  </a:txBody>
                  <a:tcPr marL="44450" marR="44450" marT="0" marB="0" anchor="ctr"/>
                </a:tc>
                <a:tc>
                  <a:txBody>
                    <a:bodyPr/>
                    <a:lstStyle/>
                    <a:p>
                      <a:pPr algn="ctr">
                        <a:spcAft>
                          <a:spcPts val="0"/>
                        </a:spcAft>
                      </a:pPr>
                      <a:r>
                        <a:rPr lang="cs-CZ" sz="1000">
                          <a:effectLst/>
                        </a:rPr>
                        <a:t>Kč/MWh</a:t>
                      </a:r>
                      <a:endParaRPr lang="cs-CZ" sz="1200">
                        <a:effectLst/>
                        <a:latin typeface="Times New Roman"/>
                        <a:ea typeface="Times New Roman"/>
                      </a:endParaRPr>
                    </a:p>
                  </a:txBody>
                  <a:tcPr marL="44450" marR="44450" marT="0" marB="0" anchor="ctr"/>
                </a:tc>
              </a:tr>
              <a:tr h="161925">
                <a:tc>
                  <a:txBody>
                    <a:bodyPr/>
                    <a:lstStyle/>
                    <a:p>
                      <a:pPr>
                        <a:spcAft>
                          <a:spcPts val="0"/>
                        </a:spcAft>
                      </a:pPr>
                      <a:r>
                        <a:rPr lang="cs-CZ" sz="1000">
                          <a:effectLst/>
                        </a:rPr>
                        <a:t>Průměrná cena - na trhu</a:t>
                      </a:r>
                      <a:endParaRPr lang="cs-CZ" sz="1200">
                        <a:effectLst/>
                        <a:latin typeface="Times New Roman"/>
                        <a:ea typeface="Times New Roman"/>
                      </a:endParaRPr>
                    </a:p>
                  </a:txBody>
                  <a:tcPr marL="44450" marR="44450" marT="0" marB="0" anchor="ctr"/>
                </a:tc>
                <a:tc>
                  <a:txBody>
                    <a:bodyPr/>
                    <a:lstStyle/>
                    <a:p>
                      <a:pPr algn="r">
                        <a:spcAft>
                          <a:spcPts val="0"/>
                        </a:spcAft>
                      </a:pPr>
                      <a:r>
                        <a:rPr lang="cs-CZ" sz="1000">
                          <a:effectLst/>
                        </a:rPr>
                        <a:t>732,5</a:t>
                      </a:r>
                      <a:endParaRPr lang="cs-CZ" sz="1200">
                        <a:effectLst/>
                        <a:latin typeface="Times New Roman"/>
                        <a:ea typeface="Times New Roman"/>
                      </a:endParaRPr>
                    </a:p>
                  </a:txBody>
                  <a:tcPr marL="44450" marR="44450" marT="0" marB="0" anchor="ctr"/>
                </a:tc>
                <a:tc>
                  <a:txBody>
                    <a:bodyPr/>
                    <a:lstStyle/>
                    <a:p>
                      <a:pPr algn="r">
                        <a:spcAft>
                          <a:spcPts val="0"/>
                        </a:spcAft>
                      </a:pPr>
                      <a:r>
                        <a:rPr lang="cs-CZ" sz="1000">
                          <a:effectLst/>
                        </a:rPr>
                        <a:t>751,7</a:t>
                      </a:r>
                      <a:endParaRPr lang="cs-CZ" sz="1200">
                        <a:effectLst/>
                        <a:latin typeface="Times New Roman"/>
                        <a:ea typeface="Times New Roman"/>
                      </a:endParaRPr>
                    </a:p>
                  </a:txBody>
                  <a:tcPr marL="44450" marR="44450" marT="0" marB="0" anchor="ctr"/>
                </a:tc>
                <a:tc>
                  <a:txBody>
                    <a:bodyPr/>
                    <a:lstStyle/>
                    <a:p>
                      <a:pPr algn="r">
                        <a:spcAft>
                          <a:spcPts val="0"/>
                        </a:spcAft>
                      </a:pPr>
                      <a:r>
                        <a:rPr lang="cs-CZ" sz="1000">
                          <a:effectLst/>
                        </a:rPr>
                        <a:t>675,5</a:t>
                      </a:r>
                      <a:endParaRPr lang="cs-CZ" sz="1200">
                        <a:effectLst/>
                        <a:latin typeface="Times New Roman"/>
                        <a:ea typeface="Times New Roman"/>
                      </a:endParaRPr>
                    </a:p>
                  </a:txBody>
                  <a:tcPr marL="44450" marR="44450" marT="0" marB="0" anchor="ctr"/>
                </a:tc>
              </a:tr>
              <a:tr h="161925">
                <a:tc>
                  <a:txBody>
                    <a:bodyPr/>
                    <a:lstStyle/>
                    <a:p>
                      <a:pPr>
                        <a:spcAft>
                          <a:spcPts val="0"/>
                        </a:spcAft>
                      </a:pPr>
                      <a:r>
                        <a:rPr lang="cs-CZ" sz="1000">
                          <a:effectLst/>
                        </a:rPr>
                        <a:t>Průměrná cena - nákup Blansko</a:t>
                      </a:r>
                      <a:endParaRPr lang="cs-CZ" sz="1200">
                        <a:effectLst/>
                        <a:latin typeface="Times New Roman"/>
                        <a:ea typeface="Times New Roman"/>
                      </a:endParaRPr>
                    </a:p>
                  </a:txBody>
                  <a:tcPr marL="44450" marR="44450" marT="0" marB="0" anchor="ctr"/>
                </a:tc>
                <a:tc>
                  <a:txBody>
                    <a:bodyPr/>
                    <a:lstStyle/>
                    <a:p>
                      <a:pPr algn="r">
                        <a:spcAft>
                          <a:spcPts val="0"/>
                        </a:spcAft>
                      </a:pPr>
                      <a:r>
                        <a:rPr lang="cs-CZ" sz="1000">
                          <a:effectLst/>
                        </a:rPr>
                        <a:t>733,9</a:t>
                      </a:r>
                      <a:endParaRPr lang="cs-CZ" sz="1200">
                        <a:effectLst/>
                        <a:latin typeface="Times New Roman"/>
                        <a:ea typeface="Times New Roman"/>
                      </a:endParaRPr>
                    </a:p>
                  </a:txBody>
                  <a:tcPr marL="44450" marR="44450" marT="0" marB="0" anchor="ctr"/>
                </a:tc>
                <a:tc>
                  <a:txBody>
                    <a:bodyPr/>
                    <a:lstStyle/>
                    <a:p>
                      <a:pPr algn="r">
                        <a:spcAft>
                          <a:spcPts val="0"/>
                        </a:spcAft>
                      </a:pPr>
                      <a:r>
                        <a:rPr lang="cs-CZ" sz="1000">
                          <a:effectLst/>
                        </a:rPr>
                        <a:t>704,4</a:t>
                      </a:r>
                      <a:endParaRPr lang="cs-CZ" sz="1200">
                        <a:effectLst/>
                        <a:latin typeface="Times New Roman"/>
                        <a:ea typeface="Times New Roman"/>
                      </a:endParaRPr>
                    </a:p>
                  </a:txBody>
                  <a:tcPr marL="44450" marR="44450" marT="0" marB="0" anchor="ctr"/>
                </a:tc>
                <a:tc>
                  <a:txBody>
                    <a:bodyPr/>
                    <a:lstStyle/>
                    <a:p>
                      <a:pPr algn="r">
                        <a:spcAft>
                          <a:spcPts val="0"/>
                        </a:spcAft>
                      </a:pPr>
                      <a:r>
                        <a:rPr lang="cs-CZ" sz="1000">
                          <a:effectLst/>
                        </a:rPr>
                        <a:t>657,8</a:t>
                      </a:r>
                      <a:endParaRPr lang="cs-CZ" sz="1200">
                        <a:effectLst/>
                        <a:latin typeface="Times New Roman"/>
                        <a:ea typeface="Times New Roman"/>
                      </a:endParaRPr>
                    </a:p>
                  </a:txBody>
                  <a:tcPr marL="44450" marR="44450" marT="0" marB="0" anchor="ctr"/>
                </a:tc>
              </a:tr>
              <a:tr h="161925">
                <a:tc>
                  <a:txBody>
                    <a:bodyPr/>
                    <a:lstStyle/>
                    <a:p>
                      <a:pPr>
                        <a:spcAft>
                          <a:spcPts val="0"/>
                        </a:spcAft>
                      </a:pPr>
                      <a:r>
                        <a:rPr lang="cs-CZ" sz="1000" b="1" dirty="0">
                          <a:effectLst/>
                        </a:rPr>
                        <a:t>Rozdíl cen </a:t>
                      </a:r>
                      <a:r>
                        <a:rPr lang="cs-CZ" sz="1000" b="1" dirty="0" smtClean="0">
                          <a:effectLst/>
                        </a:rPr>
                        <a:t>ZP</a:t>
                      </a:r>
                      <a:endParaRPr lang="cs-CZ" sz="1200" b="1" dirty="0">
                        <a:effectLst/>
                        <a:latin typeface="Times New Roman"/>
                        <a:ea typeface="Times New Roman"/>
                      </a:endParaRPr>
                    </a:p>
                  </a:txBody>
                  <a:tcPr marL="44450" marR="44450" marT="0" marB="0" anchor="ctr"/>
                </a:tc>
                <a:tc>
                  <a:txBody>
                    <a:bodyPr/>
                    <a:lstStyle/>
                    <a:p>
                      <a:pPr algn="r">
                        <a:spcAft>
                          <a:spcPts val="0"/>
                        </a:spcAft>
                      </a:pPr>
                      <a:r>
                        <a:rPr lang="cs-CZ" sz="1000" b="1" dirty="0">
                          <a:effectLst/>
                        </a:rPr>
                        <a:t>-1,4</a:t>
                      </a:r>
                      <a:endParaRPr lang="cs-CZ" sz="1200" b="1" dirty="0">
                        <a:effectLst/>
                        <a:latin typeface="Times New Roman"/>
                        <a:ea typeface="Times New Roman"/>
                      </a:endParaRPr>
                    </a:p>
                  </a:txBody>
                  <a:tcPr marL="44450" marR="44450" marT="0" marB="0" anchor="ctr"/>
                </a:tc>
                <a:tc>
                  <a:txBody>
                    <a:bodyPr/>
                    <a:lstStyle/>
                    <a:p>
                      <a:pPr algn="r">
                        <a:spcAft>
                          <a:spcPts val="0"/>
                        </a:spcAft>
                      </a:pPr>
                      <a:r>
                        <a:rPr lang="cs-CZ" sz="1000" b="1" dirty="0">
                          <a:effectLst/>
                        </a:rPr>
                        <a:t>47,2</a:t>
                      </a:r>
                      <a:endParaRPr lang="cs-CZ" sz="1200" b="1" dirty="0">
                        <a:effectLst/>
                        <a:latin typeface="Times New Roman"/>
                        <a:ea typeface="Times New Roman"/>
                      </a:endParaRPr>
                    </a:p>
                  </a:txBody>
                  <a:tcPr marL="44450" marR="44450" marT="0" marB="0" anchor="ctr"/>
                </a:tc>
                <a:tc>
                  <a:txBody>
                    <a:bodyPr/>
                    <a:lstStyle/>
                    <a:p>
                      <a:pPr algn="r">
                        <a:spcAft>
                          <a:spcPts val="0"/>
                        </a:spcAft>
                      </a:pPr>
                      <a:r>
                        <a:rPr lang="cs-CZ" sz="1000" b="1" dirty="0">
                          <a:effectLst/>
                        </a:rPr>
                        <a:t>17,7</a:t>
                      </a:r>
                      <a:endParaRPr lang="cs-CZ" sz="1200" b="1" dirty="0">
                        <a:effectLst/>
                        <a:latin typeface="Times New Roman"/>
                        <a:ea typeface="Times New Roman"/>
                      </a:endParaRPr>
                    </a:p>
                  </a:txBody>
                  <a:tcPr marL="44450" marR="44450" marT="0" marB="0" anchor="ctr"/>
                </a:tc>
              </a:tr>
            </a:tbl>
          </a:graphicData>
        </a:graphic>
      </p:graphicFrame>
      <p:pic>
        <p:nvPicPr>
          <p:cNvPr id="307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7075" y="3383995"/>
            <a:ext cx="8235950" cy="1652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152837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p:nvPr>
        </p:nvSpPr>
        <p:spPr>
          <a:xfrm>
            <a:off x="1103313" y="279400"/>
            <a:ext cx="6886575" cy="588963"/>
          </a:xfrm>
        </p:spPr>
        <p:txBody>
          <a:bodyPr vert="horz" wrap="square" lIns="91440" tIns="45720" rIns="91440" bIns="45720" numCol="1" anchor="t" anchorCtr="0" compatLnSpc="1">
            <a:prstTxWarp prst="textNoShape">
              <a:avLst/>
            </a:prstTxWarp>
          </a:bodyPr>
          <a:lstStyle/>
          <a:p>
            <a:pPr marL="0" indent="0" algn="ctr" eaLnBrk="1" hangingPunct="1">
              <a:spcBef>
                <a:spcPct val="0"/>
              </a:spcBef>
              <a:buFont typeface="Wingdings" pitchFamily="2" charset="2"/>
              <a:buNone/>
            </a:pPr>
            <a:r>
              <a:rPr lang="cs-CZ" altLang="cs-CZ" b="1" u="sng" dirty="0" smtClean="0">
                <a:solidFill>
                  <a:srgbClr val="000000"/>
                </a:solidFill>
                <a:effectLst>
                  <a:outerShdw blurRad="38100" dist="38100" dir="2700000" algn="tl">
                    <a:srgbClr val="C0C0C0"/>
                  </a:outerShdw>
                </a:effectLst>
                <a:ea typeface="Lucida Sans Unicode" pitchFamily="34" charset="0"/>
                <a:cs typeface="Lucida Sans Unicode" pitchFamily="34" charset="0"/>
              </a:rPr>
              <a:t>Navrhovaná úsporná opatření</a:t>
            </a:r>
          </a:p>
          <a:p>
            <a:pPr marL="0" indent="0" algn="ctr" eaLnBrk="1" hangingPunct="1">
              <a:spcBef>
                <a:spcPct val="0"/>
              </a:spcBef>
              <a:buFont typeface="Wingdings" pitchFamily="2" charset="2"/>
              <a:buNone/>
            </a:pPr>
            <a:endParaRPr lang="cs-CZ" altLang="cs-CZ" b="1" u="sng" dirty="0" smtClean="0">
              <a:solidFill>
                <a:srgbClr val="000000"/>
              </a:solidFill>
              <a:effectLst>
                <a:outerShdw blurRad="38100" dist="38100" dir="2700000" algn="tl">
                  <a:srgbClr val="C0C0C0"/>
                </a:outerShdw>
              </a:effectLst>
              <a:ea typeface="Lucida Sans Unicode" pitchFamily="34" charset="0"/>
              <a:cs typeface="Lucida Sans Unicode" pitchFamily="34" charset="0"/>
            </a:endParaRPr>
          </a:p>
        </p:txBody>
      </p:sp>
      <p:sp>
        <p:nvSpPr>
          <p:cNvPr id="14339" name="Rectangle 17"/>
          <p:cNvSpPr>
            <a:spLocks noChangeArrowheads="1"/>
          </p:cNvSpPr>
          <p:nvPr/>
        </p:nvSpPr>
        <p:spPr bwMode="auto">
          <a:xfrm>
            <a:off x="451995" y="1583795"/>
            <a:ext cx="8408988" cy="3139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defTabSz="449263" eaLnBrk="0" hangingPunct="0">
              <a:tabLst>
                <a:tab pos="261938" algn="l"/>
                <a:tab pos="533400"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b="1">
                <a:solidFill>
                  <a:schemeClr val="tx2"/>
                </a:solidFill>
                <a:latin typeface="Times New Roman" pitchFamily="18" charset="0"/>
              </a:defRPr>
            </a:lvl1pPr>
            <a:lvl2pPr marL="533400" indent="-266700" defTabSz="449263" eaLnBrk="0" hangingPunct="0">
              <a:tabLst>
                <a:tab pos="261938" algn="l"/>
                <a:tab pos="533400"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b="1">
                <a:solidFill>
                  <a:schemeClr val="tx2"/>
                </a:solidFill>
                <a:latin typeface="Times New Roman" pitchFamily="18" charset="0"/>
              </a:defRPr>
            </a:lvl2pPr>
            <a:lvl3pPr marL="1143000" indent="-228600" defTabSz="449263" eaLnBrk="0" hangingPunct="0">
              <a:tabLst>
                <a:tab pos="261938" algn="l"/>
                <a:tab pos="533400"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b="1">
                <a:solidFill>
                  <a:schemeClr val="tx2"/>
                </a:solidFill>
                <a:latin typeface="Times New Roman" pitchFamily="18" charset="0"/>
              </a:defRPr>
            </a:lvl3pPr>
            <a:lvl4pPr marL="1600200" indent="-228600" defTabSz="449263" eaLnBrk="0" hangingPunct="0">
              <a:tabLst>
                <a:tab pos="261938" algn="l"/>
                <a:tab pos="533400"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b="1">
                <a:solidFill>
                  <a:schemeClr val="tx2"/>
                </a:solidFill>
                <a:latin typeface="Times New Roman" pitchFamily="18" charset="0"/>
              </a:defRPr>
            </a:lvl4pPr>
            <a:lvl5pPr marL="2057400" indent="-228600" defTabSz="449263" eaLnBrk="0" hangingPunct="0">
              <a:tabLst>
                <a:tab pos="261938" algn="l"/>
                <a:tab pos="533400"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b="1">
                <a:solidFill>
                  <a:schemeClr val="tx2"/>
                </a:solidFill>
                <a:latin typeface="Times New Roman" pitchFamily="18" charset="0"/>
              </a:defRPr>
            </a:lvl5pPr>
            <a:lvl6pPr marL="2514600" indent="-228600" algn="ctr" defTabSz="449263" eaLnBrk="0" fontAlgn="base" hangingPunct="0">
              <a:spcBef>
                <a:spcPct val="0"/>
              </a:spcBef>
              <a:spcAft>
                <a:spcPct val="0"/>
              </a:spcAft>
              <a:tabLst>
                <a:tab pos="261938" algn="l"/>
                <a:tab pos="533400"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b="1">
                <a:solidFill>
                  <a:schemeClr val="tx2"/>
                </a:solidFill>
                <a:latin typeface="Times New Roman" pitchFamily="18" charset="0"/>
              </a:defRPr>
            </a:lvl6pPr>
            <a:lvl7pPr marL="2971800" indent="-228600" algn="ctr" defTabSz="449263" eaLnBrk="0" fontAlgn="base" hangingPunct="0">
              <a:spcBef>
                <a:spcPct val="0"/>
              </a:spcBef>
              <a:spcAft>
                <a:spcPct val="0"/>
              </a:spcAft>
              <a:tabLst>
                <a:tab pos="261938" algn="l"/>
                <a:tab pos="533400"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b="1">
                <a:solidFill>
                  <a:schemeClr val="tx2"/>
                </a:solidFill>
                <a:latin typeface="Times New Roman" pitchFamily="18" charset="0"/>
              </a:defRPr>
            </a:lvl7pPr>
            <a:lvl8pPr marL="3429000" indent="-228600" algn="ctr" defTabSz="449263" eaLnBrk="0" fontAlgn="base" hangingPunct="0">
              <a:spcBef>
                <a:spcPct val="0"/>
              </a:spcBef>
              <a:spcAft>
                <a:spcPct val="0"/>
              </a:spcAft>
              <a:tabLst>
                <a:tab pos="261938" algn="l"/>
                <a:tab pos="533400"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b="1">
                <a:solidFill>
                  <a:schemeClr val="tx2"/>
                </a:solidFill>
                <a:latin typeface="Times New Roman" pitchFamily="18" charset="0"/>
              </a:defRPr>
            </a:lvl8pPr>
            <a:lvl9pPr marL="3886200" indent="-228600" algn="ctr" defTabSz="449263" eaLnBrk="0" fontAlgn="base" hangingPunct="0">
              <a:spcBef>
                <a:spcPct val="0"/>
              </a:spcBef>
              <a:spcAft>
                <a:spcPct val="0"/>
              </a:spcAft>
              <a:tabLst>
                <a:tab pos="261938" algn="l"/>
                <a:tab pos="533400"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b="1">
                <a:solidFill>
                  <a:schemeClr val="tx2"/>
                </a:solidFill>
                <a:latin typeface="Times New Roman" pitchFamily="18" charset="0"/>
              </a:defRPr>
            </a:lvl9pPr>
          </a:lstStyle>
          <a:p>
            <a:pPr lvl="0" algn="just">
              <a:lnSpc>
                <a:spcPct val="120000"/>
              </a:lnSpc>
              <a:spcBef>
                <a:spcPts val="300"/>
              </a:spcBef>
              <a:spcAft>
                <a:spcPts val="300"/>
              </a:spcAft>
              <a:buFont typeface="Symbol"/>
              <a:buChar char=""/>
            </a:pPr>
            <a:r>
              <a:rPr lang="cs-CZ" sz="2000" dirty="0">
                <a:solidFill>
                  <a:srgbClr val="000000"/>
                </a:solidFill>
                <a:latin typeface="Arial"/>
                <a:ea typeface="Times New Roman"/>
                <a:cs typeface="Times New Roman"/>
              </a:rPr>
              <a:t>NO1</a:t>
            </a:r>
            <a:r>
              <a:rPr lang="cs-CZ" sz="2000" dirty="0" smtClean="0">
                <a:solidFill>
                  <a:srgbClr val="000000"/>
                </a:solidFill>
                <a:effectLst/>
                <a:latin typeface="Arial"/>
                <a:ea typeface="Times New Roman"/>
                <a:cs typeface="Times New Roman"/>
              </a:rPr>
              <a:t> –  </a:t>
            </a:r>
            <a:r>
              <a:rPr lang="cs-CZ" sz="2000" b="0" dirty="0" smtClean="0">
                <a:solidFill>
                  <a:srgbClr val="000000"/>
                </a:solidFill>
                <a:effectLst/>
                <a:latin typeface="Arial"/>
                <a:ea typeface="Times New Roman"/>
                <a:cs typeface="Times New Roman"/>
              </a:rPr>
              <a:t>Rekonstrukce provozních kotelen</a:t>
            </a:r>
          </a:p>
          <a:p>
            <a:pPr marL="0" lvl="0" indent="0" algn="just">
              <a:lnSpc>
                <a:spcPct val="120000"/>
              </a:lnSpc>
              <a:spcBef>
                <a:spcPts val="300"/>
              </a:spcBef>
              <a:spcAft>
                <a:spcPts val="300"/>
              </a:spcAft>
            </a:pPr>
            <a:endParaRPr lang="cs-CZ" sz="2000" dirty="0" smtClean="0">
              <a:solidFill>
                <a:srgbClr val="000000"/>
              </a:solidFill>
              <a:effectLst/>
              <a:latin typeface="Arial"/>
              <a:ea typeface="Times New Roman"/>
              <a:cs typeface="Times New Roman"/>
            </a:endParaRPr>
          </a:p>
          <a:p>
            <a:pPr lvl="0" algn="just">
              <a:lnSpc>
                <a:spcPct val="120000"/>
              </a:lnSpc>
              <a:spcBef>
                <a:spcPts val="300"/>
              </a:spcBef>
              <a:spcAft>
                <a:spcPts val="300"/>
              </a:spcAft>
              <a:buFont typeface="Symbol"/>
              <a:buChar char=""/>
            </a:pPr>
            <a:r>
              <a:rPr lang="cs-CZ" sz="2000" dirty="0" smtClean="0">
                <a:solidFill>
                  <a:srgbClr val="000000"/>
                </a:solidFill>
                <a:latin typeface="Arial"/>
                <a:ea typeface="Times New Roman"/>
                <a:cs typeface="Times New Roman"/>
              </a:rPr>
              <a:t>NO2</a:t>
            </a:r>
            <a:r>
              <a:rPr lang="cs-CZ" sz="2000" dirty="0">
                <a:solidFill>
                  <a:srgbClr val="000000"/>
                </a:solidFill>
                <a:latin typeface="Arial"/>
                <a:ea typeface="Times New Roman"/>
                <a:cs typeface="Times New Roman"/>
              </a:rPr>
              <a:t> </a:t>
            </a:r>
            <a:r>
              <a:rPr lang="cs-CZ" sz="2000" dirty="0" smtClean="0">
                <a:solidFill>
                  <a:srgbClr val="000000"/>
                </a:solidFill>
                <a:effectLst/>
                <a:latin typeface="Arial"/>
                <a:ea typeface="Times New Roman"/>
                <a:cs typeface="Times New Roman"/>
              </a:rPr>
              <a:t>–  </a:t>
            </a:r>
            <a:r>
              <a:rPr lang="cs-CZ" sz="2000" b="0" dirty="0" smtClean="0">
                <a:solidFill>
                  <a:srgbClr val="000000"/>
                </a:solidFill>
                <a:effectLst/>
                <a:latin typeface="Arial"/>
                <a:ea typeface="Times New Roman"/>
                <a:cs typeface="Times New Roman"/>
              </a:rPr>
              <a:t>Instalace KGJ</a:t>
            </a:r>
          </a:p>
          <a:p>
            <a:pPr marL="0" lvl="0" indent="0" algn="just">
              <a:lnSpc>
                <a:spcPct val="120000"/>
              </a:lnSpc>
              <a:spcBef>
                <a:spcPts val="300"/>
              </a:spcBef>
              <a:spcAft>
                <a:spcPts val="300"/>
              </a:spcAft>
            </a:pPr>
            <a:endParaRPr lang="cs-CZ" sz="2000" b="0" dirty="0" smtClean="0">
              <a:solidFill>
                <a:srgbClr val="000000"/>
              </a:solidFill>
              <a:effectLst/>
              <a:latin typeface="Arial"/>
              <a:ea typeface="Times New Roman"/>
              <a:cs typeface="Times New Roman"/>
            </a:endParaRPr>
          </a:p>
          <a:p>
            <a:pPr algn="just">
              <a:lnSpc>
                <a:spcPct val="120000"/>
              </a:lnSpc>
              <a:spcBef>
                <a:spcPts val="300"/>
              </a:spcBef>
              <a:spcAft>
                <a:spcPts val="300"/>
              </a:spcAft>
              <a:buFont typeface="Symbol"/>
              <a:buChar char=""/>
            </a:pPr>
            <a:r>
              <a:rPr lang="cs-CZ" sz="2000" dirty="0" smtClean="0">
                <a:solidFill>
                  <a:srgbClr val="000000"/>
                </a:solidFill>
                <a:latin typeface="Arial"/>
                <a:ea typeface="Times New Roman"/>
                <a:cs typeface="Times New Roman"/>
              </a:rPr>
              <a:t>NO3 </a:t>
            </a:r>
            <a:r>
              <a:rPr lang="cs-CZ" sz="2000" dirty="0">
                <a:solidFill>
                  <a:srgbClr val="000000"/>
                </a:solidFill>
                <a:latin typeface="Arial"/>
                <a:ea typeface="Times New Roman"/>
                <a:cs typeface="Times New Roman"/>
              </a:rPr>
              <a:t>– </a:t>
            </a:r>
            <a:r>
              <a:rPr lang="cs-CZ" sz="2000" b="0" dirty="0">
                <a:solidFill>
                  <a:srgbClr val="000000"/>
                </a:solidFill>
                <a:latin typeface="Arial"/>
                <a:ea typeface="Times New Roman"/>
                <a:cs typeface="Times New Roman"/>
              </a:rPr>
              <a:t>Instalace KGJ – externí </a:t>
            </a:r>
            <a:r>
              <a:rPr lang="cs-CZ" sz="2000" b="0" dirty="0" smtClean="0">
                <a:solidFill>
                  <a:srgbClr val="000000"/>
                </a:solidFill>
                <a:latin typeface="Arial"/>
                <a:ea typeface="Times New Roman"/>
                <a:cs typeface="Times New Roman"/>
              </a:rPr>
              <a:t>financování</a:t>
            </a:r>
          </a:p>
          <a:p>
            <a:pPr marL="0" indent="0" algn="just">
              <a:lnSpc>
                <a:spcPct val="120000"/>
              </a:lnSpc>
              <a:spcBef>
                <a:spcPts val="300"/>
              </a:spcBef>
              <a:spcAft>
                <a:spcPts val="300"/>
              </a:spcAft>
            </a:pPr>
            <a:endParaRPr lang="cs-CZ" sz="2000" b="0" dirty="0" smtClean="0">
              <a:solidFill>
                <a:srgbClr val="000000"/>
              </a:solidFill>
              <a:latin typeface="Arial"/>
              <a:ea typeface="Times New Roman"/>
              <a:cs typeface="Times New Roman"/>
            </a:endParaRPr>
          </a:p>
          <a:p>
            <a:pPr algn="just">
              <a:lnSpc>
                <a:spcPct val="120000"/>
              </a:lnSpc>
              <a:spcBef>
                <a:spcPts val="300"/>
              </a:spcBef>
              <a:spcAft>
                <a:spcPts val="300"/>
              </a:spcAft>
              <a:buFont typeface="Symbol"/>
              <a:buChar char=""/>
            </a:pPr>
            <a:r>
              <a:rPr lang="cs-CZ" sz="2000" dirty="0" smtClean="0">
                <a:solidFill>
                  <a:srgbClr val="000000"/>
                </a:solidFill>
                <a:latin typeface="Arial"/>
                <a:ea typeface="Times New Roman"/>
                <a:cs typeface="Times New Roman"/>
              </a:rPr>
              <a:t>NO4 </a:t>
            </a:r>
            <a:r>
              <a:rPr lang="cs-CZ" sz="2000" dirty="0">
                <a:solidFill>
                  <a:srgbClr val="000000"/>
                </a:solidFill>
                <a:latin typeface="Arial"/>
                <a:ea typeface="Times New Roman"/>
                <a:cs typeface="Times New Roman"/>
              </a:rPr>
              <a:t>– </a:t>
            </a:r>
            <a:r>
              <a:rPr lang="cs-CZ" sz="2000" b="0" dirty="0" smtClean="0">
                <a:solidFill>
                  <a:srgbClr val="000000"/>
                </a:solidFill>
                <a:latin typeface="Arial"/>
                <a:ea typeface="Times New Roman"/>
                <a:cs typeface="Times New Roman"/>
              </a:rPr>
              <a:t>Rekonstrukce teplovodních rozvodů</a:t>
            </a:r>
            <a:endParaRPr lang="cs-CZ" sz="2000" dirty="0" smtClean="0">
              <a:solidFill>
                <a:srgbClr val="000000"/>
              </a:solidFill>
              <a:latin typeface="Arial"/>
              <a:ea typeface="Times New Roman"/>
              <a:cs typeface="Times New Roman"/>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2582190" y="321797"/>
            <a:ext cx="453842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1600" b="1">
                <a:solidFill>
                  <a:schemeClr val="tx2"/>
                </a:solidFill>
                <a:latin typeface="Times New Roman" pitchFamily="18" charset="0"/>
              </a:defRPr>
            </a:lvl1pPr>
            <a:lvl2pPr marL="742950" indent="-285750" eaLnBrk="0" hangingPunct="0">
              <a:defRPr sz="1600" b="1">
                <a:solidFill>
                  <a:schemeClr val="tx2"/>
                </a:solidFill>
                <a:latin typeface="Times New Roman" pitchFamily="18" charset="0"/>
              </a:defRPr>
            </a:lvl2pPr>
            <a:lvl3pPr marL="1143000" indent="-228600" eaLnBrk="0" hangingPunct="0">
              <a:defRPr sz="1600" b="1">
                <a:solidFill>
                  <a:schemeClr val="tx2"/>
                </a:solidFill>
                <a:latin typeface="Times New Roman" pitchFamily="18" charset="0"/>
              </a:defRPr>
            </a:lvl3pPr>
            <a:lvl4pPr marL="1600200" indent="-228600" eaLnBrk="0" hangingPunct="0">
              <a:defRPr sz="1600" b="1">
                <a:solidFill>
                  <a:schemeClr val="tx2"/>
                </a:solidFill>
                <a:latin typeface="Times New Roman" pitchFamily="18" charset="0"/>
              </a:defRPr>
            </a:lvl4pPr>
            <a:lvl5pPr marL="2057400" indent="-228600" eaLnBrk="0" hangingPunct="0">
              <a:defRPr sz="1600" b="1">
                <a:solidFill>
                  <a:schemeClr val="tx2"/>
                </a:solidFill>
                <a:latin typeface="Times New Roman" pitchFamily="18" charset="0"/>
              </a:defRPr>
            </a:lvl5pPr>
            <a:lvl6pPr marL="2514600" indent="-228600" algn="ctr" eaLnBrk="0" fontAlgn="base" hangingPunct="0">
              <a:spcBef>
                <a:spcPct val="0"/>
              </a:spcBef>
              <a:spcAft>
                <a:spcPct val="0"/>
              </a:spcAft>
              <a:defRPr sz="1600" b="1">
                <a:solidFill>
                  <a:schemeClr val="tx2"/>
                </a:solidFill>
                <a:latin typeface="Times New Roman" pitchFamily="18" charset="0"/>
              </a:defRPr>
            </a:lvl6pPr>
            <a:lvl7pPr marL="2971800" indent="-228600" algn="ctr" eaLnBrk="0" fontAlgn="base" hangingPunct="0">
              <a:spcBef>
                <a:spcPct val="0"/>
              </a:spcBef>
              <a:spcAft>
                <a:spcPct val="0"/>
              </a:spcAft>
              <a:defRPr sz="1600" b="1">
                <a:solidFill>
                  <a:schemeClr val="tx2"/>
                </a:solidFill>
                <a:latin typeface="Times New Roman" pitchFamily="18" charset="0"/>
              </a:defRPr>
            </a:lvl7pPr>
            <a:lvl8pPr marL="3429000" indent="-228600" algn="ctr" eaLnBrk="0" fontAlgn="base" hangingPunct="0">
              <a:spcBef>
                <a:spcPct val="0"/>
              </a:spcBef>
              <a:spcAft>
                <a:spcPct val="0"/>
              </a:spcAft>
              <a:defRPr sz="1600" b="1">
                <a:solidFill>
                  <a:schemeClr val="tx2"/>
                </a:solidFill>
                <a:latin typeface="Times New Roman" pitchFamily="18" charset="0"/>
              </a:defRPr>
            </a:lvl8pPr>
            <a:lvl9pPr marL="3886200" indent="-228600" algn="ctr" eaLnBrk="0" fontAlgn="base" hangingPunct="0">
              <a:spcBef>
                <a:spcPct val="0"/>
              </a:spcBef>
              <a:spcAft>
                <a:spcPct val="0"/>
              </a:spcAft>
              <a:defRPr sz="1600" b="1">
                <a:solidFill>
                  <a:schemeClr val="tx2"/>
                </a:solidFill>
                <a:latin typeface="Times New Roman" pitchFamily="18" charset="0"/>
              </a:defRPr>
            </a:lvl9pPr>
          </a:lstStyle>
          <a:p>
            <a:pPr eaLnBrk="1" hangingPunct="1"/>
            <a:r>
              <a:rPr lang="cs-CZ" altLang="cs-CZ" sz="2800" u="sng" dirty="0" smtClean="0">
                <a:solidFill>
                  <a:srgbClr val="000000"/>
                </a:solidFill>
                <a:effectLst>
                  <a:outerShdw blurRad="38100" dist="38100" dir="2700000" algn="tl">
                    <a:srgbClr val="C0C0C0"/>
                  </a:outerShdw>
                </a:effectLst>
                <a:latin typeface="Arial" charset="0"/>
                <a:ea typeface="Lucida Sans Unicode" pitchFamily="34" charset="0"/>
                <a:cs typeface="Lucida Sans Unicode" pitchFamily="34" charset="0"/>
              </a:rPr>
              <a:t>Sumarizace opatření NO1</a:t>
            </a:r>
            <a:endParaRPr lang="cs-CZ" altLang="cs-CZ" sz="2800" u="sng" dirty="0">
              <a:solidFill>
                <a:srgbClr val="000000"/>
              </a:solidFill>
              <a:effectLst>
                <a:outerShdw blurRad="38100" dist="38100" dir="2700000" algn="tl">
                  <a:srgbClr val="C0C0C0"/>
                </a:outerShdw>
              </a:effectLst>
              <a:latin typeface="Arial" charset="0"/>
              <a:ea typeface="Lucida Sans Unicode" pitchFamily="34" charset="0"/>
              <a:cs typeface="Lucida Sans Unicode" pitchFamily="34" charset="0"/>
            </a:endParaRPr>
          </a:p>
        </p:txBody>
      </p:sp>
      <p:sp>
        <p:nvSpPr>
          <p:cNvPr id="6" name="Zástupný symbol pro obsah 5"/>
          <p:cNvSpPr>
            <a:spLocks noGrp="1"/>
          </p:cNvSpPr>
          <p:nvPr>
            <p:ph idx="1"/>
          </p:nvPr>
        </p:nvSpPr>
        <p:spPr>
          <a:xfrm>
            <a:off x="521550" y="845017"/>
            <a:ext cx="8229600" cy="5662906"/>
          </a:xfrm>
        </p:spPr>
        <p:txBody>
          <a:bodyPr/>
          <a:lstStyle/>
          <a:p>
            <a:pPr lvl="0"/>
            <a:r>
              <a:rPr lang="cs-CZ" sz="2200" b="1" dirty="0" smtClean="0">
                <a:solidFill>
                  <a:srgbClr val="000000"/>
                </a:solidFill>
              </a:rPr>
              <a:t>Rekonstrukce stávajících nevyhovujících zdrojů tepla</a:t>
            </a:r>
            <a:endParaRPr lang="cs-CZ" sz="2200" b="1" dirty="0">
              <a:solidFill>
                <a:srgbClr val="000000"/>
              </a:solidFill>
            </a:endParaRPr>
          </a:p>
          <a:p>
            <a:pPr lvl="0"/>
            <a:endParaRPr lang="cs-CZ" sz="2200" b="1" dirty="0" smtClean="0">
              <a:solidFill>
                <a:srgbClr val="000000"/>
              </a:solidFill>
            </a:endParaRPr>
          </a:p>
          <a:p>
            <a:pPr lvl="0"/>
            <a:endParaRPr lang="cs-CZ" sz="2200" b="1" dirty="0">
              <a:solidFill>
                <a:srgbClr val="000000"/>
              </a:solidFill>
            </a:endParaRPr>
          </a:p>
          <a:p>
            <a:pPr lvl="0"/>
            <a:endParaRPr lang="cs-CZ" sz="2200" b="1" dirty="0" smtClean="0">
              <a:solidFill>
                <a:srgbClr val="000000"/>
              </a:solidFill>
            </a:endParaRPr>
          </a:p>
          <a:p>
            <a:pPr marL="0" lvl="0" indent="0">
              <a:buNone/>
            </a:pPr>
            <a:endParaRPr lang="cs-CZ" sz="2200" b="1" dirty="0" smtClean="0">
              <a:solidFill>
                <a:srgbClr val="000000"/>
              </a:solidFill>
            </a:endParaRPr>
          </a:p>
          <a:p>
            <a:pPr marL="0" lvl="0" indent="0">
              <a:buNone/>
            </a:pPr>
            <a:endParaRPr lang="cs-CZ" sz="2000" dirty="0" smtClean="0">
              <a:solidFill>
                <a:srgbClr val="000000"/>
              </a:solidFill>
            </a:endParaRPr>
          </a:p>
          <a:p>
            <a:pPr lvl="0"/>
            <a:r>
              <a:rPr lang="cs-CZ" sz="1600" b="1" dirty="0" smtClean="0">
                <a:solidFill>
                  <a:srgbClr val="000000"/>
                </a:solidFill>
              </a:rPr>
              <a:t>Okrsek K 309</a:t>
            </a:r>
            <a:endParaRPr lang="cs-CZ" sz="1600" b="1" dirty="0">
              <a:solidFill>
                <a:srgbClr val="000000"/>
              </a:solidFill>
            </a:endParaRPr>
          </a:p>
          <a:p>
            <a:pPr lvl="1"/>
            <a:r>
              <a:rPr lang="cs-CZ" sz="1200" dirty="0" smtClean="0">
                <a:solidFill>
                  <a:srgbClr val="000000"/>
                </a:solidFill>
              </a:rPr>
              <a:t>Náhrada kotlů 2 x 708 kW za nové moderní se stejným jmenovitým výkonem.   </a:t>
            </a:r>
          </a:p>
          <a:p>
            <a:r>
              <a:rPr lang="cs-CZ" sz="1600" b="1" dirty="0">
                <a:solidFill>
                  <a:srgbClr val="000000"/>
                </a:solidFill>
              </a:rPr>
              <a:t>Okrsek K 317</a:t>
            </a:r>
          </a:p>
          <a:p>
            <a:pPr lvl="1"/>
            <a:r>
              <a:rPr lang="cs-CZ" sz="1200" dirty="0">
                <a:solidFill>
                  <a:srgbClr val="000000"/>
                </a:solidFill>
              </a:rPr>
              <a:t>Náhrada </a:t>
            </a:r>
            <a:r>
              <a:rPr lang="cs-CZ" sz="1200" dirty="0" smtClean="0">
                <a:solidFill>
                  <a:srgbClr val="000000"/>
                </a:solidFill>
              </a:rPr>
              <a:t>kotle </a:t>
            </a:r>
            <a:r>
              <a:rPr lang="cs-CZ" sz="1200" dirty="0">
                <a:solidFill>
                  <a:srgbClr val="000000"/>
                </a:solidFill>
              </a:rPr>
              <a:t>1 x </a:t>
            </a:r>
            <a:r>
              <a:rPr lang="cs-CZ" sz="1200" dirty="0" smtClean="0">
                <a:solidFill>
                  <a:srgbClr val="000000"/>
                </a:solidFill>
              </a:rPr>
              <a:t>1 160 </a:t>
            </a:r>
            <a:r>
              <a:rPr lang="cs-CZ" sz="1200" dirty="0">
                <a:solidFill>
                  <a:srgbClr val="000000"/>
                </a:solidFill>
              </a:rPr>
              <a:t>kW za </a:t>
            </a:r>
            <a:r>
              <a:rPr lang="cs-CZ" sz="1200" dirty="0" smtClean="0">
                <a:solidFill>
                  <a:srgbClr val="000000"/>
                </a:solidFill>
              </a:rPr>
              <a:t>nový </a:t>
            </a:r>
            <a:r>
              <a:rPr lang="cs-CZ" sz="1200" dirty="0">
                <a:solidFill>
                  <a:srgbClr val="000000"/>
                </a:solidFill>
              </a:rPr>
              <a:t>moderní se stejným jmenovitým </a:t>
            </a:r>
            <a:r>
              <a:rPr lang="cs-CZ" sz="1200" dirty="0" smtClean="0">
                <a:solidFill>
                  <a:srgbClr val="000000"/>
                </a:solidFill>
              </a:rPr>
              <a:t>výkonem.</a:t>
            </a:r>
            <a:endParaRPr lang="cs-CZ" sz="1200" dirty="0">
              <a:solidFill>
                <a:srgbClr val="000000"/>
              </a:solidFill>
            </a:endParaRPr>
          </a:p>
          <a:p>
            <a:r>
              <a:rPr lang="cs-CZ" sz="1600" b="1" dirty="0">
                <a:solidFill>
                  <a:srgbClr val="000000"/>
                </a:solidFill>
              </a:rPr>
              <a:t>Okrsek K </a:t>
            </a:r>
            <a:r>
              <a:rPr lang="cs-CZ" sz="1600" b="1" dirty="0" smtClean="0">
                <a:solidFill>
                  <a:srgbClr val="000000"/>
                </a:solidFill>
              </a:rPr>
              <a:t>328</a:t>
            </a:r>
            <a:endParaRPr lang="cs-CZ" sz="1600" b="1" dirty="0">
              <a:solidFill>
                <a:srgbClr val="000000"/>
              </a:solidFill>
            </a:endParaRPr>
          </a:p>
          <a:p>
            <a:pPr lvl="1"/>
            <a:r>
              <a:rPr lang="cs-CZ" sz="1200" dirty="0">
                <a:solidFill>
                  <a:srgbClr val="000000"/>
                </a:solidFill>
              </a:rPr>
              <a:t>Náhrada kotlů </a:t>
            </a:r>
            <a:r>
              <a:rPr lang="cs-CZ" sz="1200" dirty="0" smtClean="0">
                <a:solidFill>
                  <a:srgbClr val="000000"/>
                </a:solidFill>
              </a:rPr>
              <a:t>3 </a:t>
            </a:r>
            <a:r>
              <a:rPr lang="cs-CZ" sz="1200" dirty="0">
                <a:solidFill>
                  <a:srgbClr val="000000"/>
                </a:solidFill>
              </a:rPr>
              <a:t>x </a:t>
            </a:r>
            <a:r>
              <a:rPr lang="cs-CZ" sz="1200" dirty="0" smtClean="0">
                <a:solidFill>
                  <a:srgbClr val="000000"/>
                </a:solidFill>
              </a:rPr>
              <a:t>470 </a:t>
            </a:r>
            <a:r>
              <a:rPr lang="cs-CZ" sz="1200" dirty="0">
                <a:solidFill>
                  <a:srgbClr val="000000"/>
                </a:solidFill>
              </a:rPr>
              <a:t>kW za nové moderní se stejným jmenovitým </a:t>
            </a:r>
            <a:r>
              <a:rPr lang="cs-CZ" sz="1200" dirty="0" smtClean="0">
                <a:solidFill>
                  <a:srgbClr val="000000"/>
                </a:solidFill>
              </a:rPr>
              <a:t>výkonem.</a:t>
            </a:r>
            <a:endParaRPr lang="cs-CZ" sz="1200" dirty="0">
              <a:solidFill>
                <a:srgbClr val="000000"/>
              </a:solidFill>
            </a:endParaRPr>
          </a:p>
          <a:p>
            <a:r>
              <a:rPr lang="cs-CZ" sz="1600" b="1" dirty="0">
                <a:solidFill>
                  <a:srgbClr val="000000"/>
                </a:solidFill>
              </a:rPr>
              <a:t>Okrsek K </a:t>
            </a:r>
            <a:r>
              <a:rPr lang="cs-CZ" sz="1600" b="1" dirty="0" smtClean="0">
                <a:solidFill>
                  <a:srgbClr val="000000"/>
                </a:solidFill>
              </a:rPr>
              <a:t>331</a:t>
            </a:r>
            <a:endParaRPr lang="cs-CZ" sz="1600" b="1" dirty="0">
              <a:solidFill>
                <a:srgbClr val="000000"/>
              </a:solidFill>
            </a:endParaRPr>
          </a:p>
          <a:p>
            <a:pPr lvl="1"/>
            <a:r>
              <a:rPr lang="cs-CZ" sz="1200" dirty="0" smtClean="0">
                <a:solidFill>
                  <a:srgbClr val="000000"/>
                </a:solidFill>
              </a:rPr>
              <a:t>Kotelna je komplet po rekonstrukci.</a:t>
            </a:r>
            <a:endParaRPr lang="cs-CZ" sz="1200" dirty="0">
              <a:solidFill>
                <a:srgbClr val="000000"/>
              </a:solidFill>
            </a:endParaRPr>
          </a:p>
          <a:p>
            <a:r>
              <a:rPr lang="cs-CZ" sz="1600" b="1" dirty="0">
                <a:solidFill>
                  <a:srgbClr val="000000"/>
                </a:solidFill>
              </a:rPr>
              <a:t>Okrsek K </a:t>
            </a:r>
            <a:r>
              <a:rPr lang="cs-CZ" sz="1600" b="1" dirty="0" smtClean="0">
                <a:solidFill>
                  <a:srgbClr val="000000"/>
                </a:solidFill>
              </a:rPr>
              <a:t>332</a:t>
            </a:r>
            <a:endParaRPr lang="cs-CZ" sz="1600" b="1" dirty="0">
              <a:solidFill>
                <a:srgbClr val="000000"/>
              </a:solidFill>
            </a:endParaRPr>
          </a:p>
          <a:p>
            <a:pPr lvl="1"/>
            <a:r>
              <a:rPr lang="cs-CZ" sz="1200" dirty="0">
                <a:solidFill>
                  <a:srgbClr val="000000"/>
                </a:solidFill>
              </a:rPr>
              <a:t>Náhrada kotlů </a:t>
            </a:r>
            <a:r>
              <a:rPr lang="cs-CZ" sz="1200" dirty="0" smtClean="0">
                <a:solidFill>
                  <a:srgbClr val="000000"/>
                </a:solidFill>
              </a:rPr>
              <a:t>4 </a:t>
            </a:r>
            <a:r>
              <a:rPr lang="cs-CZ" sz="1200" dirty="0">
                <a:solidFill>
                  <a:srgbClr val="000000"/>
                </a:solidFill>
              </a:rPr>
              <a:t>x 470 kW za nové moderní se stejným jmenovitým výkonem</a:t>
            </a:r>
            <a:r>
              <a:rPr lang="cs-CZ" sz="1200" dirty="0" smtClean="0">
                <a:solidFill>
                  <a:srgbClr val="000000"/>
                </a:solidFill>
              </a:rPr>
              <a:t>.</a:t>
            </a:r>
          </a:p>
          <a:p>
            <a:pPr marL="457200" lvl="1" indent="0">
              <a:buNone/>
            </a:pPr>
            <a:endParaRPr lang="cs-CZ" sz="1200" dirty="0">
              <a:solidFill>
                <a:srgbClr val="000000"/>
              </a:solidFill>
            </a:endParaRPr>
          </a:p>
          <a:p>
            <a:pPr marL="457200" lvl="1" indent="0">
              <a:buNone/>
            </a:pPr>
            <a:endParaRPr lang="cs-CZ" sz="1200" dirty="0">
              <a:solidFill>
                <a:srgbClr val="000000"/>
              </a:solidFill>
            </a:endParaRPr>
          </a:p>
          <a:p>
            <a:pPr marL="457200" lvl="1" indent="0">
              <a:buNone/>
            </a:pPr>
            <a:endParaRPr lang="cs-CZ" sz="2000" dirty="0">
              <a:solidFill>
                <a:srgbClr val="000000"/>
              </a:solidFill>
            </a:endParaRPr>
          </a:p>
          <a:p>
            <a:pPr marL="0" indent="0">
              <a:buNone/>
            </a:pPr>
            <a:endParaRPr lang="cs-CZ" dirty="0"/>
          </a:p>
        </p:txBody>
      </p:sp>
      <p:sp>
        <p:nvSpPr>
          <p:cNvPr id="3" name="Šipka doprava 2"/>
          <p:cNvSpPr/>
          <p:nvPr/>
        </p:nvSpPr>
        <p:spPr bwMode="auto">
          <a:xfrm flipV="1">
            <a:off x="4336495" y="2095818"/>
            <a:ext cx="434886" cy="90010"/>
          </a:xfrm>
          <a:prstGeom prst="rightArrow">
            <a:avLst/>
          </a:prstGeom>
          <a:solidFill>
            <a:schemeClr val="bg2">
              <a:lumMod val="60000"/>
              <a:lumOff val="40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400" b="0" i="0" u="none" strike="noStrike" cap="none" normalizeH="0" baseline="0" smtClean="0">
              <a:ln>
                <a:noFill/>
              </a:ln>
              <a:solidFill>
                <a:schemeClr val="tx1"/>
              </a:solidFill>
              <a:effectLst/>
              <a:latin typeface="Times New Roman" pitchFamily="18" charset="0"/>
            </a:endParaRPr>
          </a:p>
        </p:txBody>
      </p:sp>
      <p:graphicFrame>
        <p:nvGraphicFramePr>
          <p:cNvPr id="4" name="Tabulka 3"/>
          <p:cNvGraphicFramePr>
            <a:graphicFrameLocks noGrp="1"/>
          </p:cNvGraphicFramePr>
          <p:nvPr>
            <p:extLst>
              <p:ext uri="{D42A27DB-BD31-4B8C-83A1-F6EECF244321}">
                <p14:modId xmlns:p14="http://schemas.microsoft.com/office/powerpoint/2010/main" val="2585804374"/>
              </p:ext>
            </p:extLst>
          </p:nvPr>
        </p:nvGraphicFramePr>
        <p:xfrm>
          <a:off x="1508780" y="1327601"/>
          <a:ext cx="5655429" cy="1536434"/>
        </p:xfrm>
        <a:graphic>
          <a:graphicData uri="http://schemas.openxmlformats.org/drawingml/2006/table">
            <a:tbl>
              <a:tblPr firstRow="1" firstCol="1" bandRow="1">
                <a:tableStyleId>{073A0DAA-6AF3-43AB-8588-CEC1D06C72B9}</a:tableStyleId>
              </a:tblPr>
              <a:tblGrid>
                <a:gridCol w="1041585"/>
                <a:gridCol w="916413"/>
                <a:gridCol w="915764"/>
                <a:gridCol w="948841"/>
                <a:gridCol w="915116"/>
                <a:gridCol w="917710"/>
              </a:tblGrid>
              <a:tr h="170715">
                <a:tc gridSpan="6">
                  <a:txBody>
                    <a:bodyPr/>
                    <a:lstStyle/>
                    <a:p>
                      <a:pPr algn="ctr">
                        <a:spcAft>
                          <a:spcPts val="0"/>
                        </a:spcAft>
                      </a:pPr>
                      <a:r>
                        <a:rPr lang="cs-CZ" sz="1100" dirty="0">
                          <a:effectLst/>
                        </a:rPr>
                        <a:t>Stav kotlů - provozní kotelny</a:t>
                      </a:r>
                      <a:endParaRPr lang="cs-CZ" sz="1100" dirty="0">
                        <a:effectLst/>
                        <a:latin typeface="Times New Roman"/>
                        <a:ea typeface="Times New Roman"/>
                      </a:endParaRPr>
                    </a:p>
                  </a:txBody>
                  <a:tcPr marL="44450" marR="44450" marT="0" marB="0" anchor="ct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r>
              <a:tr h="512144">
                <a:tc>
                  <a:txBody>
                    <a:bodyPr/>
                    <a:lstStyle/>
                    <a:p>
                      <a:pPr algn="ctr">
                        <a:spcAft>
                          <a:spcPts val="0"/>
                        </a:spcAft>
                      </a:pPr>
                      <a:r>
                        <a:rPr lang="cs-CZ" sz="1100">
                          <a:effectLst/>
                        </a:rPr>
                        <a:t>Okrsek</a:t>
                      </a:r>
                      <a:endParaRPr lang="cs-CZ" sz="1100">
                        <a:effectLst/>
                        <a:latin typeface="Times New Roman"/>
                        <a:ea typeface="Times New Roman"/>
                      </a:endParaRPr>
                    </a:p>
                  </a:txBody>
                  <a:tcPr marL="44450" marR="44450" marT="0" marB="0" anchor="ctr"/>
                </a:tc>
                <a:tc>
                  <a:txBody>
                    <a:bodyPr/>
                    <a:lstStyle/>
                    <a:p>
                      <a:pPr algn="ctr">
                        <a:spcAft>
                          <a:spcPts val="0"/>
                        </a:spcAft>
                      </a:pPr>
                      <a:r>
                        <a:rPr lang="cs-CZ" sz="1100">
                          <a:effectLst/>
                        </a:rPr>
                        <a:t>Provozní kotelna</a:t>
                      </a:r>
                      <a:endParaRPr lang="cs-CZ" sz="1100">
                        <a:effectLst/>
                        <a:latin typeface="Times New Roman"/>
                        <a:ea typeface="Times New Roman"/>
                      </a:endParaRPr>
                    </a:p>
                  </a:txBody>
                  <a:tcPr marL="44450" marR="44450" marT="0" marB="0" anchor="ctr"/>
                </a:tc>
                <a:tc>
                  <a:txBody>
                    <a:bodyPr/>
                    <a:lstStyle/>
                    <a:p>
                      <a:pPr algn="ctr">
                        <a:spcAft>
                          <a:spcPts val="0"/>
                        </a:spcAft>
                      </a:pPr>
                      <a:r>
                        <a:rPr lang="cs-CZ" sz="1100">
                          <a:effectLst/>
                        </a:rPr>
                        <a:t>Původní</a:t>
                      </a:r>
                      <a:endParaRPr lang="cs-CZ" sz="1100">
                        <a:effectLst/>
                        <a:latin typeface="Times New Roman"/>
                        <a:ea typeface="Times New Roman"/>
                      </a:endParaRPr>
                    </a:p>
                  </a:txBody>
                  <a:tcPr marL="44450" marR="44450" marT="0" marB="0" anchor="ctr"/>
                </a:tc>
                <a:tc>
                  <a:txBody>
                    <a:bodyPr/>
                    <a:lstStyle/>
                    <a:p>
                      <a:pPr algn="ctr">
                        <a:spcAft>
                          <a:spcPts val="0"/>
                        </a:spcAft>
                      </a:pPr>
                      <a:r>
                        <a:rPr lang="cs-CZ" sz="1100">
                          <a:effectLst/>
                        </a:rPr>
                        <a:t>Rekonstrukce</a:t>
                      </a:r>
                      <a:endParaRPr lang="cs-CZ" sz="1100">
                        <a:effectLst/>
                        <a:latin typeface="Times New Roman"/>
                        <a:ea typeface="Times New Roman"/>
                      </a:endParaRPr>
                    </a:p>
                  </a:txBody>
                  <a:tcPr marL="44450" marR="44450" marT="0" marB="0" anchor="ctr"/>
                </a:tc>
                <a:tc>
                  <a:txBody>
                    <a:bodyPr/>
                    <a:lstStyle/>
                    <a:p>
                      <a:pPr algn="ctr">
                        <a:spcAft>
                          <a:spcPts val="0"/>
                        </a:spcAft>
                      </a:pPr>
                      <a:r>
                        <a:rPr lang="cs-CZ" sz="1100">
                          <a:effectLst/>
                        </a:rPr>
                        <a:t>Nucena výměna</a:t>
                      </a:r>
                      <a:endParaRPr lang="cs-CZ" sz="1100">
                        <a:effectLst/>
                        <a:latin typeface="Times New Roman"/>
                        <a:ea typeface="Times New Roman"/>
                      </a:endParaRPr>
                    </a:p>
                  </a:txBody>
                  <a:tcPr marL="44450" marR="44450" marT="0" marB="0" anchor="ctr"/>
                </a:tc>
                <a:tc>
                  <a:txBody>
                    <a:bodyPr/>
                    <a:lstStyle/>
                    <a:p>
                      <a:pPr algn="ctr">
                        <a:spcAft>
                          <a:spcPts val="0"/>
                        </a:spcAft>
                      </a:pPr>
                      <a:r>
                        <a:rPr lang="cs-CZ" sz="1100" dirty="0">
                          <a:effectLst/>
                        </a:rPr>
                        <a:t>Stáří původních kotlů (let)</a:t>
                      </a:r>
                      <a:endParaRPr lang="cs-CZ" sz="1100" dirty="0">
                        <a:effectLst/>
                        <a:latin typeface="Times New Roman"/>
                        <a:ea typeface="Times New Roman"/>
                      </a:endParaRPr>
                    </a:p>
                  </a:txBody>
                  <a:tcPr marL="44450" marR="44450" marT="0" marB="0" anchor="ctr"/>
                </a:tc>
              </a:tr>
              <a:tr h="170715">
                <a:tc>
                  <a:txBody>
                    <a:bodyPr/>
                    <a:lstStyle/>
                    <a:p>
                      <a:pPr>
                        <a:spcAft>
                          <a:spcPts val="0"/>
                        </a:spcAft>
                      </a:pPr>
                      <a:r>
                        <a:rPr lang="cs-CZ" sz="1100">
                          <a:effectLst/>
                        </a:rPr>
                        <a:t>Okrsek K 309</a:t>
                      </a:r>
                      <a:endParaRPr lang="cs-CZ" sz="1100">
                        <a:effectLst/>
                        <a:latin typeface="Times New Roman"/>
                        <a:ea typeface="Times New Roman"/>
                      </a:endParaRPr>
                    </a:p>
                  </a:txBody>
                  <a:tcPr marL="44450" marR="44450" marT="0" marB="0" anchor="ctr"/>
                </a:tc>
                <a:tc>
                  <a:txBody>
                    <a:bodyPr/>
                    <a:lstStyle/>
                    <a:p>
                      <a:pPr algn="ctr">
                        <a:spcAft>
                          <a:spcPts val="0"/>
                        </a:spcAft>
                      </a:pPr>
                      <a:r>
                        <a:rPr lang="cs-CZ" sz="1100">
                          <a:effectLst/>
                        </a:rPr>
                        <a:t>K 309</a:t>
                      </a:r>
                      <a:endParaRPr lang="cs-CZ" sz="1100">
                        <a:effectLst/>
                        <a:latin typeface="Times New Roman"/>
                        <a:ea typeface="Times New Roman"/>
                      </a:endParaRPr>
                    </a:p>
                  </a:txBody>
                  <a:tcPr marL="44450" marR="44450" marT="0" marB="0" anchor="ctr"/>
                </a:tc>
                <a:tc>
                  <a:txBody>
                    <a:bodyPr/>
                    <a:lstStyle/>
                    <a:p>
                      <a:pPr algn="ctr">
                        <a:spcAft>
                          <a:spcPts val="0"/>
                        </a:spcAft>
                      </a:pPr>
                      <a:r>
                        <a:rPr lang="cs-CZ" sz="1100">
                          <a:effectLst/>
                        </a:rPr>
                        <a:t>K1 - K2</a:t>
                      </a:r>
                      <a:endParaRPr lang="cs-CZ" sz="1100">
                        <a:effectLst/>
                        <a:latin typeface="Times New Roman"/>
                        <a:ea typeface="Times New Roman"/>
                      </a:endParaRPr>
                    </a:p>
                  </a:txBody>
                  <a:tcPr marL="44450" marR="44450" marT="0" marB="0" anchor="ctr"/>
                </a:tc>
                <a:tc>
                  <a:txBody>
                    <a:bodyPr/>
                    <a:lstStyle/>
                    <a:p>
                      <a:pPr algn="ctr">
                        <a:spcAft>
                          <a:spcPts val="0"/>
                        </a:spcAft>
                      </a:pPr>
                      <a:r>
                        <a:rPr lang="cs-CZ" sz="1100">
                          <a:effectLst/>
                        </a:rPr>
                        <a:t>-</a:t>
                      </a:r>
                      <a:endParaRPr lang="cs-CZ" sz="1100">
                        <a:effectLst/>
                        <a:latin typeface="Times New Roman"/>
                        <a:ea typeface="Times New Roman"/>
                      </a:endParaRPr>
                    </a:p>
                  </a:txBody>
                  <a:tcPr marL="44450" marR="44450" marT="0" marB="0" anchor="ctr"/>
                </a:tc>
                <a:tc>
                  <a:txBody>
                    <a:bodyPr/>
                    <a:lstStyle/>
                    <a:p>
                      <a:pPr algn="ctr">
                        <a:spcAft>
                          <a:spcPts val="0"/>
                        </a:spcAft>
                      </a:pPr>
                      <a:r>
                        <a:rPr lang="cs-CZ" sz="1100">
                          <a:effectLst/>
                        </a:rPr>
                        <a:t>K3</a:t>
                      </a:r>
                      <a:endParaRPr lang="cs-CZ" sz="1100">
                        <a:effectLst/>
                        <a:latin typeface="Times New Roman"/>
                        <a:ea typeface="Times New Roman"/>
                      </a:endParaRPr>
                    </a:p>
                  </a:txBody>
                  <a:tcPr marL="44450" marR="44450" marT="0" marB="0" anchor="ctr"/>
                </a:tc>
                <a:tc>
                  <a:txBody>
                    <a:bodyPr/>
                    <a:lstStyle/>
                    <a:p>
                      <a:pPr algn="ctr">
                        <a:spcAft>
                          <a:spcPts val="0"/>
                        </a:spcAft>
                      </a:pPr>
                      <a:r>
                        <a:rPr lang="cs-CZ" sz="1100">
                          <a:effectLst/>
                        </a:rPr>
                        <a:t>16</a:t>
                      </a:r>
                      <a:endParaRPr lang="cs-CZ" sz="1100">
                        <a:effectLst/>
                        <a:latin typeface="Times New Roman"/>
                        <a:ea typeface="Times New Roman"/>
                      </a:endParaRPr>
                    </a:p>
                  </a:txBody>
                  <a:tcPr marL="44450" marR="44450" marT="0" marB="0" anchor="ctr"/>
                </a:tc>
              </a:tr>
              <a:tr h="170715">
                <a:tc>
                  <a:txBody>
                    <a:bodyPr/>
                    <a:lstStyle/>
                    <a:p>
                      <a:pPr>
                        <a:spcAft>
                          <a:spcPts val="0"/>
                        </a:spcAft>
                      </a:pPr>
                      <a:r>
                        <a:rPr lang="cs-CZ" sz="1100">
                          <a:effectLst/>
                        </a:rPr>
                        <a:t>Okrsek K 317 </a:t>
                      </a:r>
                      <a:endParaRPr lang="cs-CZ" sz="1100">
                        <a:effectLst/>
                        <a:latin typeface="Times New Roman"/>
                        <a:ea typeface="Times New Roman"/>
                      </a:endParaRPr>
                    </a:p>
                  </a:txBody>
                  <a:tcPr marL="44450" marR="44450" marT="0" marB="0" anchor="ctr"/>
                </a:tc>
                <a:tc>
                  <a:txBody>
                    <a:bodyPr/>
                    <a:lstStyle/>
                    <a:p>
                      <a:pPr algn="ctr">
                        <a:spcAft>
                          <a:spcPts val="0"/>
                        </a:spcAft>
                      </a:pPr>
                      <a:r>
                        <a:rPr lang="cs-CZ" sz="1100">
                          <a:effectLst/>
                        </a:rPr>
                        <a:t>K 317</a:t>
                      </a:r>
                      <a:endParaRPr lang="cs-CZ" sz="1100">
                        <a:effectLst/>
                        <a:latin typeface="Times New Roman"/>
                        <a:ea typeface="Times New Roman"/>
                      </a:endParaRPr>
                    </a:p>
                  </a:txBody>
                  <a:tcPr marL="44450" marR="44450" marT="0" marB="0" anchor="ctr"/>
                </a:tc>
                <a:tc>
                  <a:txBody>
                    <a:bodyPr/>
                    <a:lstStyle/>
                    <a:p>
                      <a:pPr algn="ctr">
                        <a:spcAft>
                          <a:spcPts val="0"/>
                        </a:spcAft>
                      </a:pPr>
                      <a:r>
                        <a:rPr lang="cs-CZ" sz="1100">
                          <a:effectLst/>
                        </a:rPr>
                        <a:t>K1</a:t>
                      </a:r>
                      <a:endParaRPr lang="cs-CZ" sz="1100">
                        <a:effectLst/>
                        <a:latin typeface="Times New Roman"/>
                        <a:ea typeface="Times New Roman"/>
                      </a:endParaRPr>
                    </a:p>
                  </a:txBody>
                  <a:tcPr marL="44450" marR="44450" marT="0" marB="0" anchor="ctr"/>
                </a:tc>
                <a:tc>
                  <a:txBody>
                    <a:bodyPr/>
                    <a:lstStyle/>
                    <a:p>
                      <a:pPr algn="ctr">
                        <a:spcAft>
                          <a:spcPts val="0"/>
                        </a:spcAft>
                      </a:pPr>
                      <a:r>
                        <a:rPr lang="cs-CZ" sz="1100">
                          <a:effectLst/>
                        </a:rPr>
                        <a:t>K2</a:t>
                      </a:r>
                      <a:endParaRPr lang="cs-CZ" sz="1100">
                        <a:effectLst/>
                        <a:latin typeface="Times New Roman"/>
                        <a:ea typeface="Times New Roman"/>
                      </a:endParaRPr>
                    </a:p>
                  </a:txBody>
                  <a:tcPr marL="44450" marR="44450" marT="0" marB="0" anchor="ctr"/>
                </a:tc>
                <a:tc>
                  <a:txBody>
                    <a:bodyPr/>
                    <a:lstStyle/>
                    <a:p>
                      <a:pPr algn="ctr">
                        <a:spcAft>
                          <a:spcPts val="0"/>
                        </a:spcAft>
                      </a:pPr>
                      <a:r>
                        <a:rPr lang="cs-CZ" sz="1100">
                          <a:effectLst/>
                        </a:rPr>
                        <a:t>-</a:t>
                      </a:r>
                      <a:endParaRPr lang="cs-CZ" sz="1100">
                        <a:effectLst/>
                        <a:latin typeface="Times New Roman"/>
                        <a:ea typeface="Times New Roman"/>
                      </a:endParaRPr>
                    </a:p>
                  </a:txBody>
                  <a:tcPr marL="44450" marR="44450" marT="0" marB="0" anchor="ctr"/>
                </a:tc>
                <a:tc>
                  <a:txBody>
                    <a:bodyPr/>
                    <a:lstStyle/>
                    <a:p>
                      <a:pPr algn="ctr">
                        <a:spcAft>
                          <a:spcPts val="0"/>
                        </a:spcAft>
                      </a:pPr>
                      <a:r>
                        <a:rPr lang="cs-CZ" sz="1100">
                          <a:effectLst/>
                        </a:rPr>
                        <a:t>20</a:t>
                      </a:r>
                      <a:endParaRPr lang="cs-CZ" sz="1100">
                        <a:effectLst/>
                        <a:latin typeface="Times New Roman"/>
                        <a:ea typeface="Times New Roman"/>
                      </a:endParaRPr>
                    </a:p>
                  </a:txBody>
                  <a:tcPr marL="44450" marR="44450" marT="0" marB="0" anchor="ctr"/>
                </a:tc>
              </a:tr>
              <a:tr h="170715">
                <a:tc>
                  <a:txBody>
                    <a:bodyPr/>
                    <a:lstStyle/>
                    <a:p>
                      <a:pPr>
                        <a:spcAft>
                          <a:spcPts val="0"/>
                        </a:spcAft>
                      </a:pPr>
                      <a:r>
                        <a:rPr lang="cs-CZ" sz="1100">
                          <a:effectLst/>
                        </a:rPr>
                        <a:t>Okrsek K 328</a:t>
                      </a:r>
                      <a:endParaRPr lang="cs-CZ" sz="1100">
                        <a:effectLst/>
                        <a:latin typeface="Times New Roman"/>
                        <a:ea typeface="Times New Roman"/>
                      </a:endParaRPr>
                    </a:p>
                  </a:txBody>
                  <a:tcPr marL="44450" marR="44450" marT="0" marB="0" anchor="ctr"/>
                </a:tc>
                <a:tc>
                  <a:txBody>
                    <a:bodyPr/>
                    <a:lstStyle/>
                    <a:p>
                      <a:pPr algn="ctr">
                        <a:spcAft>
                          <a:spcPts val="0"/>
                        </a:spcAft>
                      </a:pPr>
                      <a:r>
                        <a:rPr lang="cs-CZ" sz="1100">
                          <a:effectLst/>
                        </a:rPr>
                        <a:t>K 328</a:t>
                      </a:r>
                      <a:endParaRPr lang="cs-CZ" sz="1100">
                        <a:effectLst/>
                        <a:latin typeface="Times New Roman"/>
                        <a:ea typeface="Times New Roman"/>
                      </a:endParaRPr>
                    </a:p>
                  </a:txBody>
                  <a:tcPr marL="44450" marR="44450" marT="0" marB="0" anchor="ctr"/>
                </a:tc>
                <a:tc>
                  <a:txBody>
                    <a:bodyPr/>
                    <a:lstStyle/>
                    <a:p>
                      <a:pPr algn="ctr">
                        <a:spcAft>
                          <a:spcPts val="0"/>
                        </a:spcAft>
                      </a:pPr>
                      <a:r>
                        <a:rPr lang="cs-CZ" sz="1100">
                          <a:effectLst/>
                        </a:rPr>
                        <a:t>K1 - K3</a:t>
                      </a:r>
                      <a:endParaRPr lang="cs-CZ" sz="1100">
                        <a:effectLst/>
                        <a:latin typeface="Times New Roman"/>
                        <a:ea typeface="Times New Roman"/>
                      </a:endParaRPr>
                    </a:p>
                  </a:txBody>
                  <a:tcPr marL="44450" marR="44450" marT="0" marB="0" anchor="ctr"/>
                </a:tc>
                <a:tc>
                  <a:txBody>
                    <a:bodyPr/>
                    <a:lstStyle/>
                    <a:p>
                      <a:pPr algn="ctr">
                        <a:spcAft>
                          <a:spcPts val="0"/>
                        </a:spcAft>
                      </a:pPr>
                      <a:r>
                        <a:rPr lang="cs-CZ" sz="1100">
                          <a:effectLst/>
                        </a:rPr>
                        <a:t>-</a:t>
                      </a:r>
                      <a:endParaRPr lang="cs-CZ" sz="1100">
                        <a:effectLst/>
                        <a:latin typeface="Times New Roman"/>
                        <a:ea typeface="Times New Roman"/>
                      </a:endParaRPr>
                    </a:p>
                  </a:txBody>
                  <a:tcPr marL="44450" marR="44450" marT="0" marB="0" anchor="ctr"/>
                </a:tc>
                <a:tc>
                  <a:txBody>
                    <a:bodyPr/>
                    <a:lstStyle/>
                    <a:p>
                      <a:pPr algn="ctr">
                        <a:spcAft>
                          <a:spcPts val="0"/>
                        </a:spcAft>
                      </a:pPr>
                      <a:r>
                        <a:rPr lang="cs-CZ" sz="1100">
                          <a:effectLst/>
                        </a:rPr>
                        <a:t>-</a:t>
                      </a:r>
                      <a:endParaRPr lang="cs-CZ" sz="1100">
                        <a:effectLst/>
                        <a:latin typeface="Times New Roman"/>
                        <a:ea typeface="Times New Roman"/>
                      </a:endParaRPr>
                    </a:p>
                  </a:txBody>
                  <a:tcPr marL="44450" marR="44450" marT="0" marB="0" anchor="ctr"/>
                </a:tc>
                <a:tc>
                  <a:txBody>
                    <a:bodyPr/>
                    <a:lstStyle/>
                    <a:p>
                      <a:pPr algn="ctr">
                        <a:spcAft>
                          <a:spcPts val="0"/>
                        </a:spcAft>
                      </a:pPr>
                      <a:r>
                        <a:rPr lang="cs-CZ" sz="1100">
                          <a:effectLst/>
                        </a:rPr>
                        <a:t>19</a:t>
                      </a:r>
                      <a:endParaRPr lang="cs-CZ" sz="1100">
                        <a:effectLst/>
                        <a:latin typeface="Times New Roman"/>
                        <a:ea typeface="Times New Roman"/>
                      </a:endParaRPr>
                    </a:p>
                  </a:txBody>
                  <a:tcPr marL="44450" marR="44450" marT="0" marB="0" anchor="ctr"/>
                </a:tc>
              </a:tr>
              <a:tr h="170715">
                <a:tc>
                  <a:txBody>
                    <a:bodyPr/>
                    <a:lstStyle/>
                    <a:p>
                      <a:pPr>
                        <a:spcAft>
                          <a:spcPts val="0"/>
                        </a:spcAft>
                      </a:pPr>
                      <a:r>
                        <a:rPr lang="cs-CZ" sz="1100">
                          <a:effectLst/>
                        </a:rPr>
                        <a:t>Okrsek K 331</a:t>
                      </a:r>
                      <a:endParaRPr lang="cs-CZ" sz="1100">
                        <a:effectLst/>
                        <a:latin typeface="Times New Roman"/>
                        <a:ea typeface="Times New Roman"/>
                      </a:endParaRPr>
                    </a:p>
                  </a:txBody>
                  <a:tcPr marL="44450" marR="44450" marT="0" marB="0" anchor="ctr"/>
                </a:tc>
                <a:tc>
                  <a:txBody>
                    <a:bodyPr/>
                    <a:lstStyle/>
                    <a:p>
                      <a:pPr algn="ctr">
                        <a:spcAft>
                          <a:spcPts val="0"/>
                        </a:spcAft>
                      </a:pPr>
                      <a:r>
                        <a:rPr lang="cs-CZ" sz="1100">
                          <a:effectLst/>
                        </a:rPr>
                        <a:t>K 331</a:t>
                      </a:r>
                      <a:endParaRPr lang="cs-CZ" sz="1100">
                        <a:effectLst/>
                        <a:latin typeface="Times New Roman"/>
                        <a:ea typeface="Times New Roman"/>
                      </a:endParaRPr>
                    </a:p>
                  </a:txBody>
                  <a:tcPr marL="44450" marR="44450" marT="0" marB="0" anchor="ctr"/>
                </a:tc>
                <a:tc>
                  <a:txBody>
                    <a:bodyPr/>
                    <a:lstStyle/>
                    <a:p>
                      <a:pPr algn="ctr">
                        <a:spcAft>
                          <a:spcPts val="0"/>
                        </a:spcAft>
                      </a:pPr>
                      <a:r>
                        <a:rPr lang="cs-CZ" sz="1100">
                          <a:effectLst/>
                        </a:rPr>
                        <a:t>-</a:t>
                      </a:r>
                      <a:endParaRPr lang="cs-CZ" sz="1100">
                        <a:effectLst/>
                        <a:latin typeface="Times New Roman"/>
                        <a:ea typeface="Times New Roman"/>
                      </a:endParaRPr>
                    </a:p>
                  </a:txBody>
                  <a:tcPr marL="44450" marR="44450" marT="0" marB="0" anchor="ctr"/>
                </a:tc>
                <a:tc>
                  <a:txBody>
                    <a:bodyPr/>
                    <a:lstStyle/>
                    <a:p>
                      <a:pPr algn="ctr">
                        <a:spcAft>
                          <a:spcPts val="0"/>
                        </a:spcAft>
                      </a:pPr>
                      <a:r>
                        <a:rPr lang="cs-CZ" sz="1100">
                          <a:effectLst/>
                        </a:rPr>
                        <a:t>K1 - K2</a:t>
                      </a:r>
                      <a:endParaRPr lang="cs-CZ" sz="1100">
                        <a:effectLst/>
                        <a:latin typeface="Times New Roman"/>
                        <a:ea typeface="Times New Roman"/>
                      </a:endParaRPr>
                    </a:p>
                  </a:txBody>
                  <a:tcPr marL="44450" marR="44450" marT="0" marB="0" anchor="ctr"/>
                </a:tc>
                <a:tc>
                  <a:txBody>
                    <a:bodyPr/>
                    <a:lstStyle/>
                    <a:p>
                      <a:pPr algn="ctr">
                        <a:spcAft>
                          <a:spcPts val="0"/>
                        </a:spcAft>
                      </a:pPr>
                      <a:r>
                        <a:rPr lang="cs-CZ" sz="1100">
                          <a:effectLst/>
                        </a:rPr>
                        <a:t>-</a:t>
                      </a:r>
                      <a:endParaRPr lang="cs-CZ" sz="1100">
                        <a:effectLst/>
                        <a:latin typeface="Times New Roman"/>
                        <a:ea typeface="Times New Roman"/>
                      </a:endParaRPr>
                    </a:p>
                  </a:txBody>
                  <a:tcPr marL="44450" marR="44450" marT="0" marB="0" anchor="ctr"/>
                </a:tc>
                <a:tc>
                  <a:txBody>
                    <a:bodyPr/>
                    <a:lstStyle/>
                    <a:p>
                      <a:pPr algn="ctr">
                        <a:spcAft>
                          <a:spcPts val="0"/>
                        </a:spcAft>
                      </a:pPr>
                      <a:r>
                        <a:rPr lang="cs-CZ" sz="1100">
                          <a:effectLst/>
                        </a:rPr>
                        <a:t>-</a:t>
                      </a:r>
                      <a:endParaRPr lang="cs-CZ" sz="1100">
                        <a:effectLst/>
                        <a:latin typeface="Times New Roman"/>
                        <a:ea typeface="Times New Roman"/>
                      </a:endParaRPr>
                    </a:p>
                  </a:txBody>
                  <a:tcPr marL="44450" marR="44450" marT="0" marB="0" anchor="ctr"/>
                </a:tc>
              </a:tr>
              <a:tr h="170715">
                <a:tc>
                  <a:txBody>
                    <a:bodyPr/>
                    <a:lstStyle/>
                    <a:p>
                      <a:pPr>
                        <a:spcAft>
                          <a:spcPts val="0"/>
                        </a:spcAft>
                      </a:pPr>
                      <a:r>
                        <a:rPr lang="cs-CZ" sz="1100">
                          <a:effectLst/>
                        </a:rPr>
                        <a:t>Okrsek K 332 </a:t>
                      </a:r>
                      <a:endParaRPr lang="cs-CZ" sz="1100">
                        <a:effectLst/>
                        <a:latin typeface="Times New Roman"/>
                        <a:ea typeface="Times New Roman"/>
                      </a:endParaRPr>
                    </a:p>
                  </a:txBody>
                  <a:tcPr marL="44450" marR="44450" marT="0" marB="0" anchor="ctr"/>
                </a:tc>
                <a:tc>
                  <a:txBody>
                    <a:bodyPr/>
                    <a:lstStyle/>
                    <a:p>
                      <a:pPr algn="ctr">
                        <a:spcAft>
                          <a:spcPts val="0"/>
                        </a:spcAft>
                      </a:pPr>
                      <a:r>
                        <a:rPr lang="cs-CZ" sz="1100">
                          <a:effectLst/>
                        </a:rPr>
                        <a:t>K 332</a:t>
                      </a:r>
                      <a:endParaRPr lang="cs-CZ" sz="1100">
                        <a:effectLst/>
                        <a:latin typeface="Times New Roman"/>
                        <a:ea typeface="Times New Roman"/>
                      </a:endParaRPr>
                    </a:p>
                  </a:txBody>
                  <a:tcPr marL="44450" marR="44450" marT="0" marB="0" anchor="ctr"/>
                </a:tc>
                <a:tc>
                  <a:txBody>
                    <a:bodyPr/>
                    <a:lstStyle/>
                    <a:p>
                      <a:pPr algn="ctr">
                        <a:spcAft>
                          <a:spcPts val="0"/>
                        </a:spcAft>
                      </a:pPr>
                      <a:r>
                        <a:rPr lang="cs-CZ" sz="1100">
                          <a:effectLst/>
                        </a:rPr>
                        <a:t>K1 - K4</a:t>
                      </a:r>
                      <a:endParaRPr lang="cs-CZ" sz="1100">
                        <a:effectLst/>
                        <a:latin typeface="Times New Roman"/>
                        <a:ea typeface="Times New Roman"/>
                      </a:endParaRPr>
                    </a:p>
                  </a:txBody>
                  <a:tcPr marL="44450" marR="44450" marT="0" marB="0" anchor="ctr"/>
                </a:tc>
                <a:tc>
                  <a:txBody>
                    <a:bodyPr/>
                    <a:lstStyle/>
                    <a:p>
                      <a:pPr algn="ctr">
                        <a:spcAft>
                          <a:spcPts val="0"/>
                        </a:spcAft>
                      </a:pPr>
                      <a:r>
                        <a:rPr lang="cs-CZ" sz="1100">
                          <a:effectLst/>
                        </a:rPr>
                        <a:t>K5</a:t>
                      </a:r>
                      <a:endParaRPr lang="cs-CZ" sz="1100">
                        <a:effectLst/>
                        <a:latin typeface="Times New Roman"/>
                        <a:ea typeface="Times New Roman"/>
                      </a:endParaRPr>
                    </a:p>
                  </a:txBody>
                  <a:tcPr marL="44450" marR="44450" marT="0" marB="0" anchor="ctr"/>
                </a:tc>
                <a:tc>
                  <a:txBody>
                    <a:bodyPr/>
                    <a:lstStyle/>
                    <a:p>
                      <a:pPr algn="ctr">
                        <a:spcAft>
                          <a:spcPts val="0"/>
                        </a:spcAft>
                      </a:pPr>
                      <a:r>
                        <a:rPr lang="cs-CZ" sz="1100">
                          <a:effectLst/>
                        </a:rPr>
                        <a:t>-</a:t>
                      </a:r>
                      <a:endParaRPr lang="cs-CZ" sz="1100">
                        <a:effectLst/>
                        <a:latin typeface="Times New Roman"/>
                        <a:ea typeface="Times New Roman"/>
                      </a:endParaRPr>
                    </a:p>
                  </a:txBody>
                  <a:tcPr marL="44450" marR="44450" marT="0" marB="0" anchor="ctr"/>
                </a:tc>
                <a:tc>
                  <a:txBody>
                    <a:bodyPr/>
                    <a:lstStyle/>
                    <a:p>
                      <a:pPr algn="ctr">
                        <a:spcAft>
                          <a:spcPts val="0"/>
                        </a:spcAft>
                      </a:pPr>
                      <a:r>
                        <a:rPr lang="cs-CZ" sz="1100" dirty="0">
                          <a:effectLst/>
                        </a:rPr>
                        <a:t>19</a:t>
                      </a:r>
                      <a:endParaRPr lang="cs-CZ" sz="1100" dirty="0">
                        <a:effectLst/>
                        <a:latin typeface="Times New Roman"/>
                        <a:ea typeface="Times New Roman"/>
                      </a:endParaRPr>
                    </a:p>
                  </a:txBody>
                  <a:tcPr marL="44450" marR="44450" marT="0" marB="0" anchor="ctr"/>
                </a:tc>
              </a:tr>
            </a:tbl>
          </a:graphicData>
        </a:graphic>
      </p:graphicFrame>
    </p:spTree>
    <p:extLst>
      <p:ext uri="{BB962C8B-B14F-4D97-AF65-F5344CB8AC3E}">
        <p14:creationId xmlns:p14="http://schemas.microsoft.com/office/powerpoint/2010/main" val="949460618"/>
      </p:ext>
    </p:extLst>
  </p:cSld>
  <p:clrMapOvr>
    <a:masterClrMapping/>
  </p:clrMapOvr>
  <p:timing>
    <p:tnLst>
      <p:par>
        <p:cTn id="1" dur="indefinite" restart="never" nodeType="tmRoot"/>
      </p:par>
    </p:tnLst>
  </p:timing>
</p:sld>
</file>

<file path=ppt/theme/theme1.xml><?xml version="1.0" encoding="utf-8"?>
<a:theme xmlns:a="http://schemas.openxmlformats.org/drawingml/2006/main" name="BFH deutsch">
  <a:themeElements>
    <a:clrScheme name="BFH deutsch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fontScheme name="BFH deutsch">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FH deutsch 1">
        <a:dk1>
          <a:srgbClr val="000066"/>
        </a:dk1>
        <a:lt1>
          <a:srgbClr val="FFFFEB"/>
        </a:lt1>
        <a:dk2>
          <a:srgbClr val="336699"/>
        </a:dk2>
        <a:lt2>
          <a:srgbClr val="FFFFEB"/>
        </a:lt2>
        <a:accent1>
          <a:srgbClr val="666699"/>
        </a:accent1>
        <a:accent2>
          <a:srgbClr val="99CCFF"/>
        </a:accent2>
        <a:accent3>
          <a:srgbClr val="ADB8CA"/>
        </a:accent3>
        <a:accent4>
          <a:srgbClr val="DADAC9"/>
        </a:accent4>
        <a:accent5>
          <a:srgbClr val="B8B8CA"/>
        </a:accent5>
        <a:accent6>
          <a:srgbClr val="8AB9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BFH deutsch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clrMap bg1="lt1" tx1="dk1" bg2="lt2" tx2="dk2" accent1="accent1" accent2="accent2" accent3="accent3" accent4="accent4" accent5="accent5" accent6="accent6" hlink="hlink" folHlink="folHlink"/>
    </a:extraClrScheme>
    <a:extraClrScheme>
      <a:clrScheme name="BFH deutsch 3">
        <a:dk1>
          <a:srgbClr val="000000"/>
        </a:dk1>
        <a:lt1>
          <a:srgbClr val="FFFFFF"/>
        </a:lt1>
        <a:dk2>
          <a:srgbClr val="000000"/>
        </a:dk2>
        <a:lt2>
          <a:srgbClr val="5F5F5F"/>
        </a:lt2>
        <a:accent1>
          <a:srgbClr val="C0C0C0"/>
        </a:accent1>
        <a:accent2>
          <a:srgbClr val="808080"/>
        </a:accent2>
        <a:accent3>
          <a:srgbClr val="FFFFFF"/>
        </a:accent3>
        <a:accent4>
          <a:srgbClr val="000000"/>
        </a:accent4>
        <a:accent5>
          <a:srgbClr val="DCDCDC"/>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BFH deutsch 4">
        <a:dk1>
          <a:srgbClr val="000000"/>
        </a:dk1>
        <a:lt1>
          <a:srgbClr val="FFFFFF"/>
        </a:lt1>
        <a:dk2>
          <a:srgbClr val="9900CC"/>
        </a:dk2>
        <a:lt2>
          <a:srgbClr val="0033CC"/>
        </a:lt2>
        <a:accent1>
          <a:srgbClr val="FFCC66"/>
        </a:accent1>
        <a:accent2>
          <a:srgbClr val="33CC33"/>
        </a:accent2>
        <a:accent3>
          <a:srgbClr val="FFFFFF"/>
        </a:accent3>
        <a:accent4>
          <a:srgbClr val="000000"/>
        </a:accent4>
        <a:accent5>
          <a:srgbClr val="FFE2B8"/>
        </a:accent5>
        <a:accent6>
          <a:srgbClr val="2DB92D"/>
        </a:accent6>
        <a:hlink>
          <a:srgbClr val="9900CC"/>
        </a:hlink>
        <a:folHlink>
          <a:srgbClr val="9900C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iv sady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ady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Beam</Template>
  <TotalTime>14187</TotalTime>
  <Words>3595</Words>
  <Application>Microsoft Office PowerPoint</Application>
  <PresentationFormat>Předvádění na obrazovce (4:3)</PresentationFormat>
  <Paragraphs>1739</Paragraphs>
  <Slides>47</Slides>
  <Notes>45</Notes>
  <HiddenSlides>0</HiddenSlides>
  <MMClips>0</MMClips>
  <ScaleCrop>false</ScaleCrop>
  <HeadingPairs>
    <vt:vector size="4" baseType="variant">
      <vt:variant>
        <vt:lpstr>Motiv</vt:lpstr>
      </vt:variant>
      <vt:variant>
        <vt:i4>1</vt:i4>
      </vt:variant>
      <vt:variant>
        <vt:lpstr>Nadpisy snímků</vt:lpstr>
      </vt:variant>
      <vt:variant>
        <vt:i4>47</vt:i4>
      </vt:variant>
    </vt:vector>
  </HeadingPairs>
  <TitlesOfParts>
    <vt:vector size="48" baseType="lpstr">
      <vt:lpstr>BFH deutsch</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Company>BFH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Energie, Kraftstoffe und Chemikalien aus Pyrolyseflüssigkeiten</dc:title>
  <dc:creator>Meier</dc:creator>
  <cp:lastModifiedBy>Petra Pavloková</cp:lastModifiedBy>
  <cp:revision>438</cp:revision>
  <cp:lastPrinted>2015-09-30T09:31:46Z</cp:lastPrinted>
  <dcterms:created xsi:type="dcterms:W3CDTF">2004-02-16T15:07:45Z</dcterms:created>
  <dcterms:modified xsi:type="dcterms:W3CDTF">2015-09-30T09:40:08Z</dcterms:modified>
</cp:coreProperties>
</file>